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5262" r:id="rId12"/>
  </p:sldMasterIdLst>
  <p:notesMasterIdLst>
    <p:notesMasterId r:id="rId14"/>
  </p:notesMasterIdLst>
  <p:handoutMasterIdLst>
    <p:handoutMasterId r:id="rId15"/>
  </p:handoutMasterIdLst>
  <p:sldIdLst>
    <p:sldId id="261" r:id="rId13"/>
  </p:sldIdLst>
  <p:sldSz cx="9144000" cy="6858000" type="letter"/>
  <p:notesSz cx="7010400" cy="9223375"/>
  <p:custDataLst>
    <p:tags r:id="rId1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1pPr>
    <a:lvl2pPr marL="45387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2pPr>
    <a:lvl3pPr marL="907749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3pPr>
    <a:lvl4pPr marL="1361629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4pPr>
    <a:lvl5pPr marL="181550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5pPr>
    <a:lvl6pPr marL="2269376" algn="l" defTabSz="907749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6pPr>
    <a:lvl7pPr marL="2723255" algn="l" defTabSz="907749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7pPr>
    <a:lvl8pPr marL="3177129" algn="l" defTabSz="907749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8pPr>
    <a:lvl9pPr marL="3631005" algn="l" defTabSz="907749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345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4" userDrawn="1">
          <p15:clr>
            <a:srgbClr val="A4A3A4"/>
          </p15:clr>
        </p15:guide>
        <p15:guide id="2" pos="2218" userDrawn="1">
          <p15:clr>
            <a:srgbClr val="A4A3A4"/>
          </p15:clr>
        </p15:guide>
        <p15:guide id="3" orient="horz" pos="4697" userDrawn="1">
          <p15:clr>
            <a:srgbClr val="A4A3A4"/>
          </p15:clr>
        </p15:guide>
        <p15:guide id="4" pos="2941" userDrawn="1">
          <p15:clr>
            <a:srgbClr val="A4A3A4"/>
          </p15:clr>
        </p15:guide>
        <p15:guide id="5" orient="horz" pos="1857" userDrawn="1">
          <p15:clr>
            <a:srgbClr val="A4A3A4"/>
          </p15:clr>
        </p15:guide>
        <p15:guide id="6" pos="1672" userDrawn="1">
          <p15:clr>
            <a:srgbClr val="A4A3A4"/>
          </p15:clr>
        </p15:guide>
        <p15:guide id="7" orient="horz" pos="2905" userDrawn="1">
          <p15:clr>
            <a:srgbClr val="A4A3A4"/>
          </p15:clr>
        </p15:guide>
        <p15:guide id="8" orient="horz" pos="4619" userDrawn="1">
          <p15:clr>
            <a:srgbClr val="A4A3A4"/>
          </p15:clr>
        </p15:guide>
        <p15:guide id="9" orient="horz" pos="1827" userDrawn="1">
          <p15:clr>
            <a:srgbClr val="A4A3A4"/>
          </p15:clr>
        </p15:guide>
        <p15:guide id="10" pos="2209" userDrawn="1">
          <p15:clr>
            <a:srgbClr val="A4A3A4"/>
          </p15:clr>
        </p15:guide>
        <p15:guide id="11" pos="2928" userDrawn="1">
          <p15:clr>
            <a:srgbClr val="A4A3A4"/>
          </p15:clr>
        </p15:guide>
        <p15:guide id="12" pos="1665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2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4D70"/>
    <a:srgbClr val="FFFF99"/>
    <a:srgbClr val="FF6600"/>
    <a:srgbClr val="33CCFF"/>
    <a:srgbClr val="FFCCCC"/>
    <a:srgbClr val="FFEEFF"/>
    <a:srgbClr val="FFFFCC"/>
    <a:srgbClr val="FFCC99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4493" autoAdjust="0"/>
    <p:restoredTop sz="93792" autoAdjust="0"/>
  </p:normalViewPr>
  <p:slideViewPr>
    <p:cSldViewPr>
      <p:cViewPr varScale="1">
        <p:scale>
          <a:sx n="45" d="100"/>
          <a:sy n="45" d="100"/>
        </p:scale>
        <p:origin x="1324" y="56"/>
      </p:cViewPr>
      <p:guideLst>
        <p:guide orient="horz" pos="2160"/>
        <p:guide pos="2880"/>
        <p:guide pos="34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11" d="100"/>
        <a:sy n="111" d="100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3234" y="72"/>
      </p:cViewPr>
      <p:guideLst>
        <p:guide orient="horz" pos="2954"/>
        <p:guide pos="2218"/>
        <p:guide orient="horz" pos="4697"/>
        <p:guide pos="2941"/>
        <p:guide orient="horz" pos="1857"/>
        <p:guide pos="1672"/>
        <p:guide orient="horz" pos="2905"/>
        <p:guide orient="horz" pos="4619"/>
        <p:guide orient="horz" pos="1827"/>
        <p:guide pos="2209"/>
        <p:guide pos="2928"/>
        <p:guide pos="166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slide" Target="slides/slide1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customXml" Target="../customXml/item7.xml"/><Relationship Id="rId12" Type="http://schemas.openxmlformats.org/officeDocument/2006/relationships/slideMaster" Target="slideMasters/slideMaster1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gs" Target="tags/tag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customXml" Target="../customXml/item11.xml"/><Relationship Id="rId5" Type="http://schemas.openxmlformats.org/officeDocument/2006/relationships/customXml" Target="../customXml/item5.xml"/><Relationship Id="rId15" Type="http://schemas.openxmlformats.org/officeDocument/2006/relationships/handoutMaster" Target="handoutMasters/handoutMaster1.xml"/><Relationship Id="rId10" Type="http://schemas.openxmlformats.org/officeDocument/2006/relationships/customXml" Target="../customXml/item10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notesMaster" Target="notesMasters/notesMaster1.xml"/><Relationship Id="rId22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3038475" cy="461484"/>
          </a:xfrm>
          <a:prstGeom prst="rect">
            <a:avLst/>
          </a:prstGeom>
        </p:spPr>
        <p:txBody>
          <a:bodyPr vert="horz" lIns="90731" tIns="45366" rIns="90731" bIns="45366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41" y="2"/>
            <a:ext cx="3038475" cy="461484"/>
          </a:xfrm>
          <a:prstGeom prst="rect">
            <a:avLst/>
          </a:prstGeom>
        </p:spPr>
        <p:txBody>
          <a:bodyPr vert="horz" lIns="90731" tIns="45366" rIns="90731" bIns="45366" rtlCol="0"/>
          <a:lstStyle>
            <a:lvl1pPr algn="r">
              <a:defRPr sz="1200"/>
            </a:lvl1pPr>
          </a:lstStyle>
          <a:p>
            <a:pPr>
              <a:defRPr/>
            </a:pPr>
            <a:fld id="{F7C28F9E-2D0F-4247-992A-AABBDFA4E695}" type="datetimeFigureOut">
              <a:rPr lang="en-US"/>
              <a:pPr>
                <a:defRPr/>
              </a:pPr>
              <a:t>8/15/2023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" y="8760317"/>
            <a:ext cx="3038475" cy="461484"/>
          </a:xfrm>
          <a:prstGeom prst="rect">
            <a:avLst/>
          </a:prstGeom>
        </p:spPr>
        <p:txBody>
          <a:bodyPr vert="horz" lIns="90731" tIns="45366" rIns="90731" bIns="45366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41" y="8760317"/>
            <a:ext cx="3038475" cy="461484"/>
          </a:xfrm>
          <a:prstGeom prst="rect">
            <a:avLst/>
          </a:prstGeom>
        </p:spPr>
        <p:txBody>
          <a:bodyPr vert="horz" lIns="90731" tIns="45366" rIns="90731" bIns="45366" rtlCol="0" anchor="b"/>
          <a:lstStyle>
            <a:lvl1pPr algn="r">
              <a:defRPr sz="1200"/>
            </a:lvl1pPr>
          </a:lstStyle>
          <a:p>
            <a:pPr>
              <a:defRPr/>
            </a:pPr>
            <a:fld id="{2DB65C2E-DC94-4F78-B5F3-EE493ECA9A0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4054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3038475" cy="461484"/>
          </a:xfrm>
          <a:prstGeom prst="rect">
            <a:avLst/>
          </a:prstGeom>
        </p:spPr>
        <p:txBody>
          <a:bodyPr vert="horz" lIns="92455" tIns="46229" rIns="92455" bIns="4622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41" y="2"/>
            <a:ext cx="3038475" cy="461484"/>
          </a:xfrm>
          <a:prstGeom prst="rect">
            <a:avLst/>
          </a:prstGeom>
        </p:spPr>
        <p:txBody>
          <a:bodyPr vert="horz" lIns="92455" tIns="46229" rIns="92455" bIns="46229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pPr>
              <a:defRPr/>
            </a:pPr>
            <a:fld id="{CB29BA8B-66FA-4BCE-B60E-34035657251B}" type="datetimeFigureOut">
              <a:rPr lang="en-US" smtClean="0"/>
              <a:pPr>
                <a:defRPr/>
              </a:pPr>
              <a:t>8/15/2023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692150"/>
            <a:ext cx="4610100" cy="3457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55" tIns="46229" rIns="92455" bIns="4622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6" y="4381736"/>
            <a:ext cx="5607050" cy="4150204"/>
          </a:xfrm>
          <a:prstGeom prst="rect">
            <a:avLst/>
          </a:prstGeom>
        </p:spPr>
        <p:txBody>
          <a:bodyPr vert="horz" lIns="92455" tIns="46229" rIns="92455" bIns="4622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8760317"/>
            <a:ext cx="3038475" cy="461484"/>
          </a:xfrm>
          <a:prstGeom prst="rect">
            <a:avLst/>
          </a:prstGeom>
        </p:spPr>
        <p:txBody>
          <a:bodyPr vert="horz" lIns="92455" tIns="46229" rIns="92455" bIns="4622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41" y="8760317"/>
            <a:ext cx="3038475" cy="461484"/>
          </a:xfrm>
          <a:prstGeom prst="rect">
            <a:avLst/>
          </a:prstGeom>
        </p:spPr>
        <p:txBody>
          <a:bodyPr vert="horz" wrap="square" lIns="92455" tIns="46229" rIns="92455" bIns="4622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pPr>
              <a:defRPr/>
            </a:pPr>
            <a:fld id="{27F7C247-0B9D-4228-B936-EA1068082B61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859009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1pPr>
    <a:lvl2pPr marL="45387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2pPr>
    <a:lvl3pPr marL="90774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3pPr>
    <a:lvl4pPr marL="136162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4pPr>
    <a:lvl5pPr marL="181550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5pPr>
    <a:lvl6pPr marL="2269376" algn="l" defTabSz="90774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23255" algn="l" defTabSz="90774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77129" algn="l" defTabSz="90774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31005" algn="l" defTabSz="90774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F7C247-0B9D-4228-B936-EA1068082B61}" type="slidenum">
              <a:rPr lang="en-US" altLang="en-US" smtClean="0"/>
              <a:pPr>
                <a:defRPr/>
              </a:pPr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84766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4" Type="http://schemas.openxmlformats.org/officeDocument/2006/relationships/image" Target="../media/image1.emf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1.bin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5.bin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6.bin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7.bin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5.xml"/><Relationship Id="rId4" Type="http://schemas.openxmlformats.org/officeDocument/2006/relationships/image" Target="../media/image1.emf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9.bin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8.xml"/><Relationship Id="rId4" Type="http://schemas.openxmlformats.org/officeDocument/2006/relationships/image" Target="../media/image1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C874FF2D-8B13-4563-AEE3-F4CD73A2E48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02465843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C874FF2D-8B13-4563-AEE3-F4CD73A2E48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pPr defTabSz="457200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457200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0" y="-76200"/>
            <a:ext cx="9144000" cy="7315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0" y="-76200"/>
            <a:ext cx="9144000" cy="731520"/>
          </a:xfrm>
        </p:spPr>
        <p:txBody>
          <a:bodyPr>
            <a:normAutofit/>
          </a:bodyPr>
          <a:lstStyle>
            <a:lvl1pPr>
              <a:defRPr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r>
              <a:rPr lang="en-US" sz="3600" dirty="0"/>
              <a:t>Agenda</a:t>
            </a:r>
            <a:endParaRPr lang="en-US" sz="3600" u="sng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331373" y="1659466"/>
            <a:ext cx="8481253" cy="369332"/>
          </a:xfrm>
          <a:prstGeom prst="rect">
            <a:avLst/>
          </a:prstGeom>
          <a:solidFill>
            <a:srgbClr val="00B0F0"/>
          </a:solidFill>
        </p:spPr>
        <p:txBody>
          <a:bodyPr wrap="square" lIns="91440" tIns="45720" rIns="91440" bIns="45720" rtlCol="0">
            <a:spAutoFit/>
          </a:bodyPr>
          <a:lstStyle/>
          <a:p>
            <a:pPr defTabSz="914400"/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647693" y="2749897"/>
            <a:ext cx="7892223" cy="861774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pPr marL="0" lvl="1" indent="-342900" defTabSz="914400">
              <a:spcBef>
                <a:spcPts val="1200"/>
              </a:spcBef>
              <a:buFont typeface="+mj-lt"/>
              <a:buAutoNum type="arabicPeriod"/>
            </a:pPr>
            <a:r>
              <a:rPr lang="en-US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Good News Story</a:t>
            </a:r>
          </a:p>
          <a:p>
            <a:pPr marL="0" lvl="1" defTabSz="914400">
              <a:spcBef>
                <a:spcPts val="1200"/>
              </a:spcBef>
            </a:pPr>
            <a:endParaRPr lang="en-US" sz="2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4135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32A90704-342A-4203-AC59-484FA3C60EC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89173643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95" imgH="394" progId="TCLayout.ActiveDocument.1">
                  <p:embed/>
                </p:oleObj>
              </mc:Choice>
              <mc:Fallback>
                <p:oleObj name="think-cell Slide" r:id="rId4" imgW="395" imgH="394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32A90704-342A-4203-AC59-484FA3C60EC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FA8D4493-252F-404E-968C-2AC16788CB70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sz="44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pPr>
              <a:defRPr/>
            </a:pPr>
            <a:fld id="{6CE3B0C8-769F-4932-A783-54744893CC7C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02065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1CD7BCEC-E989-4183-95E9-7A79BC90C68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2005348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95" imgH="394" progId="TCLayout.ActiveDocument.1">
                  <p:embed/>
                </p:oleObj>
              </mc:Choice>
              <mc:Fallback>
                <p:oleObj name="think-cell Slide" r:id="rId4" imgW="395" imgH="394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1CD7BCEC-E989-4183-95E9-7A79BC90C68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020B8E55-B9DB-4840-93D5-17A6AEA62228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sz="3600" b="1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pPr defTabSz="457200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457200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0" y="-76200"/>
            <a:ext cx="9144000" cy="7315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0" y="-76200"/>
            <a:ext cx="9144000" cy="731520"/>
          </a:xfrm>
        </p:spPr>
        <p:txBody>
          <a:bodyPr>
            <a:normAutofit/>
          </a:bodyPr>
          <a:lstStyle>
            <a:lvl1pPr>
              <a:defRPr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r>
              <a:rPr lang="en-US" sz="3600" dirty="0"/>
              <a:t>Click to edit Slide Maser Style</a:t>
            </a:r>
            <a:endParaRPr lang="en-US" sz="3600" u="sng" dirty="0"/>
          </a:p>
        </p:txBody>
      </p:sp>
    </p:spTree>
    <p:extLst>
      <p:ext uri="{BB962C8B-B14F-4D97-AF65-F5344CB8AC3E}">
        <p14:creationId xmlns:p14="http://schemas.microsoft.com/office/powerpoint/2010/main" val="4063065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CA232F51-047C-49B7-BCD6-1354248E32A3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81260304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95" imgH="394" progId="TCLayout.ActiveDocument.1">
                  <p:embed/>
                </p:oleObj>
              </mc:Choice>
              <mc:Fallback>
                <p:oleObj name="think-cell Slide" r:id="rId4" imgW="395" imgH="394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CA232F51-047C-49B7-BCD6-1354248E32A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581907D9-2698-4DD3-B08E-45A9807BDF60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sz="44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519"/>
            <a:ext cx="7772400" cy="14700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26236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F0E658E0-7378-4E50-8854-190E0019B96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949464218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95" imgH="394" progId="TCLayout.ActiveDocument.1">
                  <p:embed/>
                </p:oleObj>
              </mc:Choice>
              <mc:Fallback>
                <p:oleObj name="think-cell Slide" r:id="rId4" imgW="395" imgH="394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F0E658E0-7378-4E50-8854-190E0019B96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7304BA5F-7905-4062-975E-071EC675F8E3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sz="3600" b="1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259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-76200"/>
            <a:ext cx="9144000" cy="7315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-76200"/>
            <a:ext cx="9144000" cy="731520"/>
          </a:xfrm>
        </p:spPr>
        <p:txBody>
          <a:bodyPr>
            <a:normAutofit/>
          </a:bodyPr>
          <a:lstStyle>
            <a:lvl1pPr>
              <a:defRPr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r>
              <a:rPr lang="en-US" sz="3600" dirty="0"/>
              <a:t>Click to edit Slide Maser Style</a:t>
            </a:r>
            <a:endParaRPr lang="en-US" sz="3600" u="sng" dirty="0"/>
          </a:p>
        </p:txBody>
      </p:sp>
    </p:spTree>
    <p:extLst>
      <p:ext uri="{BB962C8B-B14F-4D97-AF65-F5344CB8AC3E}">
        <p14:creationId xmlns:p14="http://schemas.microsoft.com/office/powerpoint/2010/main" val="3249383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691BECE9-3A03-40B9-9D97-28993E0926C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637882354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95" imgH="394" progId="TCLayout.ActiveDocument.1">
                  <p:embed/>
                </p:oleObj>
              </mc:Choice>
              <mc:Fallback>
                <p:oleObj name="think-cell Slide" r:id="rId4" imgW="395" imgH="394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691BECE9-3A03-40B9-9D97-28993E0926C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5869541E-D74D-49D9-AD8E-B0D36B9587D9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sz="3600" b="1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0" y="-76200"/>
            <a:ext cx="9144000" cy="7315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0" y="-76200"/>
            <a:ext cx="9144000" cy="731520"/>
          </a:xfrm>
        </p:spPr>
        <p:txBody>
          <a:bodyPr>
            <a:normAutofit/>
          </a:bodyPr>
          <a:lstStyle>
            <a:lvl1pPr>
              <a:defRPr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r>
              <a:rPr lang="en-US" sz="3600" dirty="0"/>
              <a:t>Click to edit Slide Maser Style</a:t>
            </a:r>
            <a:endParaRPr lang="en-US" sz="3600" u="sng" dirty="0"/>
          </a:p>
        </p:txBody>
      </p:sp>
    </p:spTree>
    <p:extLst>
      <p:ext uri="{BB962C8B-B14F-4D97-AF65-F5344CB8AC3E}">
        <p14:creationId xmlns:p14="http://schemas.microsoft.com/office/powerpoint/2010/main" val="2676758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1FC25711-35B1-4133-B684-918735DCA3F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62309999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95" imgH="394" progId="TCLayout.ActiveDocument.1">
                  <p:embed/>
                </p:oleObj>
              </mc:Choice>
              <mc:Fallback>
                <p:oleObj name="think-cell Slide" r:id="rId4" imgW="395" imgH="394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1FC25711-35B1-4133-B684-918735DCA3F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>
            <a:extLst>
              <a:ext uri="{FF2B5EF4-FFF2-40B4-BE49-F238E27FC236}">
                <a16:creationId xmlns:a16="http://schemas.microsoft.com/office/drawing/2014/main" id="{FE0B27D3-E25C-4B1B-9972-D793A083F0E6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sz="2000" b="1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73141"/>
            <a:ext cx="3008313" cy="1162051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142" y="273055"/>
            <a:ext cx="5111751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435105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9603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9827574E-796D-4CCD-A810-09985F5FA7A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07338955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9827574E-796D-4CCD-A810-09985F5FA7A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62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id="{20D7B790-6685-4B67-AD11-6D6DB6C5C40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14773320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95" imgH="394" progId="TCLayout.ActiveDocument.1">
                  <p:embed/>
                </p:oleObj>
              </mc:Choice>
              <mc:Fallback>
                <p:oleObj name="think-cell Slide" r:id="rId4" imgW="395" imgH="394" progId="TCLayout.ActiveDocument.1">
                  <p:embed/>
                  <p:pic>
                    <p:nvPicPr>
                      <p:cNvPr id="7" name="Object 6" hidden="1">
                        <a:extLst>
                          <a:ext uri="{FF2B5EF4-FFF2-40B4-BE49-F238E27FC236}">
                            <a16:creationId xmlns:a16="http://schemas.microsoft.com/office/drawing/2014/main" id="{20D7B790-6685-4B67-AD11-6D6DB6C5C40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2480ABA3-F04C-474F-A0DC-5A00D1DA38C8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sz="44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38400" y="4953000"/>
            <a:ext cx="5486400" cy="365125"/>
          </a:xfrm>
          <a:prstGeom prst="rect">
            <a:avLst/>
          </a:prstGeom>
        </p:spPr>
        <p:txBody>
          <a:bodyPr lIns="91440" tIns="45720" rIns="91440" bIns="45720"/>
          <a:lstStyle>
            <a:lvl1pPr algn="ctr">
              <a:defRPr sz="105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pPr defTabSz="457200"/>
            <a:r>
              <a:rPr lang="en-US" dirty="0">
                <a:solidFill>
                  <a:srgbClr val="000000"/>
                </a:solidFill>
              </a:rPr>
              <a:t>Working Draft, Pre-Decisional, Deliberative Document - Internal VA Use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1913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1EBC2429-C0B1-4DCE-BF34-89AC6A17F69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3929989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1EBC2429-C0B1-4DCE-BF34-89AC6A17F69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60A417E-E8F0-429A-817B-227FA876778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pPr defTabSz="457200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457200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1618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C4DD5BDD-0EF3-4EAE-81F4-BCDCDBD76F9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2"/>
            </p:custDataLst>
            <p:extLst>
              <p:ext uri="{D42A27DB-BD31-4B8C-83A1-F6EECF244321}">
                <p14:modId xmlns:p14="http://schemas.microsoft.com/office/powerpoint/2010/main" val="61182234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4" imgW="395" imgH="394" progId="TCLayout.ActiveDocument.1">
                  <p:embed/>
                </p:oleObj>
              </mc:Choice>
              <mc:Fallback>
                <p:oleObj name="think-cell Slide" r:id="rId14" imgW="395" imgH="394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C4DD5BDD-0EF3-4EAE-81F4-BCDCDBD76F9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>
            <a:extLst>
              <a:ext uri="{FF2B5EF4-FFF2-40B4-BE49-F238E27FC236}">
                <a16:creationId xmlns:a16="http://schemas.microsoft.com/office/drawing/2014/main" id="{1DFEA488-B13E-4BE4-9DB4-BEFF8A810035}"/>
              </a:ext>
            </a:extLst>
          </p:cNvPr>
          <p:cNvSpPr/>
          <p:nvPr userDrawn="1">
            <p:custDataLst>
              <p:tags r:id="rId1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sz="44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9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6140680"/>
            <a:ext cx="9144000" cy="73183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37831" y="640023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pPr defTabSz="457200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457200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2050" name="Picture 2" descr="C:\Users\vacoGrovem\AppData\Local\Microsoft\Windows\Temporary Internet Files\Content.Outlook\83QVOJUE\CHOOSE-VA-rev.png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9" y="6163811"/>
            <a:ext cx="2037558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 userDrawn="1"/>
        </p:nvSpPr>
        <p:spPr>
          <a:xfrm>
            <a:off x="2484120" y="6477000"/>
            <a:ext cx="45262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sz="11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Draft – Pre-Decisional Deliberative Document – Internal VA Use Only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B1FB390-1747-40D3-92C6-1C90C2EB3779}"/>
              </a:ext>
            </a:extLst>
          </p:cNvPr>
          <p:cNvSpPr/>
          <p:nvPr userDrawn="1"/>
        </p:nvSpPr>
        <p:spPr>
          <a:xfrm>
            <a:off x="0" y="-76200"/>
            <a:ext cx="9144000" cy="7315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3364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264" r:id="rId1"/>
    <p:sldLayoutId id="2147485265" r:id="rId2"/>
    <p:sldLayoutId id="2147485266" r:id="rId3"/>
    <p:sldLayoutId id="2147485267" r:id="rId4"/>
    <p:sldLayoutId id="2147485268" r:id="rId5"/>
    <p:sldLayoutId id="2147485269" r:id="rId6"/>
    <p:sldLayoutId id="2147485270" r:id="rId7"/>
    <p:sldLayoutId id="2147485271" r:id="rId8"/>
    <p:sldLayoutId id="2147485272" r:id="rId9"/>
    <p:sldLayoutId id="2147485261" r:id="rId10"/>
  </p:sldLayoutIdLst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  <a:sym typeface="Arial" panose="020B0604020202020204" pitchFamily="34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Arial" panose="020B0604020202020204" pitchFamily="34" charset="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Arial" panose="020B0604020202020204" pitchFamily="34" charset="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Arial" panose="020B0604020202020204" pitchFamily="34" charset="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Arial" panose="020B0604020202020204" pitchFamily="34" charset="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Arial" panose="020B0604020202020204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5132211-9D81-471A-8C17-2B8B44E7F986}"/>
              </a:ext>
            </a:extLst>
          </p:cNvPr>
          <p:cNvCxnSpPr>
            <a:cxnSpLocks/>
            <a:endCxn id="9" idx="1"/>
          </p:cNvCxnSpPr>
          <p:nvPr/>
        </p:nvCxnSpPr>
        <p:spPr>
          <a:xfrm>
            <a:off x="1726350" y="3581400"/>
            <a:ext cx="1586" cy="3986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9E2EBAE6-B469-27CF-525B-721DDCF7DDB7}"/>
              </a:ext>
            </a:extLst>
          </p:cNvPr>
          <p:cNvSpPr/>
          <p:nvPr/>
        </p:nvSpPr>
        <p:spPr>
          <a:xfrm>
            <a:off x="534486" y="746088"/>
            <a:ext cx="1365780" cy="706567"/>
          </a:xfrm>
          <a:custGeom>
            <a:avLst/>
            <a:gdLst>
              <a:gd name="connsiteX0" fmla="*/ 0 w 1365780"/>
              <a:gd name="connsiteY0" fmla="*/ 70657 h 706567"/>
              <a:gd name="connsiteX1" fmla="*/ 70657 w 1365780"/>
              <a:gd name="connsiteY1" fmla="*/ 0 h 706567"/>
              <a:gd name="connsiteX2" fmla="*/ 1295123 w 1365780"/>
              <a:gd name="connsiteY2" fmla="*/ 0 h 706567"/>
              <a:gd name="connsiteX3" fmla="*/ 1365780 w 1365780"/>
              <a:gd name="connsiteY3" fmla="*/ 70657 h 706567"/>
              <a:gd name="connsiteX4" fmla="*/ 1365780 w 1365780"/>
              <a:gd name="connsiteY4" fmla="*/ 635910 h 706567"/>
              <a:gd name="connsiteX5" fmla="*/ 1295123 w 1365780"/>
              <a:gd name="connsiteY5" fmla="*/ 706567 h 706567"/>
              <a:gd name="connsiteX6" fmla="*/ 70657 w 1365780"/>
              <a:gd name="connsiteY6" fmla="*/ 706567 h 706567"/>
              <a:gd name="connsiteX7" fmla="*/ 0 w 1365780"/>
              <a:gd name="connsiteY7" fmla="*/ 635910 h 706567"/>
              <a:gd name="connsiteX8" fmla="*/ 0 w 1365780"/>
              <a:gd name="connsiteY8" fmla="*/ 70657 h 7065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65780" h="706567">
                <a:moveTo>
                  <a:pt x="0" y="70657"/>
                </a:moveTo>
                <a:cubicBezTo>
                  <a:pt x="0" y="31634"/>
                  <a:pt x="31634" y="0"/>
                  <a:pt x="70657" y="0"/>
                </a:cubicBezTo>
                <a:lnTo>
                  <a:pt x="1295123" y="0"/>
                </a:lnTo>
                <a:cubicBezTo>
                  <a:pt x="1334146" y="0"/>
                  <a:pt x="1365780" y="31634"/>
                  <a:pt x="1365780" y="70657"/>
                </a:cubicBezTo>
                <a:lnTo>
                  <a:pt x="1365780" y="635910"/>
                </a:lnTo>
                <a:cubicBezTo>
                  <a:pt x="1365780" y="674933"/>
                  <a:pt x="1334146" y="706567"/>
                  <a:pt x="1295123" y="706567"/>
                </a:cubicBezTo>
                <a:lnTo>
                  <a:pt x="70657" y="706567"/>
                </a:lnTo>
                <a:cubicBezTo>
                  <a:pt x="31634" y="706567"/>
                  <a:pt x="0" y="674933"/>
                  <a:pt x="0" y="635910"/>
                </a:cubicBezTo>
                <a:lnTo>
                  <a:pt x="0" y="70657"/>
                </a:lnTo>
                <a:close/>
              </a:path>
            </a:pathLst>
          </a:cu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spcFirstLastPara="0" vert="horz" wrap="square" lIns="85344" tIns="85344" rIns="85344" bIns="281242" numCol="1" spcCol="1270" anchor="t" anchorCtr="0">
            <a:noAutofit/>
          </a:bodyPr>
          <a:lstStyle/>
          <a:p>
            <a:pPr marL="0" lvl="0" indent="0" algn="l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200" b="1" kern="1200" dirty="0"/>
              <a:t>Identify the Need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0CB215DA-42E4-37F0-F7ED-A38C8B1B6F3F}"/>
              </a:ext>
            </a:extLst>
          </p:cNvPr>
          <p:cNvSpPr/>
          <p:nvPr/>
        </p:nvSpPr>
        <p:spPr>
          <a:xfrm>
            <a:off x="2107314" y="811591"/>
            <a:ext cx="438940" cy="340039"/>
          </a:xfrm>
          <a:custGeom>
            <a:avLst/>
            <a:gdLst>
              <a:gd name="connsiteX0" fmla="*/ 0 w 438940"/>
              <a:gd name="connsiteY0" fmla="*/ 68008 h 340039"/>
              <a:gd name="connsiteX1" fmla="*/ 268921 w 438940"/>
              <a:gd name="connsiteY1" fmla="*/ 68008 h 340039"/>
              <a:gd name="connsiteX2" fmla="*/ 268921 w 438940"/>
              <a:gd name="connsiteY2" fmla="*/ 0 h 340039"/>
              <a:gd name="connsiteX3" fmla="*/ 438940 w 438940"/>
              <a:gd name="connsiteY3" fmla="*/ 170020 h 340039"/>
              <a:gd name="connsiteX4" fmla="*/ 268921 w 438940"/>
              <a:gd name="connsiteY4" fmla="*/ 340039 h 340039"/>
              <a:gd name="connsiteX5" fmla="*/ 268921 w 438940"/>
              <a:gd name="connsiteY5" fmla="*/ 272031 h 340039"/>
              <a:gd name="connsiteX6" fmla="*/ 0 w 438940"/>
              <a:gd name="connsiteY6" fmla="*/ 272031 h 340039"/>
              <a:gd name="connsiteX7" fmla="*/ 0 w 438940"/>
              <a:gd name="connsiteY7" fmla="*/ 68008 h 340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38940" h="340039">
                <a:moveTo>
                  <a:pt x="0" y="68008"/>
                </a:moveTo>
                <a:lnTo>
                  <a:pt x="268921" y="68008"/>
                </a:lnTo>
                <a:lnTo>
                  <a:pt x="268921" y="0"/>
                </a:lnTo>
                <a:lnTo>
                  <a:pt x="438940" y="170020"/>
                </a:lnTo>
                <a:lnTo>
                  <a:pt x="268921" y="340039"/>
                </a:lnTo>
                <a:lnTo>
                  <a:pt x="268921" y="272031"/>
                </a:lnTo>
                <a:lnTo>
                  <a:pt x="0" y="272031"/>
                </a:lnTo>
                <a:lnTo>
                  <a:pt x="0" y="68008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3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2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68008" rIns="102012" bIns="68008" numCol="1" spcCol="1270" anchor="ctr" anchorCtr="0">
            <a:noAutofit/>
          </a:bodyPr>
          <a:lstStyle/>
          <a:p>
            <a:pPr marL="0" lvl="0" indent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000" kern="120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78614FD6-794C-55AD-5ABA-29C3CD9FEDDF}"/>
              </a:ext>
            </a:extLst>
          </p:cNvPr>
          <p:cNvSpPr/>
          <p:nvPr/>
        </p:nvSpPr>
        <p:spPr>
          <a:xfrm>
            <a:off x="2728456" y="746088"/>
            <a:ext cx="1365780" cy="706567"/>
          </a:xfrm>
          <a:custGeom>
            <a:avLst/>
            <a:gdLst>
              <a:gd name="connsiteX0" fmla="*/ 0 w 1365780"/>
              <a:gd name="connsiteY0" fmla="*/ 70657 h 706567"/>
              <a:gd name="connsiteX1" fmla="*/ 70657 w 1365780"/>
              <a:gd name="connsiteY1" fmla="*/ 0 h 706567"/>
              <a:gd name="connsiteX2" fmla="*/ 1295123 w 1365780"/>
              <a:gd name="connsiteY2" fmla="*/ 0 h 706567"/>
              <a:gd name="connsiteX3" fmla="*/ 1365780 w 1365780"/>
              <a:gd name="connsiteY3" fmla="*/ 70657 h 706567"/>
              <a:gd name="connsiteX4" fmla="*/ 1365780 w 1365780"/>
              <a:gd name="connsiteY4" fmla="*/ 635910 h 706567"/>
              <a:gd name="connsiteX5" fmla="*/ 1295123 w 1365780"/>
              <a:gd name="connsiteY5" fmla="*/ 706567 h 706567"/>
              <a:gd name="connsiteX6" fmla="*/ 70657 w 1365780"/>
              <a:gd name="connsiteY6" fmla="*/ 706567 h 706567"/>
              <a:gd name="connsiteX7" fmla="*/ 0 w 1365780"/>
              <a:gd name="connsiteY7" fmla="*/ 635910 h 706567"/>
              <a:gd name="connsiteX8" fmla="*/ 0 w 1365780"/>
              <a:gd name="connsiteY8" fmla="*/ 70657 h 7065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65780" h="706567">
                <a:moveTo>
                  <a:pt x="0" y="70657"/>
                </a:moveTo>
                <a:cubicBezTo>
                  <a:pt x="0" y="31634"/>
                  <a:pt x="31634" y="0"/>
                  <a:pt x="70657" y="0"/>
                </a:cubicBezTo>
                <a:lnTo>
                  <a:pt x="1295123" y="0"/>
                </a:lnTo>
                <a:cubicBezTo>
                  <a:pt x="1334146" y="0"/>
                  <a:pt x="1365780" y="31634"/>
                  <a:pt x="1365780" y="70657"/>
                </a:cubicBezTo>
                <a:lnTo>
                  <a:pt x="1365780" y="635910"/>
                </a:lnTo>
                <a:cubicBezTo>
                  <a:pt x="1365780" y="674933"/>
                  <a:pt x="1334146" y="706567"/>
                  <a:pt x="1295123" y="706567"/>
                </a:cubicBezTo>
                <a:lnTo>
                  <a:pt x="70657" y="706567"/>
                </a:lnTo>
                <a:cubicBezTo>
                  <a:pt x="31634" y="706567"/>
                  <a:pt x="0" y="674933"/>
                  <a:pt x="0" y="635910"/>
                </a:cubicBezTo>
                <a:lnTo>
                  <a:pt x="0" y="70657"/>
                </a:lnTo>
                <a:close/>
              </a:path>
            </a:pathLst>
          </a:cu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spcFirstLastPara="0" vert="horz" wrap="square" lIns="85344" tIns="85344" rIns="85344" bIns="281242" numCol="1" spcCol="1270" anchor="t" anchorCtr="0">
            <a:noAutofit/>
          </a:bodyPr>
          <a:lstStyle/>
          <a:p>
            <a:pPr marL="0" lvl="0" indent="0" algn="l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200" b="1" kern="1200" dirty="0"/>
              <a:t>Determine and Obtain Approvals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5812F9B8-D42D-A3D2-0AFD-888F5BA0F8BA}"/>
              </a:ext>
            </a:extLst>
          </p:cNvPr>
          <p:cNvSpPr/>
          <p:nvPr/>
        </p:nvSpPr>
        <p:spPr>
          <a:xfrm>
            <a:off x="4301283" y="811591"/>
            <a:ext cx="438940" cy="340039"/>
          </a:xfrm>
          <a:custGeom>
            <a:avLst/>
            <a:gdLst>
              <a:gd name="connsiteX0" fmla="*/ 0 w 438940"/>
              <a:gd name="connsiteY0" fmla="*/ 68008 h 340039"/>
              <a:gd name="connsiteX1" fmla="*/ 268921 w 438940"/>
              <a:gd name="connsiteY1" fmla="*/ 68008 h 340039"/>
              <a:gd name="connsiteX2" fmla="*/ 268921 w 438940"/>
              <a:gd name="connsiteY2" fmla="*/ 0 h 340039"/>
              <a:gd name="connsiteX3" fmla="*/ 438940 w 438940"/>
              <a:gd name="connsiteY3" fmla="*/ 170020 h 340039"/>
              <a:gd name="connsiteX4" fmla="*/ 268921 w 438940"/>
              <a:gd name="connsiteY4" fmla="*/ 340039 h 340039"/>
              <a:gd name="connsiteX5" fmla="*/ 268921 w 438940"/>
              <a:gd name="connsiteY5" fmla="*/ 272031 h 340039"/>
              <a:gd name="connsiteX6" fmla="*/ 0 w 438940"/>
              <a:gd name="connsiteY6" fmla="*/ 272031 h 340039"/>
              <a:gd name="connsiteX7" fmla="*/ 0 w 438940"/>
              <a:gd name="connsiteY7" fmla="*/ 68008 h 340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38940" h="340039">
                <a:moveTo>
                  <a:pt x="0" y="68008"/>
                </a:moveTo>
                <a:lnTo>
                  <a:pt x="268921" y="68008"/>
                </a:lnTo>
                <a:lnTo>
                  <a:pt x="268921" y="0"/>
                </a:lnTo>
                <a:lnTo>
                  <a:pt x="438940" y="170020"/>
                </a:lnTo>
                <a:lnTo>
                  <a:pt x="268921" y="340039"/>
                </a:lnTo>
                <a:lnTo>
                  <a:pt x="268921" y="272031"/>
                </a:lnTo>
                <a:lnTo>
                  <a:pt x="0" y="272031"/>
                </a:lnTo>
                <a:lnTo>
                  <a:pt x="0" y="68008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3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2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68008" rIns="102012" bIns="68008" numCol="1" spcCol="1270" anchor="ctr" anchorCtr="0">
            <a:noAutofit/>
          </a:bodyPr>
          <a:lstStyle/>
          <a:p>
            <a:pPr marL="0" lvl="0" indent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000" kern="120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625D1C4B-F0D3-8AF3-17E1-4AA3F9506BFA}"/>
              </a:ext>
            </a:extLst>
          </p:cNvPr>
          <p:cNvSpPr/>
          <p:nvPr/>
        </p:nvSpPr>
        <p:spPr>
          <a:xfrm>
            <a:off x="4922425" y="746088"/>
            <a:ext cx="1365780" cy="706567"/>
          </a:xfrm>
          <a:custGeom>
            <a:avLst/>
            <a:gdLst>
              <a:gd name="connsiteX0" fmla="*/ 0 w 1365780"/>
              <a:gd name="connsiteY0" fmla="*/ 70657 h 706567"/>
              <a:gd name="connsiteX1" fmla="*/ 70657 w 1365780"/>
              <a:gd name="connsiteY1" fmla="*/ 0 h 706567"/>
              <a:gd name="connsiteX2" fmla="*/ 1295123 w 1365780"/>
              <a:gd name="connsiteY2" fmla="*/ 0 h 706567"/>
              <a:gd name="connsiteX3" fmla="*/ 1365780 w 1365780"/>
              <a:gd name="connsiteY3" fmla="*/ 70657 h 706567"/>
              <a:gd name="connsiteX4" fmla="*/ 1365780 w 1365780"/>
              <a:gd name="connsiteY4" fmla="*/ 635910 h 706567"/>
              <a:gd name="connsiteX5" fmla="*/ 1295123 w 1365780"/>
              <a:gd name="connsiteY5" fmla="*/ 706567 h 706567"/>
              <a:gd name="connsiteX6" fmla="*/ 70657 w 1365780"/>
              <a:gd name="connsiteY6" fmla="*/ 706567 h 706567"/>
              <a:gd name="connsiteX7" fmla="*/ 0 w 1365780"/>
              <a:gd name="connsiteY7" fmla="*/ 635910 h 706567"/>
              <a:gd name="connsiteX8" fmla="*/ 0 w 1365780"/>
              <a:gd name="connsiteY8" fmla="*/ 70657 h 7065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65780" h="706567">
                <a:moveTo>
                  <a:pt x="0" y="70657"/>
                </a:moveTo>
                <a:cubicBezTo>
                  <a:pt x="0" y="31634"/>
                  <a:pt x="31634" y="0"/>
                  <a:pt x="70657" y="0"/>
                </a:cubicBezTo>
                <a:lnTo>
                  <a:pt x="1295123" y="0"/>
                </a:lnTo>
                <a:cubicBezTo>
                  <a:pt x="1334146" y="0"/>
                  <a:pt x="1365780" y="31634"/>
                  <a:pt x="1365780" y="70657"/>
                </a:cubicBezTo>
                <a:lnTo>
                  <a:pt x="1365780" y="635910"/>
                </a:lnTo>
                <a:cubicBezTo>
                  <a:pt x="1365780" y="674933"/>
                  <a:pt x="1334146" y="706567"/>
                  <a:pt x="1295123" y="706567"/>
                </a:cubicBezTo>
                <a:lnTo>
                  <a:pt x="70657" y="706567"/>
                </a:lnTo>
                <a:cubicBezTo>
                  <a:pt x="31634" y="706567"/>
                  <a:pt x="0" y="674933"/>
                  <a:pt x="0" y="635910"/>
                </a:cubicBezTo>
                <a:lnTo>
                  <a:pt x="0" y="70657"/>
                </a:lnTo>
                <a:close/>
              </a:path>
            </a:pathLst>
          </a:cu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spcFirstLastPara="0" vert="horz" wrap="square" lIns="85344" tIns="85344" rIns="85344" bIns="281242" numCol="1" spcCol="1270" anchor="t" anchorCtr="0">
            <a:noAutofit/>
          </a:bodyPr>
          <a:lstStyle/>
          <a:p>
            <a:pPr marL="0" lvl="0" indent="0" algn="l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200" b="1" kern="1200" dirty="0"/>
              <a:t>Plan for the Acquisition</a:t>
            </a: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2D918C96-EA81-875B-EFB7-CEADDF8FECFC}"/>
              </a:ext>
            </a:extLst>
          </p:cNvPr>
          <p:cNvSpPr/>
          <p:nvPr/>
        </p:nvSpPr>
        <p:spPr>
          <a:xfrm>
            <a:off x="6495253" y="811591"/>
            <a:ext cx="438940" cy="340039"/>
          </a:xfrm>
          <a:custGeom>
            <a:avLst/>
            <a:gdLst>
              <a:gd name="connsiteX0" fmla="*/ 0 w 438940"/>
              <a:gd name="connsiteY0" fmla="*/ 68008 h 340039"/>
              <a:gd name="connsiteX1" fmla="*/ 268921 w 438940"/>
              <a:gd name="connsiteY1" fmla="*/ 68008 h 340039"/>
              <a:gd name="connsiteX2" fmla="*/ 268921 w 438940"/>
              <a:gd name="connsiteY2" fmla="*/ 0 h 340039"/>
              <a:gd name="connsiteX3" fmla="*/ 438940 w 438940"/>
              <a:gd name="connsiteY3" fmla="*/ 170020 h 340039"/>
              <a:gd name="connsiteX4" fmla="*/ 268921 w 438940"/>
              <a:gd name="connsiteY4" fmla="*/ 340039 h 340039"/>
              <a:gd name="connsiteX5" fmla="*/ 268921 w 438940"/>
              <a:gd name="connsiteY5" fmla="*/ 272031 h 340039"/>
              <a:gd name="connsiteX6" fmla="*/ 0 w 438940"/>
              <a:gd name="connsiteY6" fmla="*/ 272031 h 340039"/>
              <a:gd name="connsiteX7" fmla="*/ 0 w 438940"/>
              <a:gd name="connsiteY7" fmla="*/ 68008 h 340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38940" h="340039">
                <a:moveTo>
                  <a:pt x="0" y="68008"/>
                </a:moveTo>
                <a:lnTo>
                  <a:pt x="268921" y="68008"/>
                </a:lnTo>
                <a:lnTo>
                  <a:pt x="268921" y="0"/>
                </a:lnTo>
                <a:lnTo>
                  <a:pt x="438940" y="170020"/>
                </a:lnTo>
                <a:lnTo>
                  <a:pt x="268921" y="340039"/>
                </a:lnTo>
                <a:lnTo>
                  <a:pt x="268921" y="272031"/>
                </a:lnTo>
                <a:lnTo>
                  <a:pt x="0" y="272031"/>
                </a:lnTo>
                <a:lnTo>
                  <a:pt x="0" y="68008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3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2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68008" rIns="102012" bIns="68008" numCol="1" spcCol="1270" anchor="ctr" anchorCtr="0">
            <a:noAutofit/>
          </a:bodyPr>
          <a:lstStyle/>
          <a:p>
            <a:pPr marL="0" lvl="0" indent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000" kern="1200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745D7128-A37F-84CC-2116-28682F5E951C}"/>
              </a:ext>
            </a:extLst>
          </p:cNvPr>
          <p:cNvSpPr/>
          <p:nvPr/>
        </p:nvSpPr>
        <p:spPr>
          <a:xfrm>
            <a:off x="7116394" y="746088"/>
            <a:ext cx="1365780" cy="706567"/>
          </a:xfrm>
          <a:custGeom>
            <a:avLst/>
            <a:gdLst>
              <a:gd name="connsiteX0" fmla="*/ 0 w 1365780"/>
              <a:gd name="connsiteY0" fmla="*/ 70657 h 706567"/>
              <a:gd name="connsiteX1" fmla="*/ 70657 w 1365780"/>
              <a:gd name="connsiteY1" fmla="*/ 0 h 706567"/>
              <a:gd name="connsiteX2" fmla="*/ 1295123 w 1365780"/>
              <a:gd name="connsiteY2" fmla="*/ 0 h 706567"/>
              <a:gd name="connsiteX3" fmla="*/ 1365780 w 1365780"/>
              <a:gd name="connsiteY3" fmla="*/ 70657 h 706567"/>
              <a:gd name="connsiteX4" fmla="*/ 1365780 w 1365780"/>
              <a:gd name="connsiteY4" fmla="*/ 635910 h 706567"/>
              <a:gd name="connsiteX5" fmla="*/ 1295123 w 1365780"/>
              <a:gd name="connsiteY5" fmla="*/ 706567 h 706567"/>
              <a:gd name="connsiteX6" fmla="*/ 70657 w 1365780"/>
              <a:gd name="connsiteY6" fmla="*/ 706567 h 706567"/>
              <a:gd name="connsiteX7" fmla="*/ 0 w 1365780"/>
              <a:gd name="connsiteY7" fmla="*/ 635910 h 706567"/>
              <a:gd name="connsiteX8" fmla="*/ 0 w 1365780"/>
              <a:gd name="connsiteY8" fmla="*/ 70657 h 7065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65780" h="706567">
                <a:moveTo>
                  <a:pt x="0" y="70657"/>
                </a:moveTo>
                <a:cubicBezTo>
                  <a:pt x="0" y="31634"/>
                  <a:pt x="31634" y="0"/>
                  <a:pt x="70657" y="0"/>
                </a:cubicBezTo>
                <a:lnTo>
                  <a:pt x="1295123" y="0"/>
                </a:lnTo>
                <a:cubicBezTo>
                  <a:pt x="1334146" y="0"/>
                  <a:pt x="1365780" y="31634"/>
                  <a:pt x="1365780" y="70657"/>
                </a:cubicBezTo>
                <a:lnTo>
                  <a:pt x="1365780" y="635910"/>
                </a:lnTo>
                <a:cubicBezTo>
                  <a:pt x="1365780" y="674933"/>
                  <a:pt x="1334146" y="706567"/>
                  <a:pt x="1295123" y="706567"/>
                </a:cubicBezTo>
                <a:lnTo>
                  <a:pt x="70657" y="706567"/>
                </a:lnTo>
                <a:cubicBezTo>
                  <a:pt x="31634" y="706567"/>
                  <a:pt x="0" y="674933"/>
                  <a:pt x="0" y="635910"/>
                </a:cubicBezTo>
                <a:lnTo>
                  <a:pt x="0" y="70657"/>
                </a:lnTo>
                <a:close/>
              </a:path>
            </a:pathLst>
          </a:cu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spcFirstLastPara="0" vert="horz" wrap="square" lIns="85344" tIns="85344" rIns="85344" bIns="281242" numCol="1" spcCol="1270" anchor="t" anchorCtr="0">
            <a:noAutofit/>
          </a:bodyPr>
          <a:lstStyle/>
          <a:p>
            <a:pPr marL="0" lvl="0" indent="0" algn="l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200" b="1" kern="1200" dirty="0"/>
              <a:t>Pre-Solicitation</a:t>
            </a:r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68A20CB5-CC72-C6EA-F2A6-A1CC6276A6C6}"/>
              </a:ext>
            </a:extLst>
          </p:cNvPr>
          <p:cNvGrpSpPr/>
          <p:nvPr/>
        </p:nvGrpSpPr>
        <p:grpSpPr>
          <a:xfrm>
            <a:off x="814223" y="1217132"/>
            <a:ext cx="8208321" cy="2364268"/>
            <a:chOff x="814223" y="1304370"/>
            <a:chExt cx="8208321" cy="1966644"/>
          </a:xfrm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2827B544-DF25-4D90-B75A-A864603CA0C3}"/>
                </a:ext>
              </a:extLst>
            </p:cNvPr>
            <p:cNvCxnSpPr>
              <a:cxnSpLocks/>
            </p:cNvCxnSpPr>
            <p:nvPr/>
          </p:nvCxnSpPr>
          <p:spPr>
            <a:xfrm>
              <a:off x="8077200" y="3096705"/>
              <a:ext cx="0" cy="17430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82BAED86-C441-9DF9-0650-CB20B96F7F80}"/>
                </a:ext>
              </a:extLst>
            </p:cNvPr>
            <p:cNvSpPr/>
            <p:nvPr/>
          </p:nvSpPr>
          <p:spPr>
            <a:xfrm>
              <a:off x="814223" y="1304370"/>
              <a:ext cx="1736296" cy="1792335"/>
            </a:xfrm>
            <a:custGeom>
              <a:avLst/>
              <a:gdLst>
                <a:gd name="connsiteX0" fmla="*/ 0 w 1365780"/>
                <a:gd name="connsiteY0" fmla="*/ 136578 h 1855912"/>
                <a:gd name="connsiteX1" fmla="*/ 136578 w 1365780"/>
                <a:gd name="connsiteY1" fmla="*/ 0 h 1855912"/>
                <a:gd name="connsiteX2" fmla="*/ 1229202 w 1365780"/>
                <a:gd name="connsiteY2" fmla="*/ 0 h 1855912"/>
                <a:gd name="connsiteX3" fmla="*/ 1365780 w 1365780"/>
                <a:gd name="connsiteY3" fmla="*/ 136578 h 1855912"/>
                <a:gd name="connsiteX4" fmla="*/ 1365780 w 1365780"/>
                <a:gd name="connsiteY4" fmla="*/ 1719334 h 1855912"/>
                <a:gd name="connsiteX5" fmla="*/ 1229202 w 1365780"/>
                <a:gd name="connsiteY5" fmla="*/ 1855912 h 1855912"/>
                <a:gd name="connsiteX6" fmla="*/ 136578 w 1365780"/>
                <a:gd name="connsiteY6" fmla="*/ 1855912 h 1855912"/>
                <a:gd name="connsiteX7" fmla="*/ 0 w 1365780"/>
                <a:gd name="connsiteY7" fmla="*/ 1719334 h 1855912"/>
                <a:gd name="connsiteX8" fmla="*/ 0 w 1365780"/>
                <a:gd name="connsiteY8" fmla="*/ 136578 h 1855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65780" h="1855912">
                  <a:moveTo>
                    <a:pt x="0" y="136578"/>
                  </a:moveTo>
                  <a:cubicBezTo>
                    <a:pt x="0" y="61148"/>
                    <a:pt x="61148" y="0"/>
                    <a:pt x="136578" y="0"/>
                  </a:cubicBezTo>
                  <a:lnTo>
                    <a:pt x="1229202" y="0"/>
                  </a:lnTo>
                  <a:cubicBezTo>
                    <a:pt x="1304632" y="0"/>
                    <a:pt x="1365780" y="61148"/>
                    <a:pt x="1365780" y="136578"/>
                  </a:cubicBezTo>
                  <a:lnTo>
                    <a:pt x="1365780" y="1719334"/>
                  </a:lnTo>
                  <a:cubicBezTo>
                    <a:pt x="1365780" y="1794764"/>
                    <a:pt x="1304632" y="1855912"/>
                    <a:pt x="1229202" y="1855912"/>
                  </a:cubicBezTo>
                  <a:lnTo>
                    <a:pt x="136578" y="1855912"/>
                  </a:lnTo>
                  <a:cubicBezTo>
                    <a:pt x="61148" y="1855912"/>
                    <a:pt x="0" y="1794764"/>
                    <a:pt x="0" y="1719334"/>
                  </a:cubicBezTo>
                  <a:lnTo>
                    <a:pt x="0" y="136578"/>
                  </a:lnTo>
                  <a:close/>
                </a:path>
              </a:pathLst>
            </a:cu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5346" tIns="125346" rIns="125346" bIns="125346" numCol="1" spcCol="1270" anchor="t" anchorCtr="0">
              <a:noAutofit/>
            </a:bodyPr>
            <a:lstStyle/>
            <a:p>
              <a:pPr marL="171450" lvl="1" indent="-17145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en-US" sz="1200" kern="1200" dirty="0"/>
                <a:t>Space Plan</a:t>
              </a:r>
            </a:p>
            <a:p>
              <a:pPr marL="171450" lvl="1" indent="-17145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en-US" sz="1200" kern="1200" dirty="0"/>
                <a:t>Strategic Plan</a:t>
              </a: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8D7AE83C-FBE3-CD8A-29D0-ACB5A4C4DC1B}"/>
                </a:ext>
              </a:extLst>
            </p:cNvPr>
            <p:cNvSpPr/>
            <p:nvPr/>
          </p:nvSpPr>
          <p:spPr>
            <a:xfrm>
              <a:off x="3008193" y="1304370"/>
              <a:ext cx="1736296" cy="1792335"/>
            </a:xfrm>
            <a:custGeom>
              <a:avLst/>
              <a:gdLst>
                <a:gd name="connsiteX0" fmla="*/ 0 w 1365780"/>
                <a:gd name="connsiteY0" fmla="*/ 136578 h 1855912"/>
                <a:gd name="connsiteX1" fmla="*/ 136578 w 1365780"/>
                <a:gd name="connsiteY1" fmla="*/ 0 h 1855912"/>
                <a:gd name="connsiteX2" fmla="*/ 1229202 w 1365780"/>
                <a:gd name="connsiteY2" fmla="*/ 0 h 1855912"/>
                <a:gd name="connsiteX3" fmla="*/ 1365780 w 1365780"/>
                <a:gd name="connsiteY3" fmla="*/ 136578 h 1855912"/>
                <a:gd name="connsiteX4" fmla="*/ 1365780 w 1365780"/>
                <a:gd name="connsiteY4" fmla="*/ 1719334 h 1855912"/>
                <a:gd name="connsiteX5" fmla="*/ 1229202 w 1365780"/>
                <a:gd name="connsiteY5" fmla="*/ 1855912 h 1855912"/>
                <a:gd name="connsiteX6" fmla="*/ 136578 w 1365780"/>
                <a:gd name="connsiteY6" fmla="*/ 1855912 h 1855912"/>
                <a:gd name="connsiteX7" fmla="*/ 0 w 1365780"/>
                <a:gd name="connsiteY7" fmla="*/ 1719334 h 1855912"/>
                <a:gd name="connsiteX8" fmla="*/ 0 w 1365780"/>
                <a:gd name="connsiteY8" fmla="*/ 136578 h 1855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65780" h="1855912">
                  <a:moveTo>
                    <a:pt x="0" y="136578"/>
                  </a:moveTo>
                  <a:cubicBezTo>
                    <a:pt x="0" y="61148"/>
                    <a:pt x="61148" y="0"/>
                    <a:pt x="136578" y="0"/>
                  </a:cubicBezTo>
                  <a:lnTo>
                    <a:pt x="1229202" y="0"/>
                  </a:lnTo>
                  <a:cubicBezTo>
                    <a:pt x="1304632" y="0"/>
                    <a:pt x="1365780" y="61148"/>
                    <a:pt x="1365780" y="136578"/>
                  </a:cubicBezTo>
                  <a:lnTo>
                    <a:pt x="1365780" y="1719334"/>
                  </a:lnTo>
                  <a:cubicBezTo>
                    <a:pt x="1365780" y="1794764"/>
                    <a:pt x="1304632" y="1855912"/>
                    <a:pt x="1229202" y="1855912"/>
                  </a:cubicBezTo>
                  <a:lnTo>
                    <a:pt x="136578" y="1855912"/>
                  </a:lnTo>
                  <a:cubicBezTo>
                    <a:pt x="61148" y="1855912"/>
                    <a:pt x="0" y="1794764"/>
                    <a:pt x="0" y="1719334"/>
                  </a:cubicBezTo>
                  <a:lnTo>
                    <a:pt x="0" y="136578"/>
                  </a:lnTo>
                  <a:close/>
                </a:path>
              </a:pathLst>
            </a:cu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5346" tIns="125346" rIns="125346" bIns="125346" numCol="1" spcCol="1270" anchor="t" anchorCtr="0">
              <a:noAutofit/>
            </a:bodyPr>
            <a:lstStyle/>
            <a:p>
              <a:pPr marL="171450" lvl="1" indent="-17145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en-US" sz="1200" kern="1200" dirty="0"/>
                <a:t>Strategic Capital Investment Plan Approval</a:t>
              </a: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79E7A561-49CA-C28B-9BD4-FF276EA06C3B}"/>
                </a:ext>
              </a:extLst>
            </p:cNvPr>
            <p:cNvSpPr/>
            <p:nvPr/>
          </p:nvSpPr>
          <p:spPr>
            <a:xfrm>
              <a:off x="4821203" y="1304370"/>
              <a:ext cx="2411292" cy="1792335"/>
            </a:xfrm>
            <a:custGeom>
              <a:avLst/>
              <a:gdLst>
                <a:gd name="connsiteX0" fmla="*/ 0 w 1365780"/>
                <a:gd name="connsiteY0" fmla="*/ 136578 h 1855912"/>
                <a:gd name="connsiteX1" fmla="*/ 136578 w 1365780"/>
                <a:gd name="connsiteY1" fmla="*/ 0 h 1855912"/>
                <a:gd name="connsiteX2" fmla="*/ 1229202 w 1365780"/>
                <a:gd name="connsiteY2" fmla="*/ 0 h 1855912"/>
                <a:gd name="connsiteX3" fmla="*/ 1365780 w 1365780"/>
                <a:gd name="connsiteY3" fmla="*/ 136578 h 1855912"/>
                <a:gd name="connsiteX4" fmla="*/ 1365780 w 1365780"/>
                <a:gd name="connsiteY4" fmla="*/ 1719334 h 1855912"/>
                <a:gd name="connsiteX5" fmla="*/ 1229202 w 1365780"/>
                <a:gd name="connsiteY5" fmla="*/ 1855912 h 1855912"/>
                <a:gd name="connsiteX6" fmla="*/ 136578 w 1365780"/>
                <a:gd name="connsiteY6" fmla="*/ 1855912 h 1855912"/>
                <a:gd name="connsiteX7" fmla="*/ 0 w 1365780"/>
                <a:gd name="connsiteY7" fmla="*/ 1719334 h 1855912"/>
                <a:gd name="connsiteX8" fmla="*/ 0 w 1365780"/>
                <a:gd name="connsiteY8" fmla="*/ 136578 h 1855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65780" h="1855912">
                  <a:moveTo>
                    <a:pt x="0" y="136578"/>
                  </a:moveTo>
                  <a:cubicBezTo>
                    <a:pt x="0" y="61148"/>
                    <a:pt x="61148" y="0"/>
                    <a:pt x="136578" y="0"/>
                  </a:cubicBezTo>
                  <a:lnTo>
                    <a:pt x="1229202" y="0"/>
                  </a:lnTo>
                  <a:cubicBezTo>
                    <a:pt x="1304632" y="0"/>
                    <a:pt x="1365780" y="61148"/>
                    <a:pt x="1365780" y="136578"/>
                  </a:cubicBezTo>
                  <a:lnTo>
                    <a:pt x="1365780" y="1719334"/>
                  </a:lnTo>
                  <a:cubicBezTo>
                    <a:pt x="1365780" y="1794764"/>
                    <a:pt x="1304632" y="1855912"/>
                    <a:pt x="1229202" y="1855912"/>
                  </a:cubicBezTo>
                  <a:lnTo>
                    <a:pt x="136578" y="1855912"/>
                  </a:lnTo>
                  <a:cubicBezTo>
                    <a:pt x="61148" y="1855912"/>
                    <a:pt x="0" y="1794764"/>
                    <a:pt x="0" y="1719334"/>
                  </a:cubicBezTo>
                  <a:lnTo>
                    <a:pt x="0" y="136578"/>
                  </a:lnTo>
                  <a:close/>
                </a:path>
              </a:pathLst>
            </a:cu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6898" tIns="96898" rIns="96898" bIns="96898" numCol="1" spcCol="1270" anchor="t" anchorCtr="0">
              <a:noAutofit/>
            </a:bodyPr>
            <a:lstStyle/>
            <a:p>
              <a:pPr marL="171450" lvl="1" indent="-171450" defTabSz="533400">
                <a:lnSpc>
                  <a:spcPct val="90000"/>
                </a:lnSpc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en-US" sz="1100" dirty="0">
                  <a:solidFill>
                    <a:schemeClr val="tx1"/>
                  </a:solidFill>
                </a:rPr>
                <a:t>Complete Requirements Packet Received (PALT Begins)</a:t>
              </a:r>
            </a:p>
            <a:p>
              <a:pPr marL="171450" lvl="1" indent="-171450" defTabSz="533400">
                <a:lnSpc>
                  <a:spcPct val="90000"/>
                </a:lnSpc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en-US" sz="1100" dirty="0">
                  <a:solidFill>
                    <a:schemeClr val="tx1"/>
                  </a:solidFill>
                </a:rPr>
                <a:t>Identify &amp; engage interested AA/CE.</a:t>
              </a:r>
            </a:p>
            <a:p>
              <a:pPr marL="171450" lvl="1" indent="-171450" defTabSz="533400">
                <a:lnSpc>
                  <a:spcPct val="90000"/>
                </a:lnSpc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en-US" sz="1100" dirty="0">
                  <a:solidFill>
                    <a:schemeClr val="tx1"/>
                  </a:solidFill>
                </a:rPr>
                <a:t>Confirm academic affiliate status with VHA’s Office of AA </a:t>
              </a:r>
            </a:p>
            <a:p>
              <a:pPr marL="171450" lvl="1" indent="-171450" defTabSz="533400">
                <a:lnSpc>
                  <a:spcPct val="90000"/>
                </a:lnSpc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en-US" sz="1100" dirty="0">
                  <a:solidFill>
                    <a:schemeClr val="tx1"/>
                  </a:solidFill>
                </a:rPr>
                <a:t>Confirm AA space meets VA needs</a:t>
              </a:r>
            </a:p>
            <a:p>
              <a:pPr marL="171450" lvl="1" indent="-171450" defTabSz="533400">
                <a:lnSpc>
                  <a:spcPct val="90000"/>
                </a:lnSpc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en-US" sz="1100" dirty="0">
                  <a:solidFill>
                    <a:schemeClr val="tx1"/>
                  </a:solidFill>
                </a:rPr>
                <a:t>Complete JOTFOC (above SLAT) or Lack of Competition Memo (below SLAT) **</a:t>
              </a:r>
            </a:p>
            <a:p>
              <a:pPr marL="171450" lvl="1" indent="-171450" defTabSz="533400">
                <a:lnSpc>
                  <a:spcPct val="90000"/>
                </a:lnSpc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en-US" sz="1100" dirty="0">
                  <a:solidFill>
                    <a:schemeClr val="tx1"/>
                  </a:solidFill>
                </a:rPr>
                <a:t>Acquisition Plan Signed</a:t>
              </a:r>
            </a:p>
            <a:p>
              <a:pPr marL="171450" lvl="1" indent="-17145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en-US" sz="1100" kern="1200" dirty="0">
                  <a:solidFill>
                    <a:schemeClr val="tx1"/>
                  </a:solidFill>
                </a:rPr>
                <a:t>General Services Administration Delegation Request Approved</a:t>
              </a:r>
            </a:p>
            <a:p>
              <a:pPr marL="57150" lvl="1" indent="-57150" algn="l" defTabSz="355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en-US" sz="800" kern="1200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6CF0A3B-8EC5-5D44-0D86-E055A01CC1E1}"/>
                </a:ext>
              </a:extLst>
            </p:cNvPr>
            <p:cNvSpPr/>
            <p:nvPr/>
          </p:nvSpPr>
          <p:spPr>
            <a:xfrm>
              <a:off x="7286248" y="1304370"/>
              <a:ext cx="1736296" cy="1792335"/>
            </a:xfrm>
            <a:custGeom>
              <a:avLst/>
              <a:gdLst>
                <a:gd name="connsiteX0" fmla="*/ 0 w 1365780"/>
                <a:gd name="connsiteY0" fmla="*/ 136578 h 1855912"/>
                <a:gd name="connsiteX1" fmla="*/ 136578 w 1365780"/>
                <a:gd name="connsiteY1" fmla="*/ 0 h 1855912"/>
                <a:gd name="connsiteX2" fmla="*/ 1229202 w 1365780"/>
                <a:gd name="connsiteY2" fmla="*/ 0 h 1855912"/>
                <a:gd name="connsiteX3" fmla="*/ 1365780 w 1365780"/>
                <a:gd name="connsiteY3" fmla="*/ 136578 h 1855912"/>
                <a:gd name="connsiteX4" fmla="*/ 1365780 w 1365780"/>
                <a:gd name="connsiteY4" fmla="*/ 1719334 h 1855912"/>
                <a:gd name="connsiteX5" fmla="*/ 1229202 w 1365780"/>
                <a:gd name="connsiteY5" fmla="*/ 1855912 h 1855912"/>
                <a:gd name="connsiteX6" fmla="*/ 136578 w 1365780"/>
                <a:gd name="connsiteY6" fmla="*/ 1855912 h 1855912"/>
                <a:gd name="connsiteX7" fmla="*/ 0 w 1365780"/>
                <a:gd name="connsiteY7" fmla="*/ 1719334 h 1855912"/>
                <a:gd name="connsiteX8" fmla="*/ 0 w 1365780"/>
                <a:gd name="connsiteY8" fmla="*/ 136578 h 1855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65780" h="1855912">
                  <a:moveTo>
                    <a:pt x="0" y="136578"/>
                  </a:moveTo>
                  <a:cubicBezTo>
                    <a:pt x="0" y="61148"/>
                    <a:pt x="61148" y="0"/>
                    <a:pt x="136578" y="0"/>
                  </a:cubicBezTo>
                  <a:lnTo>
                    <a:pt x="1229202" y="0"/>
                  </a:lnTo>
                  <a:cubicBezTo>
                    <a:pt x="1304632" y="0"/>
                    <a:pt x="1365780" y="61148"/>
                    <a:pt x="1365780" y="136578"/>
                  </a:cubicBezTo>
                  <a:lnTo>
                    <a:pt x="1365780" y="1719334"/>
                  </a:lnTo>
                  <a:cubicBezTo>
                    <a:pt x="1365780" y="1794764"/>
                    <a:pt x="1304632" y="1855912"/>
                    <a:pt x="1229202" y="1855912"/>
                  </a:cubicBezTo>
                  <a:lnTo>
                    <a:pt x="136578" y="1855912"/>
                  </a:lnTo>
                  <a:cubicBezTo>
                    <a:pt x="61148" y="1855912"/>
                    <a:pt x="0" y="1794764"/>
                    <a:pt x="0" y="1719334"/>
                  </a:cubicBezTo>
                  <a:lnTo>
                    <a:pt x="0" y="136578"/>
                  </a:lnTo>
                  <a:close/>
                </a:path>
              </a:pathLst>
            </a:cu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5346" tIns="125346" rIns="125346" bIns="125346" numCol="1" spcCol="1270" anchor="t" anchorCtr="0">
              <a:noAutofit/>
            </a:bodyPr>
            <a:lstStyle/>
            <a:p>
              <a:pPr marL="171450" lvl="1" indent="-171450" defTabSz="533400">
                <a:lnSpc>
                  <a:spcPct val="90000"/>
                </a:lnSpc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en-US" sz="1200" kern="1200" dirty="0"/>
                <a:t>On </a:t>
              </a:r>
              <a:r>
                <a:rPr lang="en-US" sz="1200" dirty="0">
                  <a:solidFill>
                    <a:schemeClr val="tx1"/>
                  </a:solidFill>
                </a:rPr>
                <a:t>SAM.gov,  Post Intent to Award (required over 10,000 ABOA SF)</a:t>
              </a:r>
            </a:p>
            <a:p>
              <a:pPr marL="171450" lvl="1" indent="-17145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en-US" sz="1200" kern="1200" dirty="0"/>
                <a:t>Prepare Request for Lease Proposals (RLP) and Appendices</a:t>
              </a:r>
            </a:p>
          </p:txBody>
        </p:sp>
      </p:grp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8FBCAE7-6EF4-4E7D-8C8B-FD8DFEAA0DC6}"/>
              </a:ext>
            </a:extLst>
          </p:cNvPr>
          <p:cNvCxnSpPr>
            <a:cxnSpLocks/>
          </p:cNvCxnSpPr>
          <p:nvPr/>
        </p:nvCxnSpPr>
        <p:spPr>
          <a:xfrm flipH="1">
            <a:off x="1731111" y="3581400"/>
            <a:ext cx="634608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2A21C8B6-7374-5639-14EF-08EA87329519}"/>
              </a:ext>
            </a:extLst>
          </p:cNvPr>
          <p:cNvSpPr txBox="1"/>
          <p:nvPr/>
        </p:nvSpPr>
        <p:spPr>
          <a:xfrm>
            <a:off x="0" y="-77960"/>
            <a:ext cx="9144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+mj-lt"/>
              </a:rPr>
              <a:t>VA Academic Affiliate (AA) or Covered Entities (CE) </a:t>
            </a:r>
          </a:p>
          <a:p>
            <a:pPr algn="ctr"/>
            <a:r>
              <a:rPr lang="en-US" sz="2400" b="1" dirty="0">
                <a:solidFill>
                  <a:schemeClr val="bg1"/>
                </a:solidFill>
                <a:latin typeface="+mj-lt"/>
              </a:rPr>
              <a:t>Sole Source Lease Acquisition Process – Non Prospectus Level</a:t>
            </a:r>
          </a:p>
        </p:txBody>
      </p:sp>
      <p:sp>
        <p:nvSpPr>
          <p:cNvPr id="26" name="Star: 5 Points 25">
            <a:extLst>
              <a:ext uri="{FF2B5EF4-FFF2-40B4-BE49-F238E27FC236}">
                <a16:creationId xmlns:a16="http://schemas.microsoft.com/office/drawing/2014/main" id="{BEB57DF7-459B-446C-CF83-6EE01C7F16A3}"/>
              </a:ext>
            </a:extLst>
          </p:cNvPr>
          <p:cNvSpPr/>
          <p:nvPr/>
        </p:nvSpPr>
        <p:spPr>
          <a:xfrm>
            <a:off x="28912" y="4486640"/>
            <a:ext cx="182880" cy="182880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AA65506-B158-A22A-3C15-F329876531A5}"/>
              </a:ext>
            </a:extLst>
          </p:cNvPr>
          <p:cNvSpPr txBox="1"/>
          <p:nvPr/>
        </p:nvSpPr>
        <p:spPr>
          <a:xfrm>
            <a:off x="156031" y="4465209"/>
            <a:ext cx="51167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+mj-lt"/>
              </a:rPr>
              <a:t>= OGC</a:t>
            </a:r>
          </a:p>
        </p:txBody>
      </p:sp>
      <p:sp>
        <p:nvSpPr>
          <p:cNvPr id="30" name="Star: 5 Points 29">
            <a:extLst>
              <a:ext uri="{FF2B5EF4-FFF2-40B4-BE49-F238E27FC236}">
                <a16:creationId xmlns:a16="http://schemas.microsoft.com/office/drawing/2014/main" id="{6F58766A-46C3-686D-CD49-08565C741594}"/>
              </a:ext>
            </a:extLst>
          </p:cNvPr>
          <p:cNvSpPr/>
          <p:nvPr/>
        </p:nvSpPr>
        <p:spPr>
          <a:xfrm>
            <a:off x="24924" y="4728210"/>
            <a:ext cx="182880" cy="182880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C3A1272-A4AE-9CC8-4834-94A0CF071567}"/>
              </a:ext>
            </a:extLst>
          </p:cNvPr>
          <p:cNvSpPr txBox="1"/>
          <p:nvPr/>
        </p:nvSpPr>
        <p:spPr>
          <a:xfrm>
            <a:off x="152043" y="4706779"/>
            <a:ext cx="6078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+mj-lt"/>
              </a:rPr>
              <a:t>= OAEM</a:t>
            </a:r>
          </a:p>
        </p:txBody>
      </p:sp>
      <p:sp>
        <p:nvSpPr>
          <p:cNvPr id="35" name="Star: 5 Points 34">
            <a:extLst>
              <a:ext uri="{FF2B5EF4-FFF2-40B4-BE49-F238E27FC236}">
                <a16:creationId xmlns:a16="http://schemas.microsoft.com/office/drawing/2014/main" id="{27B6250B-B256-4711-FE53-64F9ACCF0316}"/>
              </a:ext>
            </a:extLst>
          </p:cNvPr>
          <p:cNvSpPr/>
          <p:nvPr/>
        </p:nvSpPr>
        <p:spPr>
          <a:xfrm>
            <a:off x="25638" y="3615766"/>
            <a:ext cx="182880" cy="18288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99A2C6A-8E8A-5135-8D6D-8CC91C91F32B}"/>
              </a:ext>
            </a:extLst>
          </p:cNvPr>
          <p:cNvSpPr txBox="1"/>
          <p:nvPr/>
        </p:nvSpPr>
        <p:spPr>
          <a:xfrm>
            <a:off x="160502" y="3594335"/>
            <a:ext cx="79541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+mj-lt"/>
              </a:rPr>
              <a:t>= ORP, CFM</a:t>
            </a:r>
          </a:p>
        </p:txBody>
      </p:sp>
      <p:sp>
        <p:nvSpPr>
          <p:cNvPr id="41" name="Star: 5 Points 40">
            <a:extLst>
              <a:ext uri="{FF2B5EF4-FFF2-40B4-BE49-F238E27FC236}">
                <a16:creationId xmlns:a16="http://schemas.microsoft.com/office/drawing/2014/main" id="{6E065229-BA9E-F847-5D53-6F6CC654FA58}"/>
              </a:ext>
            </a:extLst>
          </p:cNvPr>
          <p:cNvSpPr/>
          <p:nvPr/>
        </p:nvSpPr>
        <p:spPr>
          <a:xfrm>
            <a:off x="29333" y="4195976"/>
            <a:ext cx="182880" cy="182880"/>
          </a:xfrm>
          <a:prstGeom prst="star5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64F30CB-CF37-2A52-110A-1DACDA7D8B58}"/>
              </a:ext>
            </a:extLst>
          </p:cNvPr>
          <p:cNvSpPr txBox="1"/>
          <p:nvPr/>
        </p:nvSpPr>
        <p:spPr>
          <a:xfrm>
            <a:off x="159627" y="4174545"/>
            <a:ext cx="10518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+mj-lt"/>
              </a:rPr>
              <a:t>= VHA, VHA OAA</a:t>
            </a:r>
          </a:p>
        </p:txBody>
      </p:sp>
      <p:sp>
        <p:nvSpPr>
          <p:cNvPr id="44" name="Star: 5 Points 43">
            <a:extLst>
              <a:ext uri="{FF2B5EF4-FFF2-40B4-BE49-F238E27FC236}">
                <a16:creationId xmlns:a16="http://schemas.microsoft.com/office/drawing/2014/main" id="{76F861A1-9F1F-AA06-2173-B59F5DA8FD28}"/>
              </a:ext>
            </a:extLst>
          </p:cNvPr>
          <p:cNvSpPr/>
          <p:nvPr/>
        </p:nvSpPr>
        <p:spPr>
          <a:xfrm>
            <a:off x="29333" y="3926909"/>
            <a:ext cx="182880" cy="182880"/>
          </a:xfrm>
          <a:prstGeom prst="star5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4C8B5AB-9CE4-BC18-5822-7DAB8034E02B}"/>
              </a:ext>
            </a:extLst>
          </p:cNvPr>
          <p:cNvSpPr txBox="1"/>
          <p:nvPr/>
        </p:nvSpPr>
        <p:spPr>
          <a:xfrm>
            <a:off x="159627" y="3905478"/>
            <a:ext cx="14558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+mj-lt"/>
              </a:rPr>
              <a:t>= VHA USH, VAOB, VAEB</a:t>
            </a:r>
          </a:p>
        </p:txBody>
      </p:sp>
      <p:sp>
        <p:nvSpPr>
          <p:cNvPr id="85" name="Freeform: Shape 84">
            <a:extLst>
              <a:ext uri="{FF2B5EF4-FFF2-40B4-BE49-F238E27FC236}">
                <a16:creationId xmlns:a16="http://schemas.microsoft.com/office/drawing/2014/main" id="{7A5D63A9-38C2-94EB-51F1-6E45EB2E34C4}"/>
              </a:ext>
            </a:extLst>
          </p:cNvPr>
          <p:cNvSpPr/>
          <p:nvPr/>
        </p:nvSpPr>
        <p:spPr>
          <a:xfrm>
            <a:off x="2342089" y="3731021"/>
            <a:ext cx="1279743" cy="761400"/>
          </a:xfrm>
          <a:custGeom>
            <a:avLst/>
            <a:gdLst>
              <a:gd name="connsiteX0" fmla="*/ 0 w 1279743"/>
              <a:gd name="connsiteY0" fmla="*/ 76140 h 761400"/>
              <a:gd name="connsiteX1" fmla="*/ 76140 w 1279743"/>
              <a:gd name="connsiteY1" fmla="*/ 0 h 761400"/>
              <a:gd name="connsiteX2" fmla="*/ 1203603 w 1279743"/>
              <a:gd name="connsiteY2" fmla="*/ 0 h 761400"/>
              <a:gd name="connsiteX3" fmla="*/ 1279743 w 1279743"/>
              <a:gd name="connsiteY3" fmla="*/ 76140 h 761400"/>
              <a:gd name="connsiteX4" fmla="*/ 1279743 w 1279743"/>
              <a:gd name="connsiteY4" fmla="*/ 685260 h 761400"/>
              <a:gd name="connsiteX5" fmla="*/ 1203603 w 1279743"/>
              <a:gd name="connsiteY5" fmla="*/ 761400 h 761400"/>
              <a:gd name="connsiteX6" fmla="*/ 76140 w 1279743"/>
              <a:gd name="connsiteY6" fmla="*/ 761400 h 761400"/>
              <a:gd name="connsiteX7" fmla="*/ 0 w 1279743"/>
              <a:gd name="connsiteY7" fmla="*/ 685260 h 761400"/>
              <a:gd name="connsiteX8" fmla="*/ 0 w 1279743"/>
              <a:gd name="connsiteY8" fmla="*/ 76140 h 761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79743" h="761400">
                <a:moveTo>
                  <a:pt x="0" y="76140"/>
                </a:moveTo>
                <a:cubicBezTo>
                  <a:pt x="0" y="34089"/>
                  <a:pt x="34089" y="0"/>
                  <a:pt x="76140" y="0"/>
                </a:cubicBezTo>
                <a:lnTo>
                  <a:pt x="1203603" y="0"/>
                </a:lnTo>
                <a:cubicBezTo>
                  <a:pt x="1245654" y="0"/>
                  <a:pt x="1279743" y="34089"/>
                  <a:pt x="1279743" y="76140"/>
                </a:cubicBezTo>
                <a:lnTo>
                  <a:pt x="1279743" y="685260"/>
                </a:lnTo>
                <a:cubicBezTo>
                  <a:pt x="1279743" y="727311"/>
                  <a:pt x="1245654" y="761400"/>
                  <a:pt x="1203603" y="761400"/>
                </a:cubicBezTo>
                <a:lnTo>
                  <a:pt x="76140" y="761400"/>
                </a:lnTo>
                <a:cubicBezTo>
                  <a:pt x="34089" y="761400"/>
                  <a:pt x="0" y="727311"/>
                  <a:pt x="0" y="685260"/>
                </a:cubicBezTo>
                <a:lnTo>
                  <a:pt x="0" y="76140"/>
                </a:lnTo>
                <a:close/>
              </a:path>
            </a:pathLst>
          </a:cu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spcFirstLastPara="0" vert="horz" wrap="square" lIns="92456" tIns="92456" rIns="92456" bIns="303330" numCol="1" spcCol="1270" anchor="t" anchorCtr="0">
            <a:noAutofit/>
          </a:bodyPr>
          <a:lstStyle/>
          <a:p>
            <a:pPr marL="0" lvl="0" indent="0" algn="l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300" b="1" kern="1200" dirty="0"/>
              <a:t>Solicitation and Award</a:t>
            </a:r>
          </a:p>
        </p:txBody>
      </p:sp>
      <p:sp>
        <p:nvSpPr>
          <p:cNvPr id="86" name="Freeform: Shape 85">
            <a:extLst>
              <a:ext uri="{FF2B5EF4-FFF2-40B4-BE49-F238E27FC236}">
                <a16:creationId xmlns:a16="http://schemas.microsoft.com/office/drawing/2014/main" id="{EDDD07B5-55BD-AE96-ED2D-16A099FB5195}"/>
              </a:ext>
            </a:extLst>
          </p:cNvPr>
          <p:cNvSpPr/>
          <p:nvPr/>
        </p:nvSpPr>
        <p:spPr>
          <a:xfrm>
            <a:off x="2623031" y="4222351"/>
            <a:ext cx="1705222" cy="1500206"/>
          </a:xfrm>
          <a:custGeom>
            <a:avLst/>
            <a:gdLst>
              <a:gd name="connsiteX0" fmla="*/ 0 w 1530368"/>
              <a:gd name="connsiteY0" fmla="*/ 153037 h 1684800"/>
              <a:gd name="connsiteX1" fmla="*/ 153037 w 1530368"/>
              <a:gd name="connsiteY1" fmla="*/ 0 h 1684800"/>
              <a:gd name="connsiteX2" fmla="*/ 1377331 w 1530368"/>
              <a:gd name="connsiteY2" fmla="*/ 0 h 1684800"/>
              <a:gd name="connsiteX3" fmla="*/ 1530368 w 1530368"/>
              <a:gd name="connsiteY3" fmla="*/ 153037 h 1684800"/>
              <a:gd name="connsiteX4" fmla="*/ 1530368 w 1530368"/>
              <a:gd name="connsiteY4" fmla="*/ 1531763 h 1684800"/>
              <a:gd name="connsiteX5" fmla="*/ 1377331 w 1530368"/>
              <a:gd name="connsiteY5" fmla="*/ 1684800 h 1684800"/>
              <a:gd name="connsiteX6" fmla="*/ 153037 w 1530368"/>
              <a:gd name="connsiteY6" fmla="*/ 1684800 h 1684800"/>
              <a:gd name="connsiteX7" fmla="*/ 0 w 1530368"/>
              <a:gd name="connsiteY7" fmla="*/ 1531763 h 1684800"/>
              <a:gd name="connsiteX8" fmla="*/ 0 w 1530368"/>
              <a:gd name="connsiteY8" fmla="*/ 153037 h 168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30368" h="1684800">
                <a:moveTo>
                  <a:pt x="0" y="153037"/>
                </a:moveTo>
                <a:cubicBezTo>
                  <a:pt x="0" y="68517"/>
                  <a:pt x="68517" y="0"/>
                  <a:pt x="153037" y="0"/>
                </a:cubicBezTo>
                <a:lnTo>
                  <a:pt x="1377331" y="0"/>
                </a:lnTo>
                <a:cubicBezTo>
                  <a:pt x="1461851" y="0"/>
                  <a:pt x="1530368" y="68517"/>
                  <a:pt x="1530368" y="153037"/>
                </a:cubicBezTo>
                <a:lnTo>
                  <a:pt x="1530368" y="1531763"/>
                </a:lnTo>
                <a:cubicBezTo>
                  <a:pt x="1530368" y="1616283"/>
                  <a:pt x="1461851" y="1684800"/>
                  <a:pt x="1377331" y="1684800"/>
                </a:cubicBezTo>
                <a:lnTo>
                  <a:pt x="153037" y="1684800"/>
                </a:lnTo>
                <a:cubicBezTo>
                  <a:pt x="68517" y="1684800"/>
                  <a:pt x="0" y="1616283"/>
                  <a:pt x="0" y="1531763"/>
                </a:cubicBezTo>
                <a:lnTo>
                  <a:pt x="0" y="153037"/>
                </a:lnTo>
                <a:close/>
              </a:path>
            </a:pathLst>
          </a:custGeom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30167" tIns="130167" rIns="130167" bIns="130167" numCol="1" spcCol="1270" anchor="t" anchorCtr="0">
            <a:noAutofit/>
          </a:bodyPr>
          <a:lstStyle/>
          <a:p>
            <a:pPr marL="171450" lvl="1" indent="-171450" algn="l" defTabSz="533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</a:rPr>
              <a:t>Issue RLP to AA/CE</a:t>
            </a:r>
          </a:p>
          <a:p>
            <a:pPr marL="171450" lvl="1" indent="-171450" algn="l" defTabSz="533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en-US" sz="1200" kern="1200" dirty="0"/>
              <a:t>Review Offer, Negotiate, Request Revised Offer </a:t>
            </a:r>
          </a:p>
          <a:p>
            <a:pPr marL="171450" lvl="1" indent="-171450" algn="l" defTabSz="533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en-US" sz="1200" kern="1200" dirty="0"/>
              <a:t>Pre-Award Approved</a:t>
            </a:r>
          </a:p>
          <a:p>
            <a:pPr marL="171450" lvl="1" indent="-171450" algn="l" defTabSz="533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en-US" sz="1200" kern="1200" dirty="0"/>
              <a:t>Lease Award</a:t>
            </a:r>
          </a:p>
        </p:txBody>
      </p:sp>
      <p:sp>
        <p:nvSpPr>
          <p:cNvPr id="87" name="Freeform: Shape 86">
            <a:extLst>
              <a:ext uri="{FF2B5EF4-FFF2-40B4-BE49-F238E27FC236}">
                <a16:creationId xmlns:a16="http://schemas.microsoft.com/office/drawing/2014/main" id="{748D509E-C581-BE1B-B843-C6414D22E05E}"/>
              </a:ext>
            </a:extLst>
          </p:cNvPr>
          <p:cNvSpPr/>
          <p:nvPr/>
        </p:nvSpPr>
        <p:spPr>
          <a:xfrm rot="21574387">
            <a:off x="3847862" y="3779175"/>
            <a:ext cx="479210" cy="318619"/>
          </a:xfrm>
          <a:custGeom>
            <a:avLst/>
            <a:gdLst>
              <a:gd name="connsiteX0" fmla="*/ 0 w 479210"/>
              <a:gd name="connsiteY0" fmla="*/ 63724 h 318619"/>
              <a:gd name="connsiteX1" fmla="*/ 319901 w 479210"/>
              <a:gd name="connsiteY1" fmla="*/ 63724 h 318619"/>
              <a:gd name="connsiteX2" fmla="*/ 319901 w 479210"/>
              <a:gd name="connsiteY2" fmla="*/ 0 h 318619"/>
              <a:gd name="connsiteX3" fmla="*/ 479210 w 479210"/>
              <a:gd name="connsiteY3" fmla="*/ 159310 h 318619"/>
              <a:gd name="connsiteX4" fmla="*/ 319901 w 479210"/>
              <a:gd name="connsiteY4" fmla="*/ 318619 h 318619"/>
              <a:gd name="connsiteX5" fmla="*/ 319901 w 479210"/>
              <a:gd name="connsiteY5" fmla="*/ 254895 h 318619"/>
              <a:gd name="connsiteX6" fmla="*/ 0 w 479210"/>
              <a:gd name="connsiteY6" fmla="*/ 254895 h 318619"/>
              <a:gd name="connsiteX7" fmla="*/ 0 w 479210"/>
              <a:gd name="connsiteY7" fmla="*/ 63724 h 3186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9210" h="318619">
                <a:moveTo>
                  <a:pt x="0" y="63724"/>
                </a:moveTo>
                <a:lnTo>
                  <a:pt x="319901" y="63724"/>
                </a:lnTo>
                <a:lnTo>
                  <a:pt x="319901" y="0"/>
                </a:lnTo>
                <a:lnTo>
                  <a:pt x="479210" y="159310"/>
                </a:lnTo>
                <a:lnTo>
                  <a:pt x="319901" y="318619"/>
                </a:lnTo>
                <a:lnTo>
                  <a:pt x="319901" y="254895"/>
                </a:lnTo>
                <a:lnTo>
                  <a:pt x="0" y="254895"/>
                </a:lnTo>
                <a:lnTo>
                  <a:pt x="0" y="63724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3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2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-1" tIns="63723" rIns="95586" bIns="63724" numCol="1" spcCol="1270" anchor="ctr" anchorCtr="0">
            <a:noAutofit/>
          </a:bodyPr>
          <a:lstStyle/>
          <a:p>
            <a:pPr marL="0" lvl="0" indent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000" kern="1200"/>
          </a:p>
        </p:txBody>
      </p:sp>
      <p:sp>
        <p:nvSpPr>
          <p:cNvPr id="88" name="Freeform: Shape 87">
            <a:extLst>
              <a:ext uri="{FF2B5EF4-FFF2-40B4-BE49-F238E27FC236}">
                <a16:creationId xmlns:a16="http://schemas.microsoft.com/office/drawing/2014/main" id="{63A62605-8530-3AF5-C65E-9C82E5CA80CC}"/>
              </a:ext>
            </a:extLst>
          </p:cNvPr>
          <p:cNvSpPr/>
          <p:nvPr/>
        </p:nvSpPr>
        <p:spPr>
          <a:xfrm>
            <a:off x="4525978" y="3714750"/>
            <a:ext cx="1279743" cy="761400"/>
          </a:xfrm>
          <a:custGeom>
            <a:avLst/>
            <a:gdLst>
              <a:gd name="connsiteX0" fmla="*/ 0 w 1279743"/>
              <a:gd name="connsiteY0" fmla="*/ 76140 h 761400"/>
              <a:gd name="connsiteX1" fmla="*/ 76140 w 1279743"/>
              <a:gd name="connsiteY1" fmla="*/ 0 h 761400"/>
              <a:gd name="connsiteX2" fmla="*/ 1203603 w 1279743"/>
              <a:gd name="connsiteY2" fmla="*/ 0 h 761400"/>
              <a:gd name="connsiteX3" fmla="*/ 1279743 w 1279743"/>
              <a:gd name="connsiteY3" fmla="*/ 76140 h 761400"/>
              <a:gd name="connsiteX4" fmla="*/ 1279743 w 1279743"/>
              <a:gd name="connsiteY4" fmla="*/ 685260 h 761400"/>
              <a:gd name="connsiteX5" fmla="*/ 1203603 w 1279743"/>
              <a:gd name="connsiteY5" fmla="*/ 761400 h 761400"/>
              <a:gd name="connsiteX6" fmla="*/ 76140 w 1279743"/>
              <a:gd name="connsiteY6" fmla="*/ 761400 h 761400"/>
              <a:gd name="connsiteX7" fmla="*/ 0 w 1279743"/>
              <a:gd name="connsiteY7" fmla="*/ 685260 h 761400"/>
              <a:gd name="connsiteX8" fmla="*/ 0 w 1279743"/>
              <a:gd name="connsiteY8" fmla="*/ 76140 h 761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79743" h="761400">
                <a:moveTo>
                  <a:pt x="0" y="76140"/>
                </a:moveTo>
                <a:cubicBezTo>
                  <a:pt x="0" y="34089"/>
                  <a:pt x="34089" y="0"/>
                  <a:pt x="76140" y="0"/>
                </a:cubicBezTo>
                <a:lnTo>
                  <a:pt x="1203603" y="0"/>
                </a:lnTo>
                <a:cubicBezTo>
                  <a:pt x="1245654" y="0"/>
                  <a:pt x="1279743" y="34089"/>
                  <a:pt x="1279743" y="76140"/>
                </a:cubicBezTo>
                <a:lnTo>
                  <a:pt x="1279743" y="685260"/>
                </a:lnTo>
                <a:cubicBezTo>
                  <a:pt x="1279743" y="727311"/>
                  <a:pt x="1245654" y="761400"/>
                  <a:pt x="1203603" y="761400"/>
                </a:cubicBezTo>
                <a:lnTo>
                  <a:pt x="76140" y="761400"/>
                </a:lnTo>
                <a:cubicBezTo>
                  <a:pt x="34089" y="761400"/>
                  <a:pt x="0" y="727311"/>
                  <a:pt x="0" y="685260"/>
                </a:cubicBezTo>
                <a:lnTo>
                  <a:pt x="0" y="76140"/>
                </a:lnTo>
                <a:close/>
              </a:path>
            </a:pathLst>
          </a:cu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spcFirstLastPara="0" vert="horz" wrap="square" lIns="85344" tIns="85344" rIns="85344" bIns="299520" numCol="1" spcCol="1270" anchor="t" anchorCtr="0">
            <a:noAutofit/>
          </a:bodyPr>
          <a:lstStyle/>
          <a:p>
            <a:pPr marL="0" lvl="0" indent="0" algn="l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200" b="1" kern="1200" dirty="0"/>
              <a:t>Post Award</a:t>
            </a:r>
          </a:p>
        </p:txBody>
      </p:sp>
      <p:sp>
        <p:nvSpPr>
          <p:cNvPr id="89" name="Freeform: Shape 88">
            <a:extLst>
              <a:ext uri="{FF2B5EF4-FFF2-40B4-BE49-F238E27FC236}">
                <a16:creationId xmlns:a16="http://schemas.microsoft.com/office/drawing/2014/main" id="{EFAA8390-15E0-E061-4D45-2545A00C6DC7}"/>
              </a:ext>
            </a:extLst>
          </p:cNvPr>
          <p:cNvSpPr/>
          <p:nvPr/>
        </p:nvSpPr>
        <p:spPr>
          <a:xfrm>
            <a:off x="4774958" y="4222351"/>
            <a:ext cx="1770174" cy="1500206"/>
          </a:xfrm>
          <a:custGeom>
            <a:avLst/>
            <a:gdLst>
              <a:gd name="connsiteX0" fmla="*/ 0 w 1588660"/>
              <a:gd name="connsiteY0" fmla="*/ 158866 h 1684800"/>
              <a:gd name="connsiteX1" fmla="*/ 158866 w 1588660"/>
              <a:gd name="connsiteY1" fmla="*/ 0 h 1684800"/>
              <a:gd name="connsiteX2" fmla="*/ 1429794 w 1588660"/>
              <a:gd name="connsiteY2" fmla="*/ 0 h 1684800"/>
              <a:gd name="connsiteX3" fmla="*/ 1588660 w 1588660"/>
              <a:gd name="connsiteY3" fmla="*/ 158866 h 1684800"/>
              <a:gd name="connsiteX4" fmla="*/ 1588660 w 1588660"/>
              <a:gd name="connsiteY4" fmla="*/ 1525934 h 1684800"/>
              <a:gd name="connsiteX5" fmla="*/ 1429794 w 1588660"/>
              <a:gd name="connsiteY5" fmla="*/ 1684800 h 1684800"/>
              <a:gd name="connsiteX6" fmla="*/ 158866 w 1588660"/>
              <a:gd name="connsiteY6" fmla="*/ 1684800 h 1684800"/>
              <a:gd name="connsiteX7" fmla="*/ 0 w 1588660"/>
              <a:gd name="connsiteY7" fmla="*/ 1525934 h 1684800"/>
              <a:gd name="connsiteX8" fmla="*/ 0 w 1588660"/>
              <a:gd name="connsiteY8" fmla="*/ 158866 h 168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88660" h="1684800">
                <a:moveTo>
                  <a:pt x="0" y="158866"/>
                </a:moveTo>
                <a:cubicBezTo>
                  <a:pt x="0" y="71127"/>
                  <a:pt x="71127" y="0"/>
                  <a:pt x="158866" y="0"/>
                </a:cubicBezTo>
                <a:lnTo>
                  <a:pt x="1429794" y="0"/>
                </a:lnTo>
                <a:cubicBezTo>
                  <a:pt x="1517533" y="0"/>
                  <a:pt x="1588660" y="71127"/>
                  <a:pt x="1588660" y="158866"/>
                </a:cubicBezTo>
                <a:lnTo>
                  <a:pt x="1588660" y="1525934"/>
                </a:lnTo>
                <a:cubicBezTo>
                  <a:pt x="1588660" y="1613673"/>
                  <a:pt x="1517533" y="1684800"/>
                  <a:pt x="1429794" y="1684800"/>
                </a:cubicBezTo>
                <a:lnTo>
                  <a:pt x="158866" y="1684800"/>
                </a:lnTo>
                <a:cubicBezTo>
                  <a:pt x="71127" y="1684800"/>
                  <a:pt x="0" y="1613673"/>
                  <a:pt x="0" y="1525934"/>
                </a:cubicBezTo>
                <a:lnTo>
                  <a:pt x="0" y="158866"/>
                </a:lnTo>
                <a:close/>
              </a:path>
            </a:pathLst>
          </a:custGeom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31874" tIns="131874" rIns="131874" bIns="131874" numCol="1" spcCol="1270" anchor="t" anchorCtr="0">
            <a:noAutofit/>
          </a:bodyPr>
          <a:lstStyle/>
          <a:p>
            <a:pPr marL="171450" lvl="1" indent="-171450" algn="l" defTabSz="533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en-US" sz="1200" kern="1200" dirty="0"/>
              <a:t>Design and Permitting</a:t>
            </a:r>
          </a:p>
          <a:p>
            <a:pPr marL="171450" lvl="1" indent="-171450" algn="l" defTabSz="533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en-US" sz="1200" kern="1200" dirty="0"/>
              <a:t>Construction</a:t>
            </a:r>
          </a:p>
          <a:p>
            <a:pPr marL="171450" lvl="1" indent="-171450" algn="l" defTabSz="533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en-US" sz="1200" kern="1200" dirty="0"/>
              <a:t>Acceptance of Space</a:t>
            </a:r>
          </a:p>
        </p:txBody>
      </p:sp>
      <p:sp>
        <p:nvSpPr>
          <p:cNvPr id="90" name="Freeform: Shape 89">
            <a:extLst>
              <a:ext uri="{FF2B5EF4-FFF2-40B4-BE49-F238E27FC236}">
                <a16:creationId xmlns:a16="http://schemas.microsoft.com/office/drawing/2014/main" id="{17E5853A-A286-9039-3D37-2234C7B78D74}"/>
              </a:ext>
            </a:extLst>
          </p:cNvPr>
          <p:cNvSpPr/>
          <p:nvPr/>
        </p:nvSpPr>
        <p:spPr>
          <a:xfrm>
            <a:off x="6038341" y="3733800"/>
            <a:ext cx="493152" cy="318619"/>
          </a:xfrm>
          <a:custGeom>
            <a:avLst/>
            <a:gdLst>
              <a:gd name="connsiteX0" fmla="*/ 0 w 493152"/>
              <a:gd name="connsiteY0" fmla="*/ 63724 h 318619"/>
              <a:gd name="connsiteX1" fmla="*/ 333843 w 493152"/>
              <a:gd name="connsiteY1" fmla="*/ 63724 h 318619"/>
              <a:gd name="connsiteX2" fmla="*/ 333843 w 493152"/>
              <a:gd name="connsiteY2" fmla="*/ 0 h 318619"/>
              <a:gd name="connsiteX3" fmla="*/ 493152 w 493152"/>
              <a:gd name="connsiteY3" fmla="*/ 159310 h 318619"/>
              <a:gd name="connsiteX4" fmla="*/ 333843 w 493152"/>
              <a:gd name="connsiteY4" fmla="*/ 318619 h 318619"/>
              <a:gd name="connsiteX5" fmla="*/ 333843 w 493152"/>
              <a:gd name="connsiteY5" fmla="*/ 254895 h 318619"/>
              <a:gd name="connsiteX6" fmla="*/ 0 w 493152"/>
              <a:gd name="connsiteY6" fmla="*/ 254895 h 318619"/>
              <a:gd name="connsiteX7" fmla="*/ 0 w 493152"/>
              <a:gd name="connsiteY7" fmla="*/ 63724 h 3186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93152" h="318619">
                <a:moveTo>
                  <a:pt x="0" y="63724"/>
                </a:moveTo>
                <a:lnTo>
                  <a:pt x="333843" y="63724"/>
                </a:lnTo>
                <a:lnTo>
                  <a:pt x="333843" y="0"/>
                </a:lnTo>
                <a:lnTo>
                  <a:pt x="493152" y="159310"/>
                </a:lnTo>
                <a:lnTo>
                  <a:pt x="333843" y="318619"/>
                </a:lnTo>
                <a:lnTo>
                  <a:pt x="333843" y="254895"/>
                </a:lnTo>
                <a:lnTo>
                  <a:pt x="0" y="254895"/>
                </a:lnTo>
                <a:lnTo>
                  <a:pt x="0" y="63724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3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2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63724" rIns="95586" bIns="63724" numCol="1" spcCol="1270" anchor="ctr" anchorCtr="0">
            <a:noAutofit/>
          </a:bodyPr>
          <a:lstStyle/>
          <a:p>
            <a:pPr marL="0" lvl="0" indent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000" kern="1200"/>
          </a:p>
        </p:txBody>
      </p:sp>
      <p:sp>
        <p:nvSpPr>
          <p:cNvPr id="91" name="Freeform: Shape 90">
            <a:extLst>
              <a:ext uri="{FF2B5EF4-FFF2-40B4-BE49-F238E27FC236}">
                <a16:creationId xmlns:a16="http://schemas.microsoft.com/office/drawing/2014/main" id="{4E025765-6B7B-7485-A7F6-74C050397D9A}"/>
              </a:ext>
            </a:extLst>
          </p:cNvPr>
          <p:cNvSpPr/>
          <p:nvPr/>
        </p:nvSpPr>
        <p:spPr>
          <a:xfrm>
            <a:off x="6736198" y="3714750"/>
            <a:ext cx="1279743" cy="761400"/>
          </a:xfrm>
          <a:custGeom>
            <a:avLst/>
            <a:gdLst>
              <a:gd name="connsiteX0" fmla="*/ 0 w 1279743"/>
              <a:gd name="connsiteY0" fmla="*/ 76140 h 761400"/>
              <a:gd name="connsiteX1" fmla="*/ 76140 w 1279743"/>
              <a:gd name="connsiteY1" fmla="*/ 0 h 761400"/>
              <a:gd name="connsiteX2" fmla="*/ 1203603 w 1279743"/>
              <a:gd name="connsiteY2" fmla="*/ 0 h 761400"/>
              <a:gd name="connsiteX3" fmla="*/ 1279743 w 1279743"/>
              <a:gd name="connsiteY3" fmla="*/ 76140 h 761400"/>
              <a:gd name="connsiteX4" fmla="*/ 1279743 w 1279743"/>
              <a:gd name="connsiteY4" fmla="*/ 685260 h 761400"/>
              <a:gd name="connsiteX5" fmla="*/ 1203603 w 1279743"/>
              <a:gd name="connsiteY5" fmla="*/ 761400 h 761400"/>
              <a:gd name="connsiteX6" fmla="*/ 76140 w 1279743"/>
              <a:gd name="connsiteY6" fmla="*/ 761400 h 761400"/>
              <a:gd name="connsiteX7" fmla="*/ 0 w 1279743"/>
              <a:gd name="connsiteY7" fmla="*/ 685260 h 761400"/>
              <a:gd name="connsiteX8" fmla="*/ 0 w 1279743"/>
              <a:gd name="connsiteY8" fmla="*/ 76140 h 761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79743" h="761400">
                <a:moveTo>
                  <a:pt x="0" y="76140"/>
                </a:moveTo>
                <a:cubicBezTo>
                  <a:pt x="0" y="34089"/>
                  <a:pt x="34089" y="0"/>
                  <a:pt x="76140" y="0"/>
                </a:cubicBezTo>
                <a:lnTo>
                  <a:pt x="1203603" y="0"/>
                </a:lnTo>
                <a:cubicBezTo>
                  <a:pt x="1245654" y="0"/>
                  <a:pt x="1279743" y="34089"/>
                  <a:pt x="1279743" y="76140"/>
                </a:cubicBezTo>
                <a:lnTo>
                  <a:pt x="1279743" y="685260"/>
                </a:lnTo>
                <a:cubicBezTo>
                  <a:pt x="1279743" y="727311"/>
                  <a:pt x="1245654" y="761400"/>
                  <a:pt x="1203603" y="761400"/>
                </a:cubicBezTo>
                <a:lnTo>
                  <a:pt x="76140" y="761400"/>
                </a:lnTo>
                <a:cubicBezTo>
                  <a:pt x="34089" y="761400"/>
                  <a:pt x="0" y="727311"/>
                  <a:pt x="0" y="685260"/>
                </a:cubicBezTo>
                <a:lnTo>
                  <a:pt x="0" y="76140"/>
                </a:lnTo>
                <a:close/>
              </a:path>
            </a:pathLst>
          </a:cu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spcFirstLastPara="0" vert="horz" wrap="square" lIns="85344" tIns="85344" rIns="85344" bIns="299520" numCol="1" spcCol="1270" anchor="t" anchorCtr="0">
            <a:noAutofit/>
          </a:bodyPr>
          <a:lstStyle/>
          <a:p>
            <a:pPr marL="0" lvl="0" indent="0" algn="l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200" b="1" kern="1200" dirty="0"/>
              <a:t>Lease Administration</a:t>
            </a:r>
          </a:p>
        </p:txBody>
      </p:sp>
      <p:sp>
        <p:nvSpPr>
          <p:cNvPr id="92" name="Freeform: Shape 91">
            <a:extLst>
              <a:ext uri="{FF2B5EF4-FFF2-40B4-BE49-F238E27FC236}">
                <a16:creationId xmlns:a16="http://schemas.microsoft.com/office/drawing/2014/main" id="{B3C27841-F572-B025-7FA7-2DC601BD2181}"/>
              </a:ext>
            </a:extLst>
          </p:cNvPr>
          <p:cNvSpPr/>
          <p:nvPr/>
        </p:nvSpPr>
        <p:spPr>
          <a:xfrm>
            <a:off x="6840426" y="4222351"/>
            <a:ext cx="1770174" cy="1500206"/>
          </a:xfrm>
          <a:custGeom>
            <a:avLst/>
            <a:gdLst>
              <a:gd name="connsiteX0" fmla="*/ 0 w 1588660"/>
              <a:gd name="connsiteY0" fmla="*/ 158866 h 1684800"/>
              <a:gd name="connsiteX1" fmla="*/ 158866 w 1588660"/>
              <a:gd name="connsiteY1" fmla="*/ 0 h 1684800"/>
              <a:gd name="connsiteX2" fmla="*/ 1429794 w 1588660"/>
              <a:gd name="connsiteY2" fmla="*/ 0 h 1684800"/>
              <a:gd name="connsiteX3" fmla="*/ 1588660 w 1588660"/>
              <a:gd name="connsiteY3" fmla="*/ 158866 h 1684800"/>
              <a:gd name="connsiteX4" fmla="*/ 1588660 w 1588660"/>
              <a:gd name="connsiteY4" fmla="*/ 1525934 h 1684800"/>
              <a:gd name="connsiteX5" fmla="*/ 1429794 w 1588660"/>
              <a:gd name="connsiteY5" fmla="*/ 1684800 h 1684800"/>
              <a:gd name="connsiteX6" fmla="*/ 158866 w 1588660"/>
              <a:gd name="connsiteY6" fmla="*/ 1684800 h 1684800"/>
              <a:gd name="connsiteX7" fmla="*/ 0 w 1588660"/>
              <a:gd name="connsiteY7" fmla="*/ 1525934 h 1684800"/>
              <a:gd name="connsiteX8" fmla="*/ 0 w 1588660"/>
              <a:gd name="connsiteY8" fmla="*/ 158866 h 168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88660" h="1684800">
                <a:moveTo>
                  <a:pt x="0" y="158866"/>
                </a:moveTo>
                <a:cubicBezTo>
                  <a:pt x="0" y="71127"/>
                  <a:pt x="71127" y="0"/>
                  <a:pt x="158866" y="0"/>
                </a:cubicBezTo>
                <a:lnTo>
                  <a:pt x="1429794" y="0"/>
                </a:lnTo>
                <a:cubicBezTo>
                  <a:pt x="1517533" y="0"/>
                  <a:pt x="1588660" y="71127"/>
                  <a:pt x="1588660" y="158866"/>
                </a:cubicBezTo>
                <a:lnTo>
                  <a:pt x="1588660" y="1525934"/>
                </a:lnTo>
                <a:cubicBezTo>
                  <a:pt x="1588660" y="1613673"/>
                  <a:pt x="1517533" y="1684800"/>
                  <a:pt x="1429794" y="1684800"/>
                </a:cubicBezTo>
                <a:lnTo>
                  <a:pt x="158866" y="1684800"/>
                </a:lnTo>
                <a:cubicBezTo>
                  <a:pt x="71127" y="1684800"/>
                  <a:pt x="0" y="1613673"/>
                  <a:pt x="0" y="1525934"/>
                </a:cubicBezTo>
                <a:lnTo>
                  <a:pt x="0" y="158866"/>
                </a:lnTo>
                <a:close/>
              </a:path>
            </a:pathLst>
          </a:custGeom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31874" tIns="131874" rIns="131874" bIns="131874" numCol="1" spcCol="1270" anchor="t" anchorCtr="0">
            <a:noAutofit/>
          </a:bodyPr>
          <a:lstStyle/>
          <a:p>
            <a:pPr marL="171450" lvl="1" indent="-171450" algn="l" defTabSz="533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en-US" sz="1200" kern="1200" dirty="0"/>
              <a:t>Pay Rent and Administer the Lease for the Duration</a:t>
            </a:r>
          </a:p>
        </p:txBody>
      </p:sp>
      <p:sp>
        <p:nvSpPr>
          <p:cNvPr id="9" name="Right Arrow 8"/>
          <p:cNvSpPr/>
          <p:nvPr/>
        </p:nvSpPr>
        <p:spPr>
          <a:xfrm>
            <a:off x="1727936" y="3810000"/>
            <a:ext cx="438940" cy="340039"/>
          </a:xfrm>
          <a:prstGeom prst="righ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3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2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Right Arrow 4"/>
          <p:cNvSpPr/>
          <p:nvPr/>
        </p:nvSpPr>
        <p:spPr>
          <a:xfrm>
            <a:off x="1731111" y="4003710"/>
            <a:ext cx="336928" cy="20402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000" kern="1200"/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12D17BB8-21AE-DC43-E733-DB1715C71ADB}"/>
              </a:ext>
            </a:extLst>
          </p:cNvPr>
          <p:cNvGrpSpPr/>
          <p:nvPr/>
        </p:nvGrpSpPr>
        <p:grpSpPr>
          <a:xfrm>
            <a:off x="2823475" y="5592918"/>
            <a:ext cx="4597072" cy="198282"/>
            <a:chOff x="2082964" y="5848224"/>
            <a:chExt cx="4597072" cy="186570"/>
          </a:xfrm>
        </p:grpSpPr>
        <p:sp>
          <p:nvSpPr>
            <p:cNvPr id="55" name="Star: 5 Points 54">
              <a:extLst>
                <a:ext uri="{FF2B5EF4-FFF2-40B4-BE49-F238E27FC236}">
                  <a16:creationId xmlns:a16="http://schemas.microsoft.com/office/drawing/2014/main" id="{32063BD0-CDA5-C9A2-1873-BD7822EB7538}"/>
                </a:ext>
              </a:extLst>
            </p:cNvPr>
            <p:cNvSpPr/>
            <p:nvPr/>
          </p:nvSpPr>
          <p:spPr>
            <a:xfrm>
              <a:off x="2331720" y="5851914"/>
              <a:ext cx="182880" cy="182880"/>
            </a:xfrm>
            <a:prstGeom prst="star5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Star: 5 Points 55">
              <a:extLst>
                <a:ext uri="{FF2B5EF4-FFF2-40B4-BE49-F238E27FC236}">
                  <a16:creationId xmlns:a16="http://schemas.microsoft.com/office/drawing/2014/main" id="{C6E0361D-8182-C771-9F35-7BD0282ED247}"/>
                </a:ext>
              </a:extLst>
            </p:cNvPr>
            <p:cNvSpPr/>
            <p:nvPr/>
          </p:nvSpPr>
          <p:spPr>
            <a:xfrm>
              <a:off x="2082964" y="5849009"/>
              <a:ext cx="182880" cy="182880"/>
            </a:xfrm>
            <a:prstGeom prst="star5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7" name="Group 66">
              <a:extLst>
                <a:ext uri="{FF2B5EF4-FFF2-40B4-BE49-F238E27FC236}">
                  <a16:creationId xmlns:a16="http://schemas.microsoft.com/office/drawing/2014/main" id="{A799D114-59DA-BC19-FA07-5E24D424B19A}"/>
                </a:ext>
              </a:extLst>
            </p:cNvPr>
            <p:cNvGrpSpPr/>
            <p:nvPr/>
          </p:nvGrpSpPr>
          <p:grpSpPr>
            <a:xfrm>
              <a:off x="4204608" y="5849009"/>
              <a:ext cx="627221" cy="183958"/>
              <a:chOff x="5747274" y="3195306"/>
              <a:chExt cx="627221" cy="183958"/>
            </a:xfrm>
          </p:grpSpPr>
          <p:sp>
            <p:nvSpPr>
              <p:cNvPr id="64" name="Star: 5 Points 63">
                <a:extLst>
                  <a:ext uri="{FF2B5EF4-FFF2-40B4-BE49-F238E27FC236}">
                    <a16:creationId xmlns:a16="http://schemas.microsoft.com/office/drawing/2014/main" id="{089BE36F-79A1-0200-14A0-75F1ECF6E55D}"/>
                  </a:ext>
                </a:extLst>
              </p:cNvPr>
              <p:cNvSpPr/>
              <p:nvPr/>
            </p:nvSpPr>
            <p:spPr>
              <a:xfrm>
                <a:off x="5747274" y="3195306"/>
                <a:ext cx="182880" cy="182880"/>
              </a:xfrm>
              <a:prstGeom prst="star5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Star: 5 Points 64">
                <a:extLst>
                  <a:ext uri="{FF2B5EF4-FFF2-40B4-BE49-F238E27FC236}">
                    <a16:creationId xmlns:a16="http://schemas.microsoft.com/office/drawing/2014/main" id="{C45C5AED-6207-F9A5-BC67-006F4B808B39}"/>
                  </a:ext>
                </a:extLst>
              </p:cNvPr>
              <p:cNvSpPr/>
              <p:nvPr/>
            </p:nvSpPr>
            <p:spPr>
              <a:xfrm>
                <a:off x="5968254" y="3195599"/>
                <a:ext cx="182880" cy="182880"/>
              </a:xfrm>
              <a:prstGeom prst="star5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Star: 5 Points 65">
                <a:extLst>
                  <a:ext uri="{FF2B5EF4-FFF2-40B4-BE49-F238E27FC236}">
                    <a16:creationId xmlns:a16="http://schemas.microsoft.com/office/drawing/2014/main" id="{4A58C872-CD09-D242-A6B3-93C866B9C4E3}"/>
                  </a:ext>
                </a:extLst>
              </p:cNvPr>
              <p:cNvSpPr/>
              <p:nvPr/>
            </p:nvSpPr>
            <p:spPr>
              <a:xfrm>
                <a:off x="6191615" y="3196384"/>
                <a:ext cx="182880" cy="182880"/>
              </a:xfrm>
              <a:prstGeom prst="star5">
                <a:avLst/>
              </a:prstGeom>
              <a:solidFill>
                <a:srgbClr val="7030A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8" name="Star: 5 Points 67">
              <a:extLst>
                <a:ext uri="{FF2B5EF4-FFF2-40B4-BE49-F238E27FC236}">
                  <a16:creationId xmlns:a16="http://schemas.microsoft.com/office/drawing/2014/main" id="{905DCB40-40A9-B442-800D-297B994BEB65}"/>
                </a:ext>
              </a:extLst>
            </p:cNvPr>
            <p:cNvSpPr/>
            <p:nvPr/>
          </p:nvSpPr>
          <p:spPr>
            <a:xfrm>
              <a:off x="6273795" y="5848224"/>
              <a:ext cx="182880" cy="182880"/>
            </a:xfrm>
            <a:prstGeom prst="star5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Star: 5 Points 68">
              <a:extLst>
                <a:ext uri="{FF2B5EF4-FFF2-40B4-BE49-F238E27FC236}">
                  <a16:creationId xmlns:a16="http://schemas.microsoft.com/office/drawing/2014/main" id="{A5B6DBC0-4FCB-B70B-2020-1B4CB1D3C074}"/>
                </a:ext>
              </a:extLst>
            </p:cNvPr>
            <p:cNvSpPr/>
            <p:nvPr/>
          </p:nvSpPr>
          <p:spPr>
            <a:xfrm>
              <a:off x="6497156" y="5849009"/>
              <a:ext cx="182880" cy="182880"/>
            </a:xfrm>
            <a:prstGeom prst="star5">
              <a:avLst/>
            </a:prstGeom>
            <a:solidFill>
              <a:srgbClr val="7030A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C6E8A54F-1733-179A-472A-C6229EBE7539}"/>
              </a:ext>
            </a:extLst>
          </p:cNvPr>
          <p:cNvGrpSpPr/>
          <p:nvPr/>
        </p:nvGrpSpPr>
        <p:grpSpPr>
          <a:xfrm>
            <a:off x="1022874" y="3237920"/>
            <a:ext cx="6627606" cy="191080"/>
            <a:chOff x="977154" y="3048008"/>
            <a:chExt cx="6627606" cy="191080"/>
          </a:xfrm>
        </p:grpSpPr>
        <p:sp>
          <p:nvSpPr>
            <p:cNvPr id="46" name="Star: 5 Points 45">
              <a:extLst>
                <a:ext uri="{FF2B5EF4-FFF2-40B4-BE49-F238E27FC236}">
                  <a16:creationId xmlns:a16="http://schemas.microsoft.com/office/drawing/2014/main" id="{2434F02E-0051-D405-AAEB-E9177AA2088F}"/>
                </a:ext>
              </a:extLst>
            </p:cNvPr>
            <p:cNvSpPr/>
            <p:nvPr/>
          </p:nvSpPr>
          <p:spPr>
            <a:xfrm>
              <a:off x="1238449" y="3053459"/>
              <a:ext cx="182880" cy="182880"/>
            </a:xfrm>
            <a:prstGeom prst="star5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Star: 5 Points 46">
              <a:extLst>
                <a:ext uri="{FF2B5EF4-FFF2-40B4-BE49-F238E27FC236}">
                  <a16:creationId xmlns:a16="http://schemas.microsoft.com/office/drawing/2014/main" id="{592E44CD-85B8-6EEA-AD78-EF69C8DE718A}"/>
                </a:ext>
              </a:extLst>
            </p:cNvPr>
            <p:cNvSpPr/>
            <p:nvPr/>
          </p:nvSpPr>
          <p:spPr>
            <a:xfrm>
              <a:off x="977154" y="3051646"/>
              <a:ext cx="182880" cy="182880"/>
            </a:xfrm>
            <a:prstGeom prst="star5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Star: 5 Points 47">
              <a:extLst>
                <a:ext uri="{FF2B5EF4-FFF2-40B4-BE49-F238E27FC236}">
                  <a16:creationId xmlns:a16="http://schemas.microsoft.com/office/drawing/2014/main" id="{EB28ED45-AAA5-C9C2-BBF4-57F5EA89AA8C}"/>
                </a:ext>
              </a:extLst>
            </p:cNvPr>
            <p:cNvSpPr/>
            <p:nvPr/>
          </p:nvSpPr>
          <p:spPr>
            <a:xfrm>
              <a:off x="3166625" y="3050913"/>
              <a:ext cx="182880" cy="182880"/>
            </a:xfrm>
            <a:prstGeom prst="star5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Star: 5 Points 48">
              <a:extLst>
                <a:ext uri="{FF2B5EF4-FFF2-40B4-BE49-F238E27FC236}">
                  <a16:creationId xmlns:a16="http://schemas.microsoft.com/office/drawing/2014/main" id="{2515DC91-AF58-CE3D-94FD-B05A9E9BD70D}"/>
                </a:ext>
              </a:extLst>
            </p:cNvPr>
            <p:cNvSpPr/>
            <p:nvPr/>
          </p:nvSpPr>
          <p:spPr>
            <a:xfrm>
              <a:off x="3406140" y="3051683"/>
              <a:ext cx="182880" cy="182880"/>
            </a:xfrm>
            <a:prstGeom prst="star5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Star: 5 Points 49">
              <a:extLst>
                <a:ext uri="{FF2B5EF4-FFF2-40B4-BE49-F238E27FC236}">
                  <a16:creationId xmlns:a16="http://schemas.microsoft.com/office/drawing/2014/main" id="{7ED7E9CB-58F1-F335-36CB-83FF3113173A}"/>
                </a:ext>
              </a:extLst>
            </p:cNvPr>
            <p:cNvSpPr/>
            <p:nvPr/>
          </p:nvSpPr>
          <p:spPr>
            <a:xfrm>
              <a:off x="3627120" y="3048008"/>
              <a:ext cx="182880" cy="182880"/>
            </a:xfrm>
            <a:prstGeom prst="star5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Star: 5 Points 50">
              <a:extLst>
                <a:ext uri="{FF2B5EF4-FFF2-40B4-BE49-F238E27FC236}">
                  <a16:creationId xmlns:a16="http://schemas.microsoft.com/office/drawing/2014/main" id="{DE19ED61-0E70-C8D2-1FA5-5326B3EC9EA2}"/>
                </a:ext>
              </a:extLst>
            </p:cNvPr>
            <p:cNvSpPr/>
            <p:nvPr/>
          </p:nvSpPr>
          <p:spPr>
            <a:xfrm>
              <a:off x="5355359" y="3048486"/>
              <a:ext cx="182880" cy="182880"/>
            </a:xfrm>
            <a:prstGeom prst="star5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Star: 5 Points 51">
              <a:extLst>
                <a:ext uri="{FF2B5EF4-FFF2-40B4-BE49-F238E27FC236}">
                  <a16:creationId xmlns:a16="http://schemas.microsoft.com/office/drawing/2014/main" id="{392D22F0-4005-9B15-9F80-B863C92E53F3}"/>
                </a:ext>
              </a:extLst>
            </p:cNvPr>
            <p:cNvSpPr/>
            <p:nvPr/>
          </p:nvSpPr>
          <p:spPr>
            <a:xfrm>
              <a:off x="5594874" y="3049256"/>
              <a:ext cx="182880" cy="182880"/>
            </a:xfrm>
            <a:prstGeom prst="star5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Star: 5 Points 52">
              <a:extLst>
                <a:ext uri="{FF2B5EF4-FFF2-40B4-BE49-F238E27FC236}">
                  <a16:creationId xmlns:a16="http://schemas.microsoft.com/office/drawing/2014/main" id="{CBD92CAF-2389-633E-3CA0-2197D67C047B}"/>
                </a:ext>
              </a:extLst>
            </p:cNvPr>
            <p:cNvSpPr/>
            <p:nvPr/>
          </p:nvSpPr>
          <p:spPr>
            <a:xfrm>
              <a:off x="5815854" y="3049549"/>
              <a:ext cx="182880" cy="182880"/>
            </a:xfrm>
            <a:prstGeom prst="star5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Star: 5 Points 53">
              <a:extLst>
                <a:ext uri="{FF2B5EF4-FFF2-40B4-BE49-F238E27FC236}">
                  <a16:creationId xmlns:a16="http://schemas.microsoft.com/office/drawing/2014/main" id="{6705EA01-E73D-79C4-308A-9B89C0FCF672}"/>
                </a:ext>
              </a:extLst>
            </p:cNvPr>
            <p:cNvSpPr/>
            <p:nvPr/>
          </p:nvSpPr>
          <p:spPr>
            <a:xfrm>
              <a:off x="7421880" y="3051661"/>
              <a:ext cx="182880" cy="182880"/>
            </a:xfrm>
            <a:prstGeom prst="star5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Star: 5 Points 62">
              <a:extLst>
                <a:ext uri="{FF2B5EF4-FFF2-40B4-BE49-F238E27FC236}">
                  <a16:creationId xmlns:a16="http://schemas.microsoft.com/office/drawing/2014/main" id="{2913A97A-82A0-34C7-E601-1475AE31EA02}"/>
                </a:ext>
              </a:extLst>
            </p:cNvPr>
            <p:cNvSpPr/>
            <p:nvPr/>
          </p:nvSpPr>
          <p:spPr>
            <a:xfrm>
              <a:off x="6039215" y="3050334"/>
              <a:ext cx="182880" cy="182880"/>
            </a:xfrm>
            <a:prstGeom prst="star5">
              <a:avLst/>
            </a:prstGeom>
            <a:solidFill>
              <a:srgbClr val="7030A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Star: 5 Points 69">
              <a:extLst>
                <a:ext uri="{FF2B5EF4-FFF2-40B4-BE49-F238E27FC236}">
                  <a16:creationId xmlns:a16="http://schemas.microsoft.com/office/drawing/2014/main" id="{B1BE316E-0306-4ED7-A177-0E4DF0D397DC}"/>
                </a:ext>
              </a:extLst>
            </p:cNvPr>
            <p:cNvSpPr/>
            <p:nvPr/>
          </p:nvSpPr>
          <p:spPr>
            <a:xfrm>
              <a:off x="6273518" y="3056208"/>
              <a:ext cx="182880" cy="182880"/>
            </a:xfrm>
            <a:prstGeom prst="star5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8" name="TextBox 97">
            <a:extLst>
              <a:ext uri="{FF2B5EF4-FFF2-40B4-BE49-F238E27FC236}">
                <a16:creationId xmlns:a16="http://schemas.microsoft.com/office/drawing/2014/main" id="{F782F79B-2382-FACC-B49A-617C8DF851A0}"/>
              </a:ext>
            </a:extLst>
          </p:cNvPr>
          <p:cNvSpPr txBox="1"/>
          <p:nvPr/>
        </p:nvSpPr>
        <p:spPr>
          <a:xfrm>
            <a:off x="0" y="578896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latin typeface="+mj-lt"/>
              </a:rPr>
              <a:t>* If an approved academic affiliate or covered entity does not have space that meets VA’s needs, competition must be sought, including compliance with the VA Rule of Two.</a:t>
            </a:r>
          </a:p>
          <a:p>
            <a:r>
              <a:rPr lang="en-US" sz="900" dirty="0">
                <a:latin typeface="+mj-lt"/>
              </a:rPr>
              <a:t>** VHA Office of Capital Asset Management approval of the proposed lease action must be included in the eCMS file prior to submitting the JOTFOC for HCA signature. </a:t>
            </a:r>
          </a:p>
        </p:txBody>
      </p:sp>
    </p:spTree>
    <p:extLst>
      <p:ext uri="{BB962C8B-B14F-4D97-AF65-F5344CB8AC3E}">
        <p14:creationId xmlns:p14="http://schemas.microsoft.com/office/powerpoint/2010/main" val="383288103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rLC5xQ3QB.wmD4ZkfTmBw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qNpGyHPRgmPcMgzYNCb.A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3Os9IHqSZuzl5yQO9zgfw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OLKF2QXRKeMDLsebjrOCw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9RA.z9TCW2.XFHN4OEF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hpyM4uFQ1O.hFO5rFUkr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T3Uyw2_T1Wj90SPW1vfi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6TFT3H0TNevVMM4QryASg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3_Office Theme">
  <a:themeElements>
    <a:clrScheme name="myVA">
      <a:dk1>
        <a:srgbClr val="000000"/>
      </a:dk1>
      <a:lt1>
        <a:sysClr val="window" lastClr="FFFFFF"/>
      </a:lt1>
      <a:dk2>
        <a:srgbClr val="003F72"/>
      </a:dk2>
      <a:lt2>
        <a:srgbClr val="EEECE1"/>
      </a:lt2>
      <a:accent1>
        <a:srgbClr val="C62630"/>
      </a:accent1>
      <a:accent2>
        <a:srgbClr val="0083BE"/>
      </a:accent2>
      <a:accent3>
        <a:srgbClr val="F3CF45"/>
      </a:accent3>
      <a:accent4>
        <a:srgbClr val="F7955B"/>
      </a:accent4>
      <a:accent5>
        <a:srgbClr val="839097"/>
      </a:accent5>
      <a:accent6>
        <a:srgbClr val="DCDDDE"/>
      </a:accent6>
      <a:hlink>
        <a:srgbClr val="C2B48F"/>
      </a:hlink>
      <a:folHlink>
        <a:srgbClr val="A3A86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EsriMapsInfo xmlns="ESRI.ArcGIS.Mapping.OfficeIntegration.PowerPointInfo">
  <Version>Version1</Version>
  <RequiresSignIn>False</RequiresSignIn>
</EsriMapsInfo>
</file>

<file path=customXml/item10.xml><?xml version="1.0" encoding="utf-8"?>
<EsriMapsInfo xmlns="ESRI.ArcGIS.Mapping.OfficeIntegration.PowerPointInfo">
  <Version>Version1</Version>
  <RequiresSignIn>False</RequiresSignIn>
</EsriMapsInfo>
</file>

<file path=customXml/item1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EsriMapsInfo xmlns="ESRI.ArcGIS.Mapping.OfficeIntegration.PowerPointInfo">
  <Version>Version1</Version>
  <RequiresSignIn>False</RequiresSignIn>
</EsriMapsInfo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EsriMapsInfo xmlns="ESRI.ArcGIS.Mapping.OfficeIntegration.PowerPointInfo">
  <Version>Version1</Version>
  <RequiresSignIn>False</RequiresSignIn>
</EsriMapsInfo>
</file>

<file path=customXml/item5.xml><?xml version="1.0" encoding="utf-8"?>
<EsriMapsInfo xmlns="ESRI.ArcGIS.Mapping.OfficeIntegration.PowerPointInfo">
  <Version>Version1</Version>
  <RequiresSignIn>False</RequiresSignIn>
</EsriMapsInfo>
</file>

<file path=customXml/item6.xml><?xml version="1.0" encoding="utf-8"?>
<LongProperties xmlns="http://schemas.microsoft.com/office/2006/metadata/longProperties"/>
</file>

<file path=customXml/item7.xml><?xml version="1.0" encoding="utf-8"?>
<EsriMapsInfo xmlns="ESRI.ArcGIS.Mapping.OfficeIntegration.PowerPointInfo">
  <Version>Version1</Version>
  <RequiresSignIn>False</RequiresSignIn>
</EsriMapsInfo>
</file>

<file path=customXml/item8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9.xml><?xml version="1.0" encoding="utf-8"?>
<EsriMapsInfo xmlns="ESRI.ArcGIS.Mapping.OfficeIntegration.PowerPointInfo">
  <Version>Version1</Version>
  <RequiresSignIn>False</RequiresSignIn>
</EsriMapsInfo>
</file>

<file path=customXml/itemProps1.xml><?xml version="1.0" encoding="utf-8"?>
<ds:datastoreItem xmlns:ds="http://schemas.openxmlformats.org/officeDocument/2006/customXml" ds:itemID="{F987B550-93CE-4AAF-837A-61750BBC5294}">
  <ds:schemaRefs>
    <ds:schemaRef ds:uri="ESRI.ArcGIS.Mapping.OfficeIntegration.PowerPointInfo"/>
  </ds:schemaRefs>
</ds:datastoreItem>
</file>

<file path=customXml/itemProps10.xml><?xml version="1.0" encoding="utf-8"?>
<ds:datastoreItem xmlns:ds="http://schemas.openxmlformats.org/officeDocument/2006/customXml" ds:itemID="{C172B9C9-8F3D-4289-A0F7-EF862B07DDA9}">
  <ds:schemaRefs>
    <ds:schemaRef ds:uri="ESRI.ArcGIS.Mapping.OfficeIntegration.PowerPointInfo"/>
  </ds:schemaRefs>
</ds:datastoreItem>
</file>

<file path=customXml/itemProps11.xml><?xml version="1.0" encoding="utf-8"?>
<ds:datastoreItem xmlns:ds="http://schemas.openxmlformats.org/officeDocument/2006/customXml" ds:itemID="{699F9768-E24C-476D-A888-431F9F50C84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68697B4-F428-4446-897F-AB3947F07D9E}">
  <ds:schemaRefs>
    <ds:schemaRef ds:uri="ESRI.ArcGIS.Mapping.OfficeIntegration.PowerPointInfo"/>
  </ds:schemaRefs>
</ds:datastoreItem>
</file>

<file path=customXml/itemProps3.xml><?xml version="1.0" encoding="utf-8"?>
<ds:datastoreItem xmlns:ds="http://schemas.openxmlformats.org/officeDocument/2006/customXml" ds:itemID="{E7008F3B-2FD2-4F71-9C15-2E52674347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4.xml><?xml version="1.0" encoding="utf-8"?>
<ds:datastoreItem xmlns:ds="http://schemas.openxmlformats.org/officeDocument/2006/customXml" ds:itemID="{11502303-1D00-4B78-8EF5-9E2DD27065D5}">
  <ds:schemaRefs>
    <ds:schemaRef ds:uri="ESRI.ArcGIS.Mapping.OfficeIntegration.PowerPointInfo"/>
  </ds:schemaRefs>
</ds:datastoreItem>
</file>

<file path=customXml/itemProps5.xml><?xml version="1.0" encoding="utf-8"?>
<ds:datastoreItem xmlns:ds="http://schemas.openxmlformats.org/officeDocument/2006/customXml" ds:itemID="{CE62817B-1E6B-417E-8DB9-2BBB87231037}">
  <ds:schemaRefs>
    <ds:schemaRef ds:uri="ESRI.ArcGIS.Mapping.OfficeIntegration.PowerPointInfo"/>
  </ds:schemaRefs>
</ds:datastoreItem>
</file>

<file path=customXml/itemProps6.xml><?xml version="1.0" encoding="utf-8"?>
<ds:datastoreItem xmlns:ds="http://schemas.openxmlformats.org/officeDocument/2006/customXml" ds:itemID="{973B2453-83D6-4AFC-8CFB-0337A6662F40}">
  <ds:schemaRefs>
    <ds:schemaRef ds:uri="http://schemas.microsoft.com/office/2006/metadata/longProperties"/>
  </ds:schemaRefs>
</ds:datastoreItem>
</file>

<file path=customXml/itemProps7.xml><?xml version="1.0" encoding="utf-8"?>
<ds:datastoreItem xmlns:ds="http://schemas.openxmlformats.org/officeDocument/2006/customXml" ds:itemID="{EF856F7B-6949-4F8C-9AD9-D14FE3009BCA}">
  <ds:schemaRefs>
    <ds:schemaRef ds:uri="ESRI.ArcGIS.Mapping.OfficeIntegration.PowerPointInfo"/>
  </ds:schemaRefs>
</ds:datastoreItem>
</file>

<file path=customXml/itemProps8.xml><?xml version="1.0" encoding="utf-8"?>
<ds:datastoreItem xmlns:ds="http://schemas.openxmlformats.org/officeDocument/2006/customXml" ds:itemID="{6DACE258-5BAD-4A55-AD56-E89C17C06F0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9.xml><?xml version="1.0" encoding="utf-8"?>
<ds:datastoreItem xmlns:ds="http://schemas.openxmlformats.org/officeDocument/2006/customXml" ds:itemID="{00F8105F-BA7C-404D-A89E-57511F0F7E8F}">
  <ds:schemaRefs>
    <ds:schemaRef ds:uri="ESRI.ArcGIS.Mapping.OfficeIntegration.PowerPointInfo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247</Words>
  <Application>Microsoft Office PowerPoint</Application>
  <PresentationFormat>Letter Paper (8.5x11 in)</PresentationFormat>
  <Paragraphs>37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Tahoma</vt:lpstr>
      <vt:lpstr>3_Office Theme</vt:lpstr>
      <vt:lpstr>think-cell Slide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keywords>OEI SFRM;VA Risk Profile</cp:keywords>
  <cp:lastModifiedBy/>
  <cp:revision>1</cp:revision>
  <dcterms:created xsi:type="dcterms:W3CDTF">2015-01-21T22:45:21Z</dcterms:created>
  <dcterms:modified xsi:type="dcterms:W3CDTF">2023-08-15T17:18:34Z</dcterms:modified>
</cp:coreProperties>
</file>