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113647" r:id="rId6"/>
    <p:sldId id="113677" r:id="rId7"/>
    <p:sldId id="113649" r:id="rId8"/>
    <p:sldId id="113651" r:id="rId9"/>
    <p:sldId id="113598" r:id="rId10"/>
    <p:sldId id="113691" r:id="rId11"/>
    <p:sldId id="113695" r:id="rId12"/>
    <p:sldId id="113726" r:id="rId13"/>
    <p:sldId id="113711" r:id="rId14"/>
    <p:sldId id="113724" r:id="rId15"/>
    <p:sldId id="113725" r:id="rId16"/>
    <p:sldId id="113713" r:id="rId17"/>
    <p:sldId id="113692" r:id="rId18"/>
    <p:sldId id="113714" r:id="rId19"/>
    <p:sldId id="113694" r:id="rId20"/>
    <p:sldId id="113650" r:id="rId21"/>
    <p:sldId id="113720" r:id="rId22"/>
    <p:sldId id="113719" r:id="rId23"/>
    <p:sldId id="113718" r:id="rId24"/>
    <p:sldId id="113712" r:id="rId25"/>
    <p:sldId id="113669" r:id="rId26"/>
    <p:sldId id="113710" r:id="rId27"/>
    <p:sldId id="113702" r:id="rId28"/>
    <p:sldId id="113672"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C61797-F36F-55C8-BAB1-C1710AC3FAC9}" name="Megan Welch" initials="MW" userId="S::megan.welch_craddockgroup.com#ext#@accesshub.onmicrosoft.com::5988627f-973d-405a-b78f-6ab5d62eb4f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sa Mauti" initials="LM" lastIdx="6" clrIdx="0">
    <p:extLst>
      <p:ext uri="{19B8F6BF-5375-455C-9EA6-DF929625EA0E}">
        <p15:presenceInfo xmlns:p15="http://schemas.microsoft.com/office/powerpoint/2012/main" userId="S::lmauti@guidehouse.com::b3c4f031-9f0c-462b-9ca1-da0826fcd8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5A"/>
    <a:srgbClr val="FFFFFF"/>
    <a:srgbClr val="7F7F7F"/>
    <a:srgbClr val="D9D9D9"/>
    <a:srgbClr val="E6E6E6"/>
    <a:srgbClr val="000000"/>
    <a:srgbClr val="1A417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67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D9060E5-1F20-4262-BFFC-BF9635ECD04E}" type="datetimeFigureOut">
              <a:rPr lang="en-US" smtClean="0"/>
              <a:t>12/6/2022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A9D2A65-C764-4D4E-9F21-B8935888F9D9}" type="slidenum">
              <a:rPr lang="en-US" smtClean="0"/>
              <a:t>‹#›</a:t>
            </a:fld>
            <a:endParaRPr lang="en-US"/>
          </a:p>
        </p:txBody>
      </p:sp>
    </p:spTree>
    <p:extLst>
      <p:ext uri="{BB962C8B-B14F-4D97-AF65-F5344CB8AC3E}">
        <p14:creationId xmlns:p14="http://schemas.microsoft.com/office/powerpoint/2010/main" val="1484289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9D2A65-C764-4D4E-9F21-B8935888F9D9}" type="slidenum">
              <a:rPr lang="en-US" smtClean="0"/>
              <a:t>1</a:t>
            </a:fld>
            <a:endParaRPr lang="en-US"/>
          </a:p>
        </p:txBody>
      </p:sp>
    </p:spTree>
    <p:extLst>
      <p:ext uri="{BB962C8B-B14F-4D97-AF65-F5344CB8AC3E}">
        <p14:creationId xmlns:p14="http://schemas.microsoft.com/office/powerpoint/2010/main" val="3689191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548458"/>
            <a:ext cx="7166187" cy="4139505"/>
          </a:xfrm>
        </p:spPr>
        <p:txBody>
          <a:bodyPr/>
          <a:lstStyle/>
          <a:p>
            <a:r>
              <a:rPr lang="en-US" u="sng" dirty="0"/>
              <a:t>Scenario Overview:</a:t>
            </a:r>
            <a:endParaRPr lang="en-US" dirty="0"/>
          </a:p>
          <a:p>
            <a:pPr marL="171450" indent="-171450">
              <a:buFont typeface="Arial" panose="020B0604020202020204" pitchFamily="34" charset="0"/>
              <a:buChar char="•"/>
            </a:pPr>
            <a:r>
              <a:rPr lang="en-US" dirty="0"/>
              <a:t>In this scenario VA leases a facility directly from an affiliate under a sole source lease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Standard VA lease terms would apply including VA rent and tenant improvement as only funding sources</a:t>
            </a:r>
          </a:p>
          <a:p>
            <a:pPr marL="171450" indent="-171450">
              <a:buFont typeface="Arial" panose="020B0604020202020204" pitchFamily="34" charset="0"/>
              <a:buChar char="•"/>
            </a:pPr>
            <a:endParaRPr lang="en-US" u="sng" dirty="0"/>
          </a:p>
          <a:p>
            <a:pPr marL="171450" indent="-171450">
              <a:buFont typeface="Arial" panose="020B0604020202020204" pitchFamily="34" charset="0"/>
              <a:buChar char="•"/>
            </a:pPr>
            <a:r>
              <a:rPr lang="en-US" dirty="0"/>
              <a:t>The affiliate could either construct the building, or rehabilitate an existing building on land that they own or control  </a:t>
            </a:r>
          </a:p>
          <a:p>
            <a:pPr marL="171450" indent="-171450">
              <a:buFont typeface="Arial" panose="020B0604020202020204" pitchFamily="34" charset="0"/>
              <a:buChar char="•"/>
            </a:pPr>
            <a:endParaRPr lang="en-US" u="sng" dirty="0"/>
          </a:p>
          <a:p>
            <a:pPr marL="171450" indent="-171450">
              <a:buFont typeface="Arial" panose="020B0604020202020204" pitchFamily="34" charset="0"/>
              <a:buChar char="•"/>
            </a:pPr>
            <a:r>
              <a:rPr lang="en-US" dirty="0"/>
              <a:t>VA would provide all direct patient care (unless a sharing agreement were executed separately)</a:t>
            </a:r>
          </a:p>
          <a:p>
            <a:endParaRPr lang="en-US" u="sng" dirty="0"/>
          </a:p>
          <a:p>
            <a:r>
              <a:rPr lang="en-US" u="sng" dirty="0"/>
              <a:t>PACT Act Enabler</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dirty="0"/>
              <a:t>Enables sole source agreements with affiliates</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u="sng" dirty="0">
                <a:solidFill>
                  <a:schemeClr val="tx1"/>
                </a:solidFill>
                <a:cs typeface="Arial" panose="020B0604020202020204" pitchFamily="34" charset="0"/>
              </a:rPr>
              <a:t>Notable restrictions:</a:t>
            </a:r>
          </a:p>
          <a:p>
            <a:pPr marL="228600" indent="-228600">
              <a:buFont typeface="+mj-lt"/>
              <a:buAutoNum type="arabicPeriod"/>
            </a:pPr>
            <a:r>
              <a:rPr lang="en-US" dirty="0"/>
              <a:t>Any healthcare/other sharing executed separately through an agreement under 38 USC 8153</a:t>
            </a:r>
          </a:p>
          <a:p>
            <a:pPr marL="228600" indent="-228600">
              <a:buFont typeface="+mj-lt"/>
              <a:buAutoNum type="arabicPeriod"/>
            </a:pPr>
            <a:endParaRPr lang="en-US" dirty="0"/>
          </a:p>
          <a:p>
            <a:pPr marL="228600" indent="-228600">
              <a:buFont typeface="+mj-lt"/>
              <a:buAutoNum type="arabicPeriod"/>
            </a:pPr>
            <a:r>
              <a:rPr lang="en-US" dirty="0"/>
              <a:t>All leases need standard approvals - including SCIP and GSA delegation - prior to proceeding</a:t>
            </a:r>
          </a:p>
          <a:p>
            <a:pPr marL="228600" indent="-228600">
              <a:buFont typeface="+mj-lt"/>
              <a:buAutoNum type="arabicPeriod"/>
            </a:pPr>
            <a:endParaRPr lang="en-US" dirty="0"/>
          </a:p>
          <a:p>
            <a:pPr marL="228600" indent="-228600">
              <a:buFont typeface="+mj-lt"/>
              <a:buAutoNum type="arabicPeriod"/>
            </a:pPr>
            <a:r>
              <a:rPr lang="en-US" dirty="0"/>
              <a:t>Still subject to Prospectus thresholds for leases above $3.613 million in annual rent</a:t>
            </a:r>
          </a:p>
          <a:p>
            <a:pPr marL="228600" indent="-228600">
              <a:buFont typeface="+mj-lt"/>
              <a:buAutoNum type="arabicPeriod"/>
            </a:pPr>
            <a:endParaRPr lang="en-US" dirty="0"/>
          </a:p>
          <a:p>
            <a:pPr marL="228600" indent="-228600">
              <a:buFont typeface="+mj-lt"/>
              <a:buAutoNum type="arabicPeriod"/>
            </a:pPr>
            <a:r>
              <a:rPr lang="en-US" dirty="0"/>
              <a:t>Special justification for sole source must be completed – policy provided by ORP</a:t>
            </a:r>
          </a:p>
          <a:p>
            <a:endParaRPr lang="en-US" dirty="0"/>
          </a:p>
        </p:txBody>
      </p:sp>
      <p:sp>
        <p:nvSpPr>
          <p:cNvPr id="4" name="Slide Number Placeholder 3"/>
          <p:cNvSpPr>
            <a:spLocks noGrp="1"/>
          </p:cNvSpPr>
          <p:nvPr>
            <p:ph type="sldNum" sz="quarter" idx="5"/>
          </p:nvPr>
        </p:nvSpPr>
        <p:spPr/>
        <p:txBody>
          <a:bodyPr/>
          <a:lstStyle/>
          <a:p>
            <a:fld id="{A4F27F31-F387-4ADA-BA7C-DEF0C070C0CA}" type="slidenum">
              <a:rPr lang="en-US" smtClean="0"/>
              <a:t>10</a:t>
            </a:fld>
            <a:endParaRPr lang="en-US"/>
          </a:p>
        </p:txBody>
      </p:sp>
    </p:spTree>
    <p:extLst>
      <p:ext uri="{BB962C8B-B14F-4D97-AF65-F5344CB8AC3E}">
        <p14:creationId xmlns:p14="http://schemas.microsoft.com/office/powerpoint/2010/main" val="580139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9D2A65-C764-4D4E-9F21-B8935888F9D9}" type="slidenum">
              <a:rPr lang="en-US" smtClean="0"/>
              <a:t>13</a:t>
            </a:fld>
            <a:endParaRPr lang="en-US"/>
          </a:p>
        </p:txBody>
      </p:sp>
    </p:spTree>
    <p:extLst>
      <p:ext uri="{BB962C8B-B14F-4D97-AF65-F5344CB8AC3E}">
        <p14:creationId xmlns:p14="http://schemas.microsoft.com/office/powerpoint/2010/main" val="3508911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9D2A65-C764-4D4E-9F21-B8935888F9D9}" type="slidenum">
              <a:rPr lang="en-US" smtClean="0"/>
              <a:t>18</a:t>
            </a:fld>
            <a:endParaRPr lang="en-US"/>
          </a:p>
        </p:txBody>
      </p:sp>
    </p:spTree>
    <p:extLst>
      <p:ext uri="{BB962C8B-B14F-4D97-AF65-F5344CB8AC3E}">
        <p14:creationId xmlns:p14="http://schemas.microsoft.com/office/powerpoint/2010/main" val="4202205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73893"/>
            <a:ext cx="7010400" cy="4071644"/>
          </a:xfrm>
        </p:spPr>
        <p:txBody>
          <a:bodyPr/>
          <a:lstStyle/>
          <a:p>
            <a:r>
              <a:rPr lang="en-US" u="sng" dirty="0"/>
              <a:t>Scenario Overview:</a:t>
            </a:r>
            <a:endParaRPr lang="en-US" dirty="0"/>
          </a:p>
          <a:p>
            <a:pPr marL="171450" indent="-171450">
              <a:buFont typeface="Arial" panose="020B0604020202020204" pitchFamily="34" charset="0"/>
              <a:buChar char="•"/>
            </a:pPr>
            <a:r>
              <a:rPr lang="en-US" dirty="0"/>
              <a:t>In this scenario VA leases an ambulatory care building directly from an affiliate under a sole source lease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Standard VA lease terms would apply including VA rent and tenant improvement as only funding sources</a:t>
            </a:r>
          </a:p>
          <a:p>
            <a:pPr marL="171450" indent="-171450">
              <a:buFont typeface="Arial" panose="020B0604020202020204" pitchFamily="34" charset="0"/>
              <a:buChar char="•"/>
            </a:pPr>
            <a:endParaRPr lang="en-US" u="sng" dirty="0"/>
          </a:p>
          <a:p>
            <a:pPr marL="171450" indent="-171450">
              <a:buFont typeface="Arial" panose="020B0604020202020204" pitchFamily="34" charset="0"/>
              <a:buChar char="•"/>
            </a:pPr>
            <a:r>
              <a:rPr lang="en-US" dirty="0"/>
              <a:t>The affiliate could either construct the building, or rehabilitate an existing building on land that they own or control  </a:t>
            </a:r>
          </a:p>
          <a:p>
            <a:pPr marL="171450" indent="-171450">
              <a:buFont typeface="Arial" panose="020B0604020202020204" pitchFamily="34" charset="0"/>
              <a:buChar char="•"/>
            </a:pPr>
            <a:endParaRPr lang="en-US" u="sng" dirty="0"/>
          </a:p>
          <a:p>
            <a:pPr marL="171450" indent="-171450">
              <a:buFont typeface="Arial" panose="020B0604020202020204" pitchFamily="34" charset="0"/>
              <a:buChar char="•"/>
            </a:pPr>
            <a:r>
              <a:rPr lang="en-US" dirty="0"/>
              <a:t>VA would provide all direct patient care (unless a sharing agreement were executed separately)</a:t>
            </a:r>
          </a:p>
          <a:p>
            <a:endParaRPr lang="en-US" u="sng" dirty="0"/>
          </a:p>
          <a:p>
            <a:r>
              <a:rPr lang="en-US" u="sng" dirty="0"/>
              <a:t>PACT Act Enabler</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dirty="0"/>
              <a:t>Enables sole source agreements with affiliates, </a:t>
            </a:r>
            <a:r>
              <a:rPr lang="en-US" sz="12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CFM will continue to execute all leases above $1m in net average annual rent</a:t>
            </a:r>
            <a:endParaRPr lang="en-US" dirty="0"/>
          </a:p>
          <a:p>
            <a:pPr marL="342900" marR="0" lvl="0" indent="-342900">
              <a:lnSpc>
                <a:spcPct val="107000"/>
              </a:lnSpc>
              <a:spcBef>
                <a:spcPts val="0"/>
              </a:spcBef>
              <a:spcAft>
                <a:spcPts val="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u="sng" dirty="0">
                <a:solidFill>
                  <a:schemeClr val="tx1"/>
                </a:solidFill>
                <a:cs typeface="Arial" panose="020B0604020202020204" pitchFamily="34" charset="0"/>
              </a:rPr>
              <a:t>Notable restrictions:</a:t>
            </a:r>
          </a:p>
          <a:p>
            <a:pPr marL="228600" indent="-228600">
              <a:buFont typeface="+mj-lt"/>
              <a:buAutoNum type="arabicPeriod"/>
            </a:pPr>
            <a:r>
              <a:rPr lang="en-US" dirty="0"/>
              <a:t>Any healthcare/other sharing executed separately through a Sharing Agreement under 38 USC 8153</a:t>
            </a:r>
          </a:p>
          <a:p>
            <a:pPr marL="228600" indent="-228600">
              <a:buFont typeface="+mj-lt"/>
              <a:buAutoNum type="arabicPeriod"/>
            </a:pPr>
            <a:endParaRPr lang="en-US" dirty="0"/>
          </a:p>
          <a:p>
            <a:pPr marL="228600" indent="-228600">
              <a:buFont typeface="+mj-lt"/>
              <a:buAutoNum type="arabicPeriod"/>
            </a:pPr>
            <a:r>
              <a:rPr lang="en-US" dirty="0"/>
              <a:t>All leases need standard approvals - including SCIP and GSA delegation - prior to proceeding</a:t>
            </a:r>
          </a:p>
          <a:p>
            <a:pPr marL="228600" indent="-228600">
              <a:buFont typeface="+mj-lt"/>
              <a:buAutoNum type="arabicPeriod"/>
            </a:pPr>
            <a:endParaRPr lang="en-US" dirty="0"/>
          </a:p>
          <a:p>
            <a:pPr marL="228600" indent="-228600">
              <a:buFont typeface="+mj-lt"/>
              <a:buAutoNum type="arabicPeriod"/>
            </a:pPr>
            <a:r>
              <a:rPr lang="en-US" dirty="0"/>
              <a:t>Still subject to Prospectus thresholds for leases above $3.613 million in annual rent</a:t>
            </a:r>
          </a:p>
          <a:p>
            <a:pPr marL="228600" indent="-228600">
              <a:buFont typeface="+mj-lt"/>
              <a:buAutoNum type="arabicPeriod"/>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Special justification for sole source must be completed – Justification for Other than Full and Open Competition available from ORP</a:t>
            </a:r>
          </a:p>
          <a:p>
            <a:pPr marL="228600" indent="-228600">
              <a:buFont typeface="+mj-lt"/>
              <a:buAutoNum type="arabicPeriod"/>
            </a:pPr>
            <a:endParaRPr lang="en-US" dirty="0"/>
          </a:p>
          <a:p>
            <a:endParaRPr lang="en-US" dirty="0"/>
          </a:p>
        </p:txBody>
      </p:sp>
      <p:sp>
        <p:nvSpPr>
          <p:cNvPr id="4" name="Slide Number Placeholder 3"/>
          <p:cNvSpPr>
            <a:spLocks noGrp="1"/>
          </p:cNvSpPr>
          <p:nvPr>
            <p:ph type="sldNum" sz="quarter" idx="5"/>
          </p:nvPr>
        </p:nvSpPr>
        <p:spPr/>
        <p:txBody>
          <a:bodyPr/>
          <a:lstStyle/>
          <a:p>
            <a:fld id="{A4F27F31-F387-4ADA-BA7C-DEF0C070C0CA}" type="slidenum">
              <a:rPr lang="en-US" smtClean="0"/>
              <a:t>22</a:t>
            </a:fld>
            <a:endParaRPr lang="en-US"/>
          </a:p>
        </p:txBody>
      </p:sp>
    </p:spTree>
    <p:extLst>
      <p:ext uri="{BB962C8B-B14F-4D97-AF65-F5344CB8AC3E}">
        <p14:creationId xmlns:p14="http://schemas.microsoft.com/office/powerpoint/2010/main" val="3273934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73893"/>
            <a:ext cx="7010400" cy="4071644"/>
          </a:xfrm>
        </p:spPr>
        <p:txBody>
          <a:bodyPr/>
          <a:lstStyle/>
          <a:p>
            <a:r>
              <a:rPr lang="en-US" u="sng" dirty="0"/>
              <a:t>Scenario Overview:</a:t>
            </a:r>
            <a:endParaRPr lang="en-US" dirty="0"/>
          </a:p>
          <a:p>
            <a:pPr marL="171450" indent="-171450">
              <a:buFont typeface="Arial" panose="020B0604020202020204" pitchFamily="34" charset="0"/>
              <a:buChar char="•"/>
            </a:pPr>
            <a:r>
              <a:rPr lang="en-US" dirty="0"/>
              <a:t>In this scenario VA leases Eye Clinic space directly from an affiliate under a sole source lease</a:t>
            </a:r>
          </a:p>
          <a:p>
            <a:pPr marL="171450" indent="-171450">
              <a:buFont typeface="Arial" panose="020B0604020202020204" pitchFamily="34" charset="0"/>
              <a:buChar char="•"/>
            </a:pPr>
            <a:endParaRPr lang="en-US"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Standard VA lease terms would apply including VA rent and tenant improvement as only funding sources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affiliate could either construct the eye clinic space, or rehabilitate an existing building on land that they own or control  </a:t>
            </a:r>
          </a:p>
          <a:p>
            <a:pPr marL="171450" indent="-171450">
              <a:buFont typeface="Arial" panose="020B0604020202020204" pitchFamily="34" charset="0"/>
              <a:buChar char="•"/>
            </a:pPr>
            <a:endParaRPr lang="en-US" u="sng" dirty="0"/>
          </a:p>
          <a:p>
            <a:r>
              <a:rPr lang="en-US" u="sng" dirty="0"/>
              <a:t>PACT Act Enabler</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dirty="0"/>
              <a:t>Enables sole source agreements with affiliates</a:t>
            </a:r>
          </a:p>
          <a:p>
            <a:pPr marL="342900" marR="0" lvl="0" indent="-342900">
              <a:lnSpc>
                <a:spcPct val="107000"/>
              </a:lnSpc>
              <a:spcBef>
                <a:spcPts val="0"/>
              </a:spcBef>
              <a:spcAft>
                <a:spcPts val="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u="sng" dirty="0">
                <a:solidFill>
                  <a:schemeClr val="tx1"/>
                </a:solidFill>
                <a:cs typeface="Arial" panose="020B0604020202020204" pitchFamily="34" charset="0"/>
              </a:rPr>
              <a:t>Notable restrictions:</a:t>
            </a:r>
          </a:p>
          <a:p>
            <a:pPr marL="228600" indent="-228600">
              <a:buFont typeface="+mj-lt"/>
              <a:buAutoNum type="arabicPeriod"/>
            </a:pPr>
            <a:r>
              <a:rPr lang="en-US" dirty="0"/>
              <a:t>Any healthcare/other sharing executed separately through a Sharing Agreement under 38 USC 8153</a:t>
            </a:r>
          </a:p>
          <a:p>
            <a:pPr marL="228600" indent="-228600">
              <a:buFont typeface="+mj-lt"/>
              <a:buAutoNum type="arabicPeriod"/>
            </a:pPr>
            <a:endParaRPr lang="en-US" dirty="0"/>
          </a:p>
          <a:p>
            <a:pPr marL="228600" indent="-228600">
              <a:buFont typeface="+mj-lt"/>
              <a:buAutoNum type="arabicPeriod"/>
            </a:pPr>
            <a:r>
              <a:rPr lang="en-US" dirty="0"/>
              <a:t>All leases need standard approvals - including SCIP and GSA delegation - prior to proceeding</a:t>
            </a:r>
          </a:p>
          <a:p>
            <a:pPr marL="228600" indent="-228600">
              <a:buFont typeface="+mj-lt"/>
              <a:buAutoNum type="arabicPeriod"/>
            </a:pPr>
            <a:endParaRPr lang="en-US" dirty="0"/>
          </a:p>
          <a:p>
            <a:pPr marL="228600" indent="-228600">
              <a:buFont typeface="+mj-lt"/>
              <a:buAutoNum type="arabicPeriod"/>
            </a:pPr>
            <a:r>
              <a:rPr lang="en-US" dirty="0"/>
              <a:t>Special justification for sole source must be completed – Justification for Other than Full and Open Competition and SLAT memo available from ORP</a:t>
            </a:r>
          </a:p>
          <a:p>
            <a:endParaRPr lang="en-US" dirty="0"/>
          </a:p>
        </p:txBody>
      </p:sp>
      <p:sp>
        <p:nvSpPr>
          <p:cNvPr id="4" name="Slide Number Placeholder 3"/>
          <p:cNvSpPr>
            <a:spLocks noGrp="1"/>
          </p:cNvSpPr>
          <p:nvPr>
            <p:ph type="sldNum" sz="quarter" idx="5"/>
          </p:nvPr>
        </p:nvSpPr>
        <p:spPr/>
        <p:txBody>
          <a:bodyPr/>
          <a:lstStyle/>
          <a:p>
            <a:fld id="{A4F27F31-F387-4ADA-BA7C-DEF0C070C0CA}" type="slidenum">
              <a:rPr lang="en-US" smtClean="0"/>
              <a:t>23</a:t>
            </a:fld>
            <a:endParaRPr lang="en-US"/>
          </a:p>
        </p:txBody>
      </p:sp>
    </p:spTree>
    <p:extLst>
      <p:ext uri="{BB962C8B-B14F-4D97-AF65-F5344CB8AC3E}">
        <p14:creationId xmlns:p14="http://schemas.microsoft.com/office/powerpoint/2010/main" val="3372220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9D2A65-C764-4D4E-9F21-B8935888F9D9}" type="slidenum">
              <a:rPr lang="en-US" smtClean="0"/>
              <a:t>24</a:t>
            </a:fld>
            <a:endParaRPr lang="en-US"/>
          </a:p>
        </p:txBody>
      </p:sp>
    </p:spTree>
    <p:extLst>
      <p:ext uri="{BB962C8B-B14F-4D97-AF65-F5344CB8AC3E}">
        <p14:creationId xmlns:p14="http://schemas.microsoft.com/office/powerpoint/2010/main" val="58123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9D2A65-C764-4D4E-9F21-B8935888F9D9}" type="slidenum">
              <a:rPr lang="en-US" smtClean="0"/>
              <a:t>2</a:t>
            </a:fld>
            <a:endParaRPr lang="en-US"/>
          </a:p>
        </p:txBody>
      </p:sp>
    </p:spTree>
    <p:extLst>
      <p:ext uri="{BB962C8B-B14F-4D97-AF65-F5344CB8AC3E}">
        <p14:creationId xmlns:p14="http://schemas.microsoft.com/office/powerpoint/2010/main" val="175692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goal today is to give you an update on enhancements to VA real property program resulting from the PACT act</a:t>
            </a:r>
          </a:p>
          <a:p>
            <a:endParaRPr lang="en-US" dirty="0"/>
          </a:p>
          <a:p>
            <a:r>
              <a:rPr lang="en-US" dirty="0"/>
              <a:t>And alert you to opportunities for the Academic Affiliate Community to engage with VA through leases of space </a:t>
            </a:r>
          </a:p>
          <a:p>
            <a:endParaRPr lang="en-US" dirty="0"/>
          </a:p>
          <a:p>
            <a:r>
              <a:rPr lang="en-US" dirty="0"/>
              <a:t>More information on becoming an Affiliate is available through the VHA Office of Academic Affiliations.  The PACT Act identifies qualified entities to include:</a:t>
            </a:r>
          </a:p>
          <a:p>
            <a:endParaRPr lang="en-US" dirty="0"/>
          </a:p>
          <a:p>
            <a:pPr marL="228600" indent="-228600">
              <a:buAutoNum type="arabicParenBoth"/>
            </a:pPr>
            <a:r>
              <a:rPr lang="en-US" dirty="0"/>
              <a:t>Schools of medicine, osteopathy, dentistry, nursing, pharmacy, optometry, podiatry, public health, or allied health professions  </a:t>
            </a:r>
          </a:p>
          <a:p>
            <a:pPr marL="228600" indent="-228600">
              <a:buAutoNum type="arabicParenBoth"/>
            </a:pPr>
            <a:r>
              <a:rPr lang="en-US" dirty="0"/>
              <a:t>Other institutions of higher learning  </a:t>
            </a:r>
          </a:p>
          <a:p>
            <a:pPr marL="228600" indent="-228600">
              <a:buAutoNum type="arabicParenBoth"/>
            </a:pPr>
            <a:r>
              <a:rPr lang="en-US" dirty="0"/>
              <a:t>Medical centers</a:t>
            </a:r>
          </a:p>
          <a:p>
            <a:pPr marL="228600" indent="-228600">
              <a:buAutoNum type="arabicParenBoth"/>
            </a:pPr>
            <a:r>
              <a:rPr lang="en-US" dirty="0"/>
              <a:t>Academic health centers  </a:t>
            </a:r>
          </a:p>
          <a:p>
            <a:pPr marL="228600" indent="-228600">
              <a:buAutoNum type="arabicParenBoth"/>
            </a:pPr>
            <a:r>
              <a:rPr lang="en-US" dirty="0"/>
              <a:t>Hospitals</a:t>
            </a:r>
          </a:p>
          <a:p>
            <a:pPr marL="228600" indent="-228600">
              <a:buAutoNum type="arabicParenBoth"/>
            </a:pPr>
            <a:r>
              <a:rPr lang="en-US" dirty="0"/>
              <a:t>Such other public or nonprofit agencies, institutions, or organizations as the Secretary considers appropriate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A9D2A65-C764-4D4E-9F21-B8935888F9D9}" type="slidenum">
              <a:rPr lang="en-US" smtClean="0"/>
              <a:t>3</a:t>
            </a:fld>
            <a:endParaRPr lang="en-US"/>
          </a:p>
        </p:txBody>
      </p:sp>
    </p:spTree>
    <p:extLst>
      <p:ext uri="{BB962C8B-B14F-4D97-AF65-F5344CB8AC3E}">
        <p14:creationId xmlns:p14="http://schemas.microsoft.com/office/powerpoint/2010/main" val="2637131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2735" y="4473892"/>
            <a:ext cx="6658898" cy="3660458"/>
          </a:xfrm>
        </p:spPr>
        <p:txBody>
          <a:bodyPr/>
          <a:lstStyle/>
          <a:p>
            <a:pPr marL="171450" indent="-171450" algn="l">
              <a:buFont typeface="Arial" panose="020B0604020202020204" pitchFamily="34" charset="0"/>
              <a:buChar char="•"/>
            </a:pPr>
            <a:r>
              <a:rPr lang="en-US" b="0" i="0">
                <a:effectLst/>
              </a:rPr>
              <a:t>On August 10, 2022, President Biden signed the bipartisan Sergeant First Class Heath Robinson Honoring our Promise to Address Comprehensive Toxics (PACT) Act</a:t>
            </a:r>
          </a:p>
          <a:p>
            <a:pPr marL="171450" indent="-171450" algn="l">
              <a:buFont typeface="Arial" panose="020B0604020202020204" pitchFamily="34" charset="0"/>
              <a:buChar char="•"/>
            </a:pPr>
            <a:endParaRPr lang="en-US" b="0" i="0">
              <a:effectLst/>
            </a:endParaRPr>
          </a:p>
          <a:p>
            <a:pPr marL="171450" indent="-171450" algn="l">
              <a:buFont typeface="Arial" panose="020B0604020202020204" pitchFamily="34" charset="0"/>
              <a:buChar char="•"/>
            </a:pPr>
            <a:r>
              <a:rPr lang="en-US" b="0" i="0">
                <a:effectLst/>
              </a:rPr>
              <a:t>The PACT Act is the most significant expansion of benefits and services for toxic exposed veterans in more than 30 years</a:t>
            </a:r>
          </a:p>
          <a:p>
            <a:pPr marL="171450" indent="-171450" algn="l">
              <a:buFont typeface="Arial" panose="020B0604020202020204" pitchFamily="34" charset="0"/>
              <a:buChar char="•"/>
            </a:pPr>
            <a:endParaRPr lang="en-US" b="0" i="0">
              <a:effectLst/>
            </a:endParaRPr>
          </a:p>
          <a:p>
            <a:pPr marL="171450" indent="-171450" algn="l">
              <a:buFont typeface="Arial" panose="020B0604020202020204" pitchFamily="34" charset="0"/>
              <a:buChar char="•"/>
            </a:pPr>
            <a:r>
              <a:rPr lang="en-US" b="0" i="0">
                <a:effectLst/>
              </a:rPr>
              <a:t>This bill also delivers critical resources to VA to ensure it can deliver timely access to services and benefits for all veterans eligible – including those already enrolled</a:t>
            </a:r>
          </a:p>
          <a:p>
            <a:pPr algn="l"/>
            <a:endParaRPr lang="en-US"/>
          </a:p>
          <a:p>
            <a:pPr marL="171450" indent="-171450" algn="l">
              <a:buFont typeface="Arial" panose="020B0604020202020204" pitchFamily="34" charset="0"/>
              <a:buChar char="•"/>
            </a:pPr>
            <a:r>
              <a:rPr lang="en-US" b="0" i="0">
                <a:effectLst/>
              </a:rPr>
              <a:t>The PACT Act invests in VA health care facilities by authorizing 31 major medical health clinics and research facilities in 19 states and enhancing VA real property authorities</a:t>
            </a:r>
          </a:p>
          <a:p>
            <a:pPr marL="174708" indent="-174708">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9A9D2A65-C764-4D4E-9F21-B8935888F9D9}" type="slidenum">
              <a:rPr lang="en-US" smtClean="0"/>
              <a:t>4</a:t>
            </a:fld>
            <a:endParaRPr lang="en-US"/>
          </a:p>
        </p:txBody>
      </p:sp>
    </p:spTree>
    <p:extLst>
      <p:ext uri="{BB962C8B-B14F-4D97-AF65-F5344CB8AC3E}">
        <p14:creationId xmlns:p14="http://schemas.microsoft.com/office/powerpoint/2010/main" val="762962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9455" y="4473892"/>
            <a:ext cx="6721856" cy="4606465"/>
          </a:xfrm>
        </p:spPr>
        <p:txBody>
          <a:bodyPr/>
          <a:lstStyle/>
          <a:p>
            <a:r>
              <a:rPr lang="en-US" sz="1100" b="1" dirty="0">
                <a:latin typeface="Calibri" panose="020F0502020204030204" pitchFamily="34" charset="0"/>
                <a:ea typeface="Calibri" panose="020F0502020204030204" pitchFamily="34" charset="0"/>
                <a:cs typeface="Times New Roman" panose="02020603050405020304" pitchFamily="18" charset="0"/>
              </a:rPr>
              <a:t>Sec. 702 </a:t>
            </a:r>
            <a:r>
              <a:rPr lang="en-US" sz="1100" dirty="0">
                <a:latin typeface="Calibri" panose="020F0502020204030204" pitchFamily="34" charset="0"/>
                <a:ea typeface="Calibri" panose="020F0502020204030204" pitchFamily="34" charset="0"/>
                <a:cs typeface="Times New Roman" panose="02020603050405020304" pitchFamily="18" charset="0"/>
              </a:rPr>
              <a:t>- Expands VA capacity to deliver health care </a:t>
            </a:r>
          </a:p>
          <a:p>
            <a:pPr marL="349415" indent="-349415">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Authorizes leases for 31 major clinics and research facilities in 19 states </a:t>
            </a:r>
          </a:p>
          <a:p>
            <a:pPr marL="349415" indent="-349415">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First leases that Congress has authorized since the Mission Act in August 2017</a:t>
            </a:r>
          </a:p>
          <a:p>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sz="1100" b="1" dirty="0">
                <a:latin typeface="Calibri" panose="020F0502020204030204" pitchFamily="34" charset="0"/>
                <a:ea typeface="Calibri" panose="020F0502020204030204" pitchFamily="34" charset="0"/>
                <a:cs typeface="Times New Roman" panose="02020603050405020304" pitchFamily="18" charset="0"/>
              </a:rPr>
              <a:t>Sec 703 </a:t>
            </a:r>
            <a:r>
              <a:rPr lang="en-US" sz="1100" dirty="0">
                <a:latin typeface="Calibri" panose="020F0502020204030204" pitchFamily="34" charset="0"/>
                <a:ea typeface="Calibri" panose="020F0502020204030204" pitchFamily="34" charset="0"/>
                <a:cs typeface="Times New Roman" panose="02020603050405020304" pitchFamily="18" charset="0"/>
              </a:rPr>
              <a:t>- Streamlines outdated, time-consuming lease approvals – where:  </a:t>
            </a:r>
          </a:p>
          <a:p>
            <a:pPr marL="349415" indent="-349415">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Prior to PACT, a lease above $1m in annual rent required specific authorization in law </a:t>
            </a:r>
          </a:p>
          <a:p>
            <a:pPr marL="349415" indent="-349415">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Beginning in FY 2023, anything under $3.613 million threshold can advance with no Congressional approvals (note that these leases still require internal VA approvals (SCIP) and GSA delegation)</a:t>
            </a:r>
          </a:p>
          <a:p>
            <a:pPr marL="349415" indent="-349415">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Leases above $3.613 million will require a Lease Prospectus, but not law (resolution only from Committees:  HVAC, SVAC, and House Transportation &amp; Infrastructure and Senate Envir &amp; Public Works)</a:t>
            </a:r>
          </a:p>
          <a:p>
            <a:pPr marL="349415" indent="-349415">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CFM will continue to execute all leases above $1m in net average annual rent</a:t>
            </a:r>
          </a:p>
          <a:p>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100" b="1" dirty="0">
                <a:latin typeface="Calibri" panose="020F0502020204030204" pitchFamily="34" charset="0"/>
                <a:ea typeface="Calibri" panose="020F0502020204030204" pitchFamily="34" charset="0"/>
                <a:cs typeface="Times New Roman" panose="02020603050405020304" pitchFamily="18" charset="0"/>
              </a:rPr>
              <a:t>Sec 704 </a:t>
            </a:r>
            <a:r>
              <a:rPr lang="en-US" sz="1100" dirty="0">
                <a:latin typeface="Calibri" panose="020F0502020204030204" pitchFamily="34" charset="0"/>
                <a:ea typeface="Calibri" panose="020F0502020204030204" pitchFamily="34" charset="0"/>
                <a:cs typeface="Times New Roman" panose="02020603050405020304" pitchFamily="18" charset="0"/>
              </a:rPr>
              <a:t>- Allows VA to enter into sole source agreements directly with affiliates for clinical or research space</a:t>
            </a:r>
          </a:p>
          <a:p>
            <a:pPr marL="349415" indent="-349415">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All leases still need VA approvals (including SCIP) and delegation approval from GSA</a:t>
            </a:r>
          </a:p>
          <a:p>
            <a:pPr marL="349415" indent="-349415">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Still subject to thresholds where leases above $3.613 million in annual rent need a prospectus</a:t>
            </a:r>
          </a:p>
          <a:p>
            <a:pPr>
              <a:lnSpc>
                <a:spcPct val="107000"/>
              </a:lnSpc>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100" b="1" dirty="0">
                <a:latin typeface="Calibri" panose="020F0502020204030204" pitchFamily="34" charset="0"/>
                <a:ea typeface="Calibri" panose="020F0502020204030204" pitchFamily="34" charset="0"/>
                <a:cs typeface="Times New Roman" panose="02020603050405020304" pitchFamily="18" charset="0"/>
              </a:rPr>
              <a:t>Sec 705 </a:t>
            </a:r>
            <a:r>
              <a:rPr lang="en-US" sz="1100" dirty="0">
                <a:latin typeface="Calibri" panose="020F0502020204030204" pitchFamily="34" charset="0"/>
                <a:ea typeface="Calibri" panose="020F0502020204030204" pitchFamily="34" charset="0"/>
                <a:cs typeface="Times New Roman" panose="02020603050405020304" pitchFamily="18" charset="0"/>
              </a:rPr>
              <a:t>– Enhances ability to lease underutilized VA assets to third parties</a:t>
            </a:r>
          </a:p>
          <a:p>
            <a:pPr marL="349415" indent="-349415">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Expands authority beyond supportive housing to uses that directly or indirectly benefit veterans</a:t>
            </a:r>
          </a:p>
          <a:p>
            <a:pPr marL="349415" indent="-349415">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Extends leasehold to 99 years</a:t>
            </a:r>
          </a:p>
          <a:p>
            <a:pPr>
              <a:lnSpc>
                <a:spcPct val="107000"/>
              </a:lnSpc>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100" b="1" dirty="0">
                <a:latin typeface="Calibri" panose="020F0502020204030204" pitchFamily="34" charset="0"/>
                <a:ea typeface="Calibri" panose="020F0502020204030204" pitchFamily="34" charset="0"/>
                <a:cs typeface="Times New Roman" panose="02020603050405020304" pitchFamily="18" charset="0"/>
              </a:rPr>
              <a:t>Sec 706 </a:t>
            </a:r>
            <a:r>
              <a:rPr lang="en-US" sz="1100" dirty="0">
                <a:latin typeface="Calibri" panose="020F0502020204030204" pitchFamily="34" charset="0"/>
                <a:ea typeface="Calibri" panose="020F0502020204030204" pitchFamily="34" charset="0"/>
                <a:cs typeface="Times New Roman" panose="02020603050405020304" pitchFamily="18" charset="0"/>
              </a:rPr>
              <a:t>– Enables VA and DoD to enter into a joint lease for a new facility</a:t>
            </a:r>
          </a:p>
          <a:p>
            <a:pPr marL="349415" indent="-349415">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Allows both parties to transfer funds to reimburse each other for planning and other costs</a:t>
            </a:r>
          </a:p>
          <a:p>
            <a:pPr marL="349415" indent="-349415">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VA portion of rent must be under the $3.613 million threshold</a:t>
            </a:r>
          </a:p>
          <a:p>
            <a:pPr>
              <a:lnSpc>
                <a:spcPct val="107000"/>
              </a:lnSpc>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100" b="1" dirty="0">
                <a:latin typeface="Calibri" panose="020F0502020204030204" pitchFamily="34" charset="0"/>
                <a:ea typeface="Calibri" panose="020F0502020204030204" pitchFamily="34" charset="0"/>
                <a:cs typeface="Times New Roman" panose="02020603050405020304" pitchFamily="18" charset="0"/>
              </a:rPr>
              <a:t>Sec 707 </a:t>
            </a:r>
            <a:r>
              <a:rPr lang="en-US" sz="1100" dirty="0">
                <a:latin typeface="Calibri" panose="020F0502020204030204" pitchFamily="34" charset="0"/>
                <a:ea typeface="Calibri" panose="020F0502020204030204" pitchFamily="34" charset="0"/>
                <a:cs typeface="Times New Roman" panose="02020603050405020304" pitchFamily="18" charset="0"/>
              </a:rPr>
              <a:t>- Invests $5.5 billion in major medical facility leases </a:t>
            </a:r>
          </a:p>
          <a:p>
            <a:pPr marL="349415" indent="-349415">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This appropriation provides a shot-in-the-arm for Medical Facilities budget</a:t>
            </a:r>
          </a:p>
          <a:p>
            <a:pPr marL="349415" indent="-349415">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Allows the 31 leases authorized in Sec. 702 to proceed without waiting for additional funding</a:t>
            </a: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A9D2A65-C764-4D4E-9F21-B8935888F9D9}" type="slidenum">
              <a:rPr lang="en-US" smtClean="0"/>
              <a:t>5</a:t>
            </a:fld>
            <a:endParaRPr lang="en-US"/>
          </a:p>
        </p:txBody>
      </p:sp>
    </p:spTree>
    <p:extLst>
      <p:ext uri="{BB962C8B-B14F-4D97-AF65-F5344CB8AC3E}">
        <p14:creationId xmlns:p14="http://schemas.microsoft.com/office/powerpoint/2010/main" val="1877625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PACT Act enhances VA’s ability to partner for facilities and infrastructure</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This will expand VA’s capacity to provide access to care through the use of new tools</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The enhanced leasing tools will enable more efficient acquisition of facility space to increase access to care for our veterans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General leasing enhancements include reducing the administrative burden for VA to get approval to lease space, and accelerate the leasing process</a:t>
            </a:r>
          </a:p>
          <a:p>
            <a:endParaRPr lang="en-US" dirty="0"/>
          </a:p>
          <a:p>
            <a:pPr marL="171450" indent="-171450">
              <a:buFont typeface="Arial" panose="020B0604020202020204" pitchFamily="34" charset="0"/>
              <a:buChar char="•"/>
            </a:pPr>
            <a:r>
              <a:rPr lang="en-US" dirty="0"/>
              <a:t>Today’s discussion will center around an additional enhancement under Section 704 of the PACT Act that will allow VA to negotiate space leases directly with Affiliates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9A9D2A65-C764-4D4E-9F21-B8935888F9D9}" type="slidenum">
              <a:rPr lang="en-US" smtClean="0"/>
              <a:t>6</a:t>
            </a:fld>
            <a:endParaRPr lang="en-US"/>
          </a:p>
        </p:txBody>
      </p:sp>
    </p:spTree>
    <p:extLst>
      <p:ext uri="{BB962C8B-B14F-4D97-AF65-F5344CB8AC3E}">
        <p14:creationId xmlns:p14="http://schemas.microsoft.com/office/powerpoint/2010/main" val="2551912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9D2A65-C764-4D4E-9F21-B8935888F9D9}" type="slidenum">
              <a:rPr lang="en-US" smtClean="0"/>
              <a:t>7</a:t>
            </a:fld>
            <a:endParaRPr lang="en-US"/>
          </a:p>
        </p:txBody>
      </p:sp>
    </p:spTree>
    <p:extLst>
      <p:ext uri="{BB962C8B-B14F-4D97-AF65-F5344CB8AC3E}">
        <p14:creationId xmlns:p14="http://schemas.microsoft.com/office/powerpoint/2010/main" val="4084432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PACT Act allows VA to lease space from an affiliate under a sole source lease</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Standard VA lease terms would apply including VA rent and tenant improvement as only funding sources</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VA would provide all direct patient care (unless a “Sharing Agreement” were executed separately)</a:t>
            </a:r>
          </a:p>
          <a:p>
            <a:pPr marL="171450" indent="-171450">
              <a:buFont typeface="Arial" panose="020B0604020202020204" pitchFamily="34" charset="0"/>
              <a:buChar char="•"/>
            </a:pPr>
            <a:endParaRPr lang="en-US" u="sng" dirty="0"/>
          </a:p>
          <a:p>
            <a:pPr marL="171450" indent="-171450">
              <a:buFont typeface="Arial" panose="020B0604020202020204" pitchFamily="34" charset="0"/>
              <a:buChar char="•"/>
            </a:pPr>
            <a:r>
              <a:rPr lang="en-US" dirty="0"/>
              <a:t>The Affiliate could either:</a:t>
            </a:r>
          </a:p>
          <a:p>
            <a:pPr marL="628650" lvl="1" indent="-171450">
              <a:buFont typeface="Arial" panose="020B0604020202020204" pitchFamily="34" charset="0"/>
              <a:buChar char="•"/>
            </a:pPr>
            <a:r>
              <a:rPr lang="en-US" dirty="0"/>
              <a:t>Construct a building or space in a building</a:t>
            </a:r>
          </a:p>
          <a:p>
            <a:pPr lvl="1"/>
            <a:r>
              <a:rPr lang="en-US" dirty="0"/>
              <a:t>or</a:t>
            </a:r>
          </a:p>
          <a:p>
            <a:pPr marL="628650" lvl="1" indent="-171450">
              <a:buFont typeface="Arial" panose="020B0604020202020204" pitchFamily="34" charset="0"/>
              <a:buChar char="•"/>
            </a:pPr>
            <a:r>
              <a:rPr lang="en-US" dirty="0"/>
              <a:t>Rehabilitate space in an existing building </a:t>
            </a:r>
          </a:p>
          <a:p>
            <a:pPr marL="628650" lvl="1"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site could be:</a:t>
            </a:r>
          </a:p>
          <a:p>
            <a:pPr marL="628650" lvl="1" indent="-171450">
              <a:buFont typeface="Arial" panose="020B0604020202020204" pitchFamily="34" charset="0"/>
              <a:buChar char="•"/>
            </a:pPr>
            <a:r>
              <a:rPr lang="en-US" dirty="0"/>
              <a:t>Land that is owned by the Affiliate</a:t>
            </a:r>
          </a:p>
          <a:p>
            <a:pPr lvl="1"/>
            <a:r>
              <a:rPr lang="en-US" dirty="0"/>
              <a:t>Or</a:t>
            </a:r>
          </a:p>
          <a:p>
            <a:pPr marL="628650" lvl="1" indent="-171450">
              <a:buFont typeface="Arial" panose="020B0604020202020204" pitchFamily="34" charset="0"/>
              <a:buChar char="•"/>
            </a:pPr>
            <a:r>
              <a:rPr lang="en-US" dirty="0"/>
              <a:t>Land owned by another entity that is </a:t>
            </a:r>
            <a:r>
              <a:rPr lang="en-US" b="1" u="sng" dirty="0"/>
              <a:t>controlled</a:t>
            </a:r>
            <a:r>
              <a:rPr lang="en-US" dirty="0"/>
              <a:t> by the Affiliate</a:t>
            </a:r>
          </a:p>
          <a:p>
            <a:pPr marL="628650" lvl="1" indent="-171450">
              <a:buFont typeface="Arial" panose="020B0604020202020204" pitchFamily="34" charset="0"/>
              <a:buChar char="•"/>
            </a:pPr>
            <a:endParaRPr lang="en-US" dirty="0"/>
          </a:p>
          <a:p>
            <a:endParaRPr lang="en-US" sz="800" u="sng" dirty="0"/>
          </a:p>
          <a:p>
            <a:endParaRPr lang="en-US" dirty="0"/>
          </a:p>
        </p:txBody>
      </p:sp>
      <p:sp>
        <p:nvSpPr>
          <p:cNvPr id="4" name="Slide Number Placeholder 3"/>
          <p:cNvSpPr>
            <a:spLocks noGrp="1"/>
          </p:cNvSpPr>
          <p:nvPr>
            <p:ph type="sldNum" sz="quarter" idx="5"/>
          </p:nvPr>
        </p:nvSpPr>
        <p:spPr/>
        <p:txBody>
          <a:bodyPr/>
          <a:lstStyle/>
          <a:p>
            <a:fld id="{9A9D2A65-C764-4D4E-9F21-B8935888F9D9}" type="slidenum">
              <a:rPr lang="en-US" smtClean="0"/>
              <a:t>8</a:t>
            </a:fld>
            <a:endParaRPr lang="en-US"/>
          </a:p>
        </p:txBody>
      </p:sp>
    </p:spTree>
    <p:extLst>
      <p:ext uri="{BB962C8B-B14F-4D97-AF65-F5344CB8AC3E}">
        <p14:creationId xmlns:p14="http://schemas.microsoft.com/office/powerpoint/2010/main" val="701639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Talking Points: </a:t>
            </a:r>
          </a:p>
          <a:p>
            <a:endParaRPr lang="en-US" u="sng" dirty="0"/>
          </a:p>
          <a:p>
            <a:r>
              <a:rPr lang="en-US" u="none" dirty="0"/>
              <a:t>This flow diagram provides a pictorial for a typical lease. The lease starts with a space need based on projected workload demand; submission and approval through SCIP, out-of-cycles are allowed; for Prospectus Level Leases, budget submission and VA and GSA’s Committees Resolutions; GSA delegation; market research to meet VA’s lease requirements, which includes discussions with the academic affiliate; determination if the sole source by the approved academic affiliate is acceptable, and the awards the lease.</a:t>
            </a:r>
          </a:p>
          <a:p>
            <a:endParaRPr lang="en-US" u="none" dirty="0"/>
          </a:p>
          <a:p>
            <a:r>
              <a:rPr lang="en-US" u="none" dirty="0"/>
              <a:t>The only difference in the lease process for approved academic affiliates is that at the Determination stage, if the academic affiliate is an approved affiliate, has a rate that is comparable to the market, and can meet VA’s technical requirements, a sole source lease contract can be executed. If not, the lease must be competitively procured following VA Rule of Two requirements. </a:t>
            </a:r>
          </a:p>
        </p:txBody>
      </p:sp>
      <p:sp>
        <p:nvSpPr>
          <p:cNvPr id="4" name="Slide Number Placeholder 3"/>
          <p:cNvSpPr>
            <a:spLocks noGrp="1"/>
          </p:cNvSpPr>
          <p:nvPr>
            <p:ph type="sldNum" sz="quarter" idx="5"/>
          </p:nvPr>
        </p:nvSpPr>
        <p:spPr/>
        <p:txBody>
          <a:bodyPr/>
          <a:lstStyle/>
          <a:p>
            <a:fld id="{9A9D2A65-C764-4D4E-9F21-B8935888F9D9}" type="slidenum">
              <a:rPr lang="en-US" smtClean="0"/>
              <a:t>9</a:t>
            </a:fld>
            <a:endParaRPr lang="en-US"/>
          </a:p>
        </p:txBody>
      </p:sp>
    </p:spTree>
    <p:extLst>
      <p:ext uri="{BB962C8B-B14F-4D97-AF65-F5344CB8AC3E}">
        <p14:creationId xmlns:p14="http://schemas.microsoft.com/office/powerpoint/2010/main" val="3657662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0928EB-A3ED-4231-B5B4-09E61AC5ECAF}"/>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47477"/>
          <a:stretch/>
        </p:blipFill>
        <p:spPr>
          <a:xfrm>
            <a:off x="0" y="0"/>
            <a:ext cx="9144000" cy="3602038"/>
          </a:xfrm>
          <a:prstGeom prst="rect">
            <a:avLst/>
          </a:prstGeom>
        </p:spPr>
      </p:pic>
      <p:sp>
        <p:nvSpPr>
          <p:cNvPr id="8" name="Text Placeholder 2">
            <a:extLst>
              <a:ext uri="{FF2B5EF4-FFF2-40B4-BE49-F238E27FC236}">
                <a16:creationId xmlns:a16="http://schemas.microsoft.com/office/drawing/2014/main" id="{B648111D-1C26-4B89-AF4A-76764E736612}"/>
              </a:ext>
            </a:extLst>
          </p:cNvPr>
          <p:cNvSpPr>
            <a:spLocks noGrp="1"/>
          </p:cNvSpPr>
          <p:nvPr>
            <p:ph idx="1" hasCustomPrompt="1"/>
          </p:nvPr>
        </p:nvSpPr>
        <p:spPr>
          <a:xfrm>
            <a:off x="555812" y="4288519"/>
            <a:ext cx="8068235" cy="701337"/>
          </a:xfrm>
          <a:prstGeom prst="rect">
            <a:avLst/>
          </a:prstGeom>
        </p:spPr>
        <p:txBody>
          <a:bodyPr vert="horz" lIns="91440" tIns="45720" rIns="91440" bIns="45720" rtlCol="0">
            <a:normAutofit/>
          </a:bodyPr>
          <a:lstStyle>
            <a:lvl1pPr marL="0" indent="0">
              <a:buNone/>
              <a:defRPr sz="2000" b="1">
                <a:solidFill>
                  <a:srgbClr val="1A4176"/>
                </a:solidFill>
                <a:latin typeface="Arial" panose="020B0604020202020204" pitchFamily="34" charset="0"/>
                <a:cs typeface="Arial" panose="020B0604020202020204" pitchFamily="34" charset="0"/>
              </a:defRPr>
            </a:lvl1pPr>
          </a:lstStyle>
          <a:p>
            <a:r>
              <a:rPr lang="en-US" sz="2000" b="1" i="1">
                <a:solidFill>
                  <a:srgbClr val="1A4176"/>
                </a:solidFill>
              </a:rPr>
              <a:t>Subtitle can go here if needed.</a:t>
            </a:r>
          </a:p>
        </p:txBody>
      </p:sp>
      <p:sp>
        <p:nvSpPr>
          <p:cNvPr id="9" name="Title Placeholder 19">
            <a:extLst>
              <a:ext uri="{FF2B5EF4-FFF2-40B4-BE49-F238E27FC236}">
                <a16:creationId xmlns:a16="http://schemas.microsoft.com/office/drawing/2014/main" id="{C67D4986-CA9B-410A-AB15-54CF18C6A432}"/>
              </a:ext>
            </a:extLst>
          </p:cNvPr>
          <p:cNvSpPr>
            <a:spLocks noGrp="1"/>
          </p:cNvSpPr>
          <p:nvPr>
            <p:ph type="title" hasCustomPrompt="1"/>
          </p:nvPr>
        </p:nvSpPr>
        <p:spPr>
          <a:xfrm>
            <a:off x="556561" y="3783184"/>
            <a:ext cx="8086464" cy="488165"/>
          </a:xfrm>
          <a:prstGeom prst="rect">
            <a:avLst/>
          </a:prstGeom>
        </p:spPr>
        <p:txBody>
          <a:bodyPr vert="horz" lIns="91440" tIns="45720" rIns="91440" bIns="45720" rtlCol="0" anchor="ctr">
            <a:noAutofit/>
          </a:bodyPr>
          <a:lstStyle>
            <a:lvl1pPr>
              <a:defRPr sz="4000" b="1">
                <a:solidFill>
                  <a:srgbClr val="1A4176"/>
                </a:solidFill>
                <a:latin typeface="Arial" panose="020B0604020202020204" pitchFamily="34" charset="0"/>
                <a:cs typeface="Arial" panose="020B0604020202020204" pitchFamily="34" charset="0"/>
              </a:defRPr>
            </a:lvl1pPr>
          </a:lstStyle>
          <a:p>
            <a:r>
              <a:rPr lang="en-US" sz="4000" b="1">
                <a:solidFill>
                  <a:srgbClr val="1A4176"/>
                </a:solidFill>
              </a:rPr>
              <a:t>Title Page Headline Here</a:t>
            </a:r>
          </a:p>
        </p:txBody>
      </p:sp>
      <p:pic>
        <p:nvPicPr>
          <p:cNvPr id="10" name="Picture 9" descr="Department of Veterans Affairs logo">
            <a:extLst>
              <a:ext uri="{FF2B5EF4-FFF2-40B4-BE49-F238E27FC236}">
                <a16:creationId xmlns:a16="http://schemas.microsoft.com/office/drawing/2014/main" id="{04BA1B88-32E7-47CD-BDB5-AFDC193583C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61596"/>
          <a:stretch/>
        </p:blipFill>
        <p:spPr>
          <a:xfrm>
            <a:off x="5357003" y="5789238"/>
            <a:ext cx="3267043" cy="747228"/>
          </a:xfrm>
          <a:prstGeom prst="rect">
            <a:avLst/>
          </a:prstGeom>
        </p:spPr>
      </p:pic>
    </p:spTree>
    <p:extLst>
      <p:ext uri="{BB962C8B-B14F-4D97-AF65-F5344CB8AC3E}">
        <p14:creationId xmlns:p14="http://schemas.microsoft.com/office/powerpoint/2010/main" val="2641048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068A9FE-133F-4604-885E-79961BE9F702}"/>
              </a:ext>
            </a:extLst>
          </p:cNvPr>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5A7292FC-5982-44FF-A9B1-E3054A67A2B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19727"/>
          </a:xfrm>
          <a:prstGeom prst="rect">
            <a:avLst/>
          </a:prstGeom>
        </p:spPr>
      </p:pic>
      <p:cxnSp>
        <p:nvCxnSpPr>
          <p:cNvPr id="8" name="Straight Connector 7">
            <a:extLst>
              <a:ext uri="{FF2B5EF4-FFF2-40B4-BE49-F238E27FC236}">
                <a16:creationId xmlns:a16="http://schemas.microsoft.com/office/drawing/2014/main" id="{6756A366-9F22-4BF6-BC40-C45C2F7D0E91}"/>
              </a:ext>
              <a:ext uri="{C183D7F6-B498-43B3-948B-1728B52AA6E4}">
                <adec:decorative xmlns:adec="http://schemas.microsoft.com/office/drawing/2017/decorative" val="1"/>
              </a:ext>
            </a:extLst>
          </p:cNvPr>
          <p:cNvCxnSpPr>
            <a:cxnSpLocks/>
          </p:cNvCxnSpPr>
          <p:nvPr userDrawn="1"/>
        </p:nvCxnSpPr>
        <p:spPr>
          <a:xfrm>
            <a:off x="0" y="81962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descr="Department of Veterans Affairs logo">
            <a:extLst>
              <a:ext uri="{FF2B5EF4-FFF2-40B4-BE49-F238E27FC236}">
                <a16:creationId xmlns:a16="http://schemas.microsoft.com/office/drawing/2014/main" id="{AAE142AC-4E0E-4141-9B1A-18256AA9F3A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60477"/>
          <a:stretch/>
        </p:blipFill>
        <p:spPr>
          <a:xfrm>
            <a:off x="6915150" y="6356350"/>
            <a:ext cx="1551215" cy="365126"/>
          </a:xfrm>
          <a:prstGeom prst="rect">
            <a:avLst/>
          </a:prstGeom>
        </p:spPr>
      </p:pic>
      <p:sp>
        <p:nvSpPr>
          <p:cNvPr id="11" name="Text Placeholder 15">
            <a:extLst>
              <a:ext uri="{FF2B5EF4-FFF2-40B4-BE49-F238E27FC236}">
                <a16:creationId xmlns:a16="http://schemas.microsoft.com/office/drawing/2014/main" id="{6957E3FE-E510-4BAE-92C5-6F5A2208147B}"/>
              </a:ext>
            </a:extLst>
          </p:cNvPr>
          <p:cNvSpPr>
            <a:spLocks noGrp="1"/>
          </p:cNvSpPr>
          <p:nvPr>
            <p:ph type="body" sz="quarter" idx="13" hasCustomPrompt="1"/>
          </p:nvPr>
        </p:nvSpPr>
        <p:spPr>
          <a:xfrm>
            <a:off x="288131" y="233651"/>
            <a:ext cx="8453438" cy="510418"/>
          </a:xfrm>
        </p:spPr>
        <p:txBody>
          <a:bodyPr>
            <a:normAutofit/>
          </a:bodyPr>
          <a:lstStyle>
            <a:lvl1pPr marL="0" indent="0" algn="l" defTabSz="685800" rtl="0" eaLnBrk="1" latinLnBrk="0" hangingPunct="1">
              <a:lnSpc>
                <a:spcPct val="70000"/>
              </a:lnSpc>
              <a:spcBef>
                <a:spcPct val="0"/>
              </a:spcBef>
              <a:buNone/>
              <a:defRPr lang="en-US" sz="3100" b="1"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12" name="Text Placeholder 14">
            <a:extLst>
              <a:ext uri="{FF2B5EF4-FFF2-40B4-BE49-F238E27FC236}">
                <a16:creationId xmlns:a16="http://schemas.microsoft.com/office/drawing/2014/main" id="{5269931B-FED9-4C8D-ADC0-00F8A7B835ED}"/>
              </a:ext>
            </a:extLst>
          </p:cNvPr>
          <p:cNvSpPr>
            <a:spLocks noGrp="1"/>
          </p:cNvSpPr>
          <p:nvPr>
            <p:ph type="body" sz="quarter" idx="14" hasCustomPrompt="1"/>
          </p:nvPr>
        </p:nvSpPr>
        <p:spPr>
          <a:xfrm>
            <a:off x="628650" y="1101915"/>
            <a:ext cx="7886700" cy="374650"/>
          </a:xfrm>
        </p:spPr>
        <p:txBody>
          <a:bodyPr/>
          <a:lstStyle>
            <a:lvl1pPr marL="0" indent="0">
              <a:buNone/>
              <a:defRPr sz="2400">
                <a:latin typeface="Arial" panose="020B0604020202020204" pitchFamily="34" charset="0"/>
                <a:cs typeface="Arial" panose="020B0604020202020204" pitchFamily="34" charset="0"/>
              </a:defRPr>
            </a:lvl1pPr>
          </a:lstStyle>
          <a:p>
            <a:r>
              <a:rPr lang="en-US" sz="2400"/>
              <a:t>Click to edit Title</a:t>
            </a:r>
          </a:p>
        </p:txBody>
      </p:sp>
      <p:sp>
        <p:nvSpPr>
          <p:cNvPr id="14" name="Content Placeholder 3">
            <a:extLst>
              <a:ext uri="{FF2B5EF4-FFF2-40B4-BE49-F238E27FC236}">
                <a16:creationId xmlns:a16="http://schemas.microsoft.com/office/drawing/2014/main" id="{5F6C466E-87C1-4911-8F91-DA3783D1DF3C}"/>
              </a:ext>
            </a:extLst>
          </p:cNvPr>
          <p:cNvSpPr>
            <a:spLocks noGrp="1"/>
          </p:cNvSpPr>
          <p:nvPr>
            <p:ph sz="half" idx="2"/>
          </p:nvPr>
        </p:nvSpPr>
        <p:spPr>
          <a:xfrm rot="5400000">
            <a:off x="2404456" y="-72512"/>
            <a:ext cx="4335083" cy="7886701"/>
          </a:xfrm>
        </p:spPr>
        <p:txBody>
          <a:bodyPr/>
          <a:lstStyle>
            <a:lvl1pPr marL="262890" indent="-342900">
              <a:defRPr lang="en-US" sz="2000" kern="1200" dirty="0">
                <a:solidFill>
                  <a:schemeClr val="tx1"/>
                </a:solidFill>
                <a:latin typeface="Arial" panose="020B0604020202020204" pitchFamily="34" charset="0"/>
                <a:ea typeface="+mn-ea"/>
                <a:cs typeface="Arial" panose="020B0604020202020204" pitchFamily="34" charset="0"/>
              </a:defRPr>
            </a:lvl1pPr>
            <a:lvl2pPr marL="845820" indent="-285750">
              <a:defRPr lang="en-US" sz="1600" kern="1200" dirty="0">
                <a:solidFill>
                  <a:schemeClr val="tx1"/>
                </a:solidFill>
                <a:latin typeface="Arial" panose="020B0604020202020204" pitchFamily="34" charset="0"/>
                <a:ea typeface="+mn-ea"/>
                <a:cs typeface="Arial" panose="020B0604020202020204" pitchFamily="34" charset="0"/>
              </a:defRPr>
            </a:lvl2pPr>
            <a:lvl3pPr marL="1211580" indent="-285750">
              <a:defRPr lang="en-US" sz="1400" kern="1200" dirty="0">
                <a:solidFill>
                  <a:schemeClr val="tx1"/>
                </a:solidFill>
                <a:latin typeface="Arial" panose="020B0604020202020204" pitchFamily="34" charset="0"/>
                <a:ea typeface="+mn-ea"/>
                <a:cs typeface="Arial" panose="020B0604020202020204" pitchFamily="34" charset="0"/>
              </a:defRPr>
            </a:lvl3pPr>
            <a:lvl4pPr marL="1577340" indent="-285750">
              <a:defRPr lang="en-US" sz="1200" kern="1200" dirty="0">
                <a:solidFill>
                  <a:schemeClr val="tx1"/>
                </a:solidFill>
                <a:latin typeface="Arial" panose="020B0604020202020204" pitchFamily="34" charset="0"/>
                <a:ea typeface="+mn-ea"/>
                <a:cs typeface="Arial" panose="020B0604020202020204" pitchFamily="34" charset="0"/>
              </a:defRPr>
            </a:lvl4pPr>
            <a:lvl5pPr marL="1943100" indent="-285750">
              <a:defRPr lang="en-US" sz="1000" kern="1200" dirty="0">
                <a:solidFill>
                  <a:schemeClr val="tx1"/>
                </a:solidFill>
                <a:latin typeface="Arial" panose="020B0604020202020204" pitchFamily="34" charset="0"/>
                <a:ea typeface="+mn-ea"/>
                <a:cs typeface="Arial" panose="020B0604020202020204" pitchFamily="34" charset="0"/>
              </a:defRPr>
            </a:lvl5pPr>
          </a:lstStyle>
          <a:p>
            <a:pPr marL="91440" lvl="0" indent="-171450" algn="l" defTabSz="685800" rtl="0" eaLnBrk="1" latinLnBrk="0" hangingPunct="1">
              <a:lnSpc>
                <a:spcPct val="90000"/>
              </a:lnSpc>
              <a:spcBef>
                <a:spcPts val="750"/>
              </a:spcBef>
              <a:buFont typeface="Arial" panose="020B0604020202020204" pitchFamily="34" charset="0"/>
              <a:buChar char="•"/>
            </a:pPr>
            <a:r>
              <a:rPr lang="en-US"/>
              <a:t>Click to edit Master text styles</a:t>
            </a:r>
          </a:p>
          <a:p>
            <a:pPr marL="731520" lvl="1" indent="-171450" algn="l" defTabSz="685800" rtl="0" eaLnBrk="1" latinLnBrk="0" hangingPunct="1">
              <a:lnSpc>
                <a:spcPct val="90000"/>
              </a:lnSpc>
              <a:spcBef>
                <a:spcPts val="375"/>
              </a:spcBef>
              <a:buFont typeface="Courier New" panose="02070309020205020404" pitchFamily="49" charset="0"/>
              <a:buChar char="o"/>
            </a:pPr>
            <a:r>
              <a:rPr lang="en-US"/>
              <a:t>Second level</a:t>
            </a:r>
          </a:p>
          <a:p>
            <a:pPr marL="1097280" lvl="2" indent="-171450" algn="l" defTabSz="685800" rtl="0" eaLnBrk="1" latinLnBrk="0" hangingPunct="1">
              <a:lnSpc>
                <a:spcPct val="90000"/>
              </a:lnSpc>
              <a:spcBef>
                <a:spcPts val="375"/>
              </a:spcBef>
              <a:buFont typeface="Wingdings" panose="05000000000000000000" pitchFamily="2" charset="2"/>
              <a:buChar char="§"/>
            </a:pPr>
            <a:r>
              <a:rPr lang="en-US"/>
              <a:t>Third level</a:t>
            </a:r>
          </a:p>
          <a:p>
            <a:pPr marL="1463040" lvl="3" indent="-171450" algn="l" defTabSz="685800" rtl="0" eaLnBrk="1" latinLnBrk="0" hangingPunct="1">
              <a:lnSpc>
                <a:spcPct val="90000"/>
              </a:lnSpc>
              <a:spcBef>
                <a:spcPts val="375"/>
              </a:spcBef>
              <a:buFont typeface="Arial" panose="020B0604020202020204" pitchFamily="34" charset="0"/>
              <a:buChar char="•"/>
            </a:pPr>
            <a:r>
              <a:rPr lang="en-US"/>
              <a:t>Fourth level</a:t>
            </a:r>
          </a:p>
          <a:p>
            <a:pPr marL="1828800" lvl="4" indent="-171450" algn="l" defTabSz="685800" rtl="0" eaLnBrk="1" latinLnBrk="0" hangingPunct="1">
              <a:lnSpc>
                <a:spcPct val="90000"/>
              </a:lnSpc>
              <a:spcBef>
                <a:spcPts val="375"/>
              </a:spcBef>
              <a:buFont typeface="Courier New" panose="02070309020205020404" pitchFamily="49" charset="0"/>
              <a:buChar char="o"/>
            </a:pPr>
            <a:r>
              <a:rPr lang="en-US"/>
              <a:t>Fifth level</a:t>
            </a:r>
          </a:p>
        </p:txBody>
      </p:sp>
      <p:pic>
        <p:nvPicPr>
          <p:cNvPr id="15" name="Picture 14" descr="Choose VA logo">
            <a:extLst>
              <a:ext uri="{FF2B5EF4-FFF2-40B4-BE49-F238E27FC236}">
                <a16:creationId xmlns:a16="http://schemas.microsoft.com/office/drawing/2014/main" id="{2137129F-A65E-4E89-B464-968437A04B2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9977" y="6277937"/>
            <a:ext cx="1405128" cy="397678"/>
          </a:xfrm>
          <a:prstGeom prst="rect">
            <a:avLst/>
          </a:prstGeom>
        </p:spPr>
      </p:pic>
      <p:sp>
        <p:nvSpPr>
          <p:cNvPr id="16" name="TextBox 15">
            <a:extLst>
              <a:ext uri="{FF2B5EF4-FFF2-40B4-BE49-F238E27FC236}">
                <a16:creationId xmlns:a16="http://schemas.microsoft.com/office/drawing/2014/main" id="{1E939064-65EF-453F-BDF9-D8C1220A642C}"/>
              </a:ext>
            </a:extLst>
          </p:cNvPr>
          <p:cNvSpPr txBox="1"/>
          <p:nvPr userDrawn="1"/>
        </p:nvSpPr>
        <p:spPr>
          <a:xfrm>
            <a:off x="8585016" y="6439913"/>
            <a:ext cx="534572" cy="276999"/>
          </a:xfrm>
          <a:prstGeom prst="rect">
            <a:avLst/>
          </a:prstGeom>
          <a:noFill/>
        </p:spPr>
        <p:txBody>
          <a:bodyPr wrap="square" rtlCol="0">
            <a:spAutoFit/>
          </a:bodyPr>
          <a:lstStyle/>
          <a:p>
            <a:pPr algn="r"/>
            <a:fld id="{3D460B33-8885-4DA2-8DD2-6937B2F7E5F3}" type="slidenum">
              <a:rPr lang="en-US" sz="1200" smtClean="0">
                <a:solidFill>
                  <a:schemeClr val="accent4">
                    <a:lumMod val="50000"/>
                  </a:schemeClr>
                </a:solidFill>
                <a:latin typeface="Arial" panose="020B0604020202020204" pitchFamily="34" charset="0"/>
                <a:cs typeface="Arial" panose="020B0604020202020204" pitchFamily="34" charset="0"/>
              </a:rPr>
              <a:pPr algn="r"/>
              <a:t>‹#›</a:t>
            </a:fld>
            <a:endParaRPr lang="en-US">
              <a:solidFill>
                <a:schemeClr val="accent4">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6256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6A140E-281F-4AD4-99AC-061938B29438}"/>
              </a:ext>
            </a:extLst>
          </p:cNvPr>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8DE64D9B-B5C5-4E14-9059-56AE79CA6AE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19727"/>
          </a:xfrm>
          <a:prstGeom prst="rect">
            <a:avLst/>
          </a:prstGeom>
        </p:spPr>
      </p:pic>
      <p:cxnSp>
        <p:nvCxnSpPr>
          <p:cNvPr id="8" name="Straight Connector 7">
            <a:extLst>
              <a:ext uri="{FF2B5EF4-FFF2-40B4-BE49-F238E27FC236}">
                <a16:creationId xmlns:a16="http://schemas.microsoft.com/office/drawing/2014/main" id="{6DFF9BAB-CFA0-4628-BD1E-C60AAFC353B0}"/>
              </a:ext>
              <a:ext uri="{C183D7F6-B498-43B3-948B-1728B52AA6E4}">
                <adec:decorative xmlns:adec="http://schemas.microsoft.com/office/drawing/2017/decorative" val="1"/>
              </a:ext>
            </a:extLst>
          </p:cNvPr>
          <p:cNvCxnSpPr>
            <a:cxnSpLocks/>
          </p:cNvCxnSpPr>
          <p:nvPr userDrawn="1"/>
        </p:nvCxnSpPr>
        <p:spPr>
          <a:xfrm>
            <a:off x="0" y="81962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descr="Department of Veterans Affairs Logo">
            <a:extLst>
              <a:ext uri="{FF2B5EF4-FFF2-40B4-BE49-F238E27FC236}">
                <a16:creationId xmlns:a16="http://schemas.microsoft.com/office/drawing/2014/main" id="{71D7B2BC-7C98-4528-8896-D56F3B73C2A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60477"/>
          <a:stretch/>
        </p:blipFill>
        <p:spPr>
          <a:xfrm>
            <a:off x="6915150" y="6356350"/>
            <a:ext cx="1551215" cy="365126"/>
          </a:xfrm>
          <a:prstGeom prst="rect">
            <a:avLst/>
          </a:prstGeom>
        </p:spPr>
      </p:pic>
      <p:sp>
        <p:nvSpPr>
          <p:cNvPr id="11" name="Text Placeholder 15">
            <a:extLst>
              <a:ext uri="{FF2B5EF4-FFF2-40B4-BE49-F238E27FC236}">
                <a16:creationId xmlns:a16="http://schemas.microsoft.com/office/drawing/2014/main" id="{87BFBADD-3AE5-4FEB-800E-7D045559A324}"/>
              </a:ext>
            </a:extLst>
          </p:cNvPr>
          <p:cNvSpPr>
            <a:spLocks noGrp="1"/>
          </p:cNvSpPr>
          <p:nvPr>
            <p:ph type="body" sz="quarter" idx="13" hasCustomPrompt="1"/>
          </p:nvPr>
        </p:nvSpPr>
        <p:spPr>
          <a:xfrm>
            <a:off x="288131" y="233651"/>
            <a:ext cx="8453438" cy="510418"/>
          </a:xfrm>
        </p:spPr>
        <p:txBody>
          <a:bodyPr>
            <a:normAutofit/>
          </a:bodyPr>
          <a:lstStyle>
            <a:lvl1pPr marL="0" indent="0" algn="l" defTabSz="685800" rtl="0" eaLnBrk="1" latinLnBrk="0" hangingPunct="1">
              <a:lnSpc>
                <a:spcPct val="70000"/>
              </a:lnSpc>
              <a:spcBef>
                <a:spcPct val="0"/>
              </a:spcBef>
              <a:buNone/>
              <a:defRPr lang="en-US" sz="3100" b="1"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12" name="Text Placeholder 14">
            <a:extLst>
              <a:ext uri="{FF2B5EF4-FFF2-40B4-BE49-F238E27FC236}">
                <a16:creationId xmlns:a16="http://schemas.microsoft.com/office/drawing/2014/main" id="{C722F5A3-B178-4E34-A38D-2E820387CB3B}"/>
              </a:ext>
            </a:extLst>
          </p:cNvPr>
          <p:cNvSpPr>
            <a:spLocks noGrp="1"/>
          </p:cNvSpPr>
          <p:nvPr>
            <p:ph type="body" sz="quarter" idx="14" hasCustomPrompt="1"/>
          </p:nvPr>
        </p:nvSpPr>
        <p:spPr>
          <a:xfrm rot="5400000">
            <a:off x="5409766" y="3206440"/>
            <a:ext cx="5047409" cy="893642"/>
          </a:xfrm>
        </p:spPr>
        <p:txBody>
          <a:bodyPr/>
          <a:lstStyle>
            <a:lvl1pPr marL="0" indent="0">
              <a:buNone/>
              <a:defRPr sz="2400">
                <a:latin typeface="Arial" panose="020B0604020202020204" pitchFamily="34" charset="0"/>
                <a:cs typeface="Arial" panose="020B0604020202020204" pitchFamily="34" charset="0"/>
              </a:defRPr>
            </a:lvl1pPr>
          </a:lstStyle>
          <a:p>
            <a:r>
              <a:rPr lang="en-US" sz="2400"/>
              <a:t>Click to edit Title</a:t>
            </a:r>
          </a:p>
        </p:txBody>
      </p:sp>
      <p:pic>
        <p:nvPicPr>
          <p:cNvPr id="13" name="Picture 12" descr="Choose VA logo">
            <a:extLst>
              <a:ext uri="{FF2B5EF4-FFF2-40B4-BE49-F238E27FC236}">
                <a16:creationId xmlns:a16="http://schemas.microsoft.com/office/drawing/2014/main" id="{36A31BCF-8792-40F4-8B50-46E63496EE1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9977" y="6277937"/>
            <a:ext cx="1405128" cy="397678"/>
          </a:xfrm>
          <a:prstGeom prst="rect">
            <a:avLst/>
          </a:prstGeom>
        </p:spPr>
      </p:pic>
      <p:sp>
        <p:nvSpPr>
          <p:cNvPr id="14" name="TextBox 13">
            <a:extLst>
              <a:ext uri="{FF2B5EF4-FFF2-40B4-BE49-F238E27FC236}">
                <a16:creationId xmlns:a16="http://schemas.microsoft.com/office/drawing/2014/main" id="{2548BD10-C842-4660-ACFC-AF0D512FB794}"/>
              </a:ext>
            </a:extLst>
          </p:cNvPr>
          <p:cNvSpPr txBox="1"/>
          <p:nvPr userDrawn="1"/>
        </p:nvSpPr>
        <p:spPr>
          <a:xfrm>
            <a:off x="8585016" y="6439913"/>
            <a:ext cx="534572" cy="276999"/>
          </a:xfrm>
          <a:prstGeom prst="rect">
            <a:avLst/>
          </a:prstGeom>
          <a:noFill/>
        </p:spPr>
        <p:txBody>
          <a:bodyPr wrap="square" rtlCol="0">
            <a:spAutoFit/>
          </a:bodyPr>
          <a:lstStyle/>
          <a:p>
            <a:pPr algn="r"/>
            <a:fld id="{3D460B33-8885-4DA2-8DD2-6937B2F7E5F3}" type="slidenum">
              <a:rPr lang="en-US" sz="1200" smtClean="0">
                <a:solidFill>
                  <a:schemeClr val="accent4">
                    <a:lumMod val="50000"/>
                  </a:schemeClr>
                </a:solidFill>
                <a:latin typeface="Arial" panose="020B0604020202020204" pitchFamily="34" charset="0"/>
                <a:cs typeface="Arial" panose="020B0604020202020204" pitchFamily="34" charset="0"/>
              </a:rPr>
              <a:pPr algn="r"/>
              <a:t>‹#›</a:t>
            </a:fld>
            <a:endParaRPr lang="en-US">
              <a:solidFill>
                <a:schemeClr val="accent4">
                  <a:lumMod val="50000"/>
                </a:schemeClr>
              </a:solidFill>
              <a:latin typeface="Arial" panose="020B0604020202020204" pitchFamily="34" charset="0"/>
              <a:cs typeface="Arial" panose="020B0604020202020204" pitchFamily="34" charset="0"/>
            </a:endParaRPr>
          </a:p>
        </p:txBody>
      </p:sp>
      <p:sp>
        <p:nvSpPr>
          <p:cNvPr id="15" name="Content Placeholder 3">
            <a:extLst>
              <a:ext uri="{FF2B5EF4-FFF2-40B4-BE49-F238E27FC236}">
                <a16:creationId xmlns:a16="http://schemas.microsoft.com/office/drawing/2014/main" id="{9CCDD750-59FF-4865-AFD1-15D000E54524}"/>
              </a:ext>
            </a:extLst>
          </p:cNvPr>
          <p:cNvSpPr>
            <a:spLocks noGrp="1"/>
          </p:cNvSpPr>
          <p:nvPr>
            <p:ph sz="half" idx="2"/>
          </p:nvPr>
        </p:nvSpPr>
        <p:spPr>
          <a:xfrm rot="5400000">
            <a:off x="1638532" y="334820"/>
            <a:ext cx="4693674" cy="6713447"/>
          </a:xfrm>
        </p:spPr>
        <p:txBody>
          <a:bodyPr/>
          <a:lstStyle>
            <a:lvl1pPr marL="262890" indent="-342900">
              <a:defRPr lang="en-US" sz="2000" kern="1200" dirty="0">
                <a:solidFill>
                  <a:schemeClr val="tx1"/>
                </a:solidFill>
                <a:latin typeface="Arial" panose="020B0604020202020204" pitchFamily="34" charset="0"/>
                <a:ea typeface="+mn-ea"/>
                <a:cs typeface="Arial" panose="020B0604020202020204" pitchFamily="34" charset="0"/>
              </a:defRPr>
            </a:lvl1pPr>
            <a:lvl2pPr marL="845820" indent="-285750">
              <a:defRPr lang="en-US" sz="1600" kern="1200" dirty="0">
                <a:solidFill>
                  <a:schemeClr val="tx1"/>
                </a:solidFill>
                <a:latin typeface="Arial" panose="020B0604020202020204" pitchFamily="34" charset="0"/>
                <a:ea typeface="+mn-ea"/>
                <a:cs typeface="Arial" panose="020B0604020202020204" pitchFamily="34" charset="0"/>
              </a:defRPr>
            </a:lvl2pPr>
            <a:lvl3pPr marL="1211580" indent="-285750">
              <a:defRPr lang="en-US" sz="1400" kern="1200" dirty="0">
                <a:solidFill>
                  <a:schemeClr val="tx1"/>
                </a:solidFill>
                <a:latin typeface="Arial" panose="020B0604020202020204" pitchFamily="34" charset="0"/>
                <a:ea typeface="+mn-ea"/>
                <a:cs typeface="Arial" panose="020B0604020202020204" pitchFamily="34" charset="0"/>
              </a:defRPr>
            </a:lvl3pPr>
            <a:lvl4pPr marL="1577340" indent="-285750">
              <a:defRPr lang="en-US" sz="1200" kern="1200" dirty="0">
                <a:solidFill>
                  <a:schemeClr val="tx1"/>
                </a:solidFill>
                <a:latin typeface="Arial" panose="020B0604020202020204" pitchFamily="34" charset="0"/>
                <a:ea typeface="+mn-ea"/>
                <a:cs typeface="Arial" panose="020B0604020202020204" pitchFamily="34" charset="0"/>
              </a:defRPr>
            </a:lvl4pPr>
            <a:lvl5pPr marL="1943100" indent="-285750">
              <a:defRPr lang="en-US" sz="1000" kern="1200" dirty="0">
                <a:solidFill>
                  <a:schemeClr val="tx1"/>
                </a:solidFill>
                <a:latin typeface="Arial" panose="020B0604020202020204" pitchFamily="34" charset="0"/>
                <a:ea typeface="+mn-ea"/>
                <a:cs typeface="Arial" panose="020B0604020202020204" pitchFamily="34" charset="0"/>
              </a:defRPr>
            </a:lvl5pPr>
          </a:lstStyle>
          <a:p>
            <a:pPr marL="91440" lvl="0" indent="-171450" algn="l" defTabSz="685800" rtl="0" eaLnBrk="1" latinLnBrk="0" hangingPunct="1">
              <a:lnSpc>
                <a:spcPct val="90000"/>
              </a:lnSpc>
              <a:spcBef>
                <a:spcPts val="750"/>
              </a:spcBef>
              <a:buFont typeface="Arial" panose="020B0604020202020204" pitchFamily="34" charset="0"/>
              <a:buChar char="•"/>
            </a:pPr>
            <a:r>
              <a:rPr lang="en-US"/>
              <a:t>Click to edit Master text styles</a:t>
            </a:r>
          </a:p>
          <a:p>
            <a:pPr marL="731520" lvl="1" indent="-171450" algn="l" defTabSz="685800" rtl="0" eaLnBrk="1" latinLnBrk="0" hangingPunct="1">
              <a:lnSpc>
                <a:spcPct val="90000"/>
              </a:lnSpc>
              <a:spcBef>
                <a:spcPts val="375"/>
              </a:spcBef>
              <a:buFont typeface="Courier New" panose="02070309020205020404" pitchFamily="49" charset="0"/>
              <a:buChar char="o"/>
            </a:pPr>
            <a:r>
              <a:rPr lang="en-US"/>
              <a:t>Second level</a:t>
            </a:r>
          </a:p>
          <a:p>
            <a:pPr marL="1097280" lvl="2" indent="-171450" algn="l" defTabSz="685800" rtl="0" eaLnBrk="1" latinLnBrk="0" hangingPunct="1">
              <a:lnSpc>
                <a:spcPct val="90000"/>
              </a:lnSpc>
              <a:spcBef>
                <a:spcPts val="375"/>
              </a:spcBef>
              <a:buFont typeface="Wingdings" panose="05000000000000000000" pitchFamily="2" charset="2"/>
              <a:buChar char="§"/>
            </a:pPr>
            <a:r>
              <a:rPr lang="en-US"/>
              <a:t>Third level</a:t>
            </a:r>
          </a:p>
          <a:p>
            <a:pPr marL="1463040" lvl="3" indent="-171450" algn="l" defTabSz="685800" rtl="0" eaLnBrk="1" latinLnBrk="0" hangingPunct="1">
              <a:lnSpc>
                <a:spcPct val="90000"/>
              </a:lnSpc>
              <a:spcBef>
                <a:spcPts val="375"/>
              </a:spcBef>
              <a:buFont typeface="Arial" panose="020B0604020202020204" pitchFamily="34" charset="0"/>
              <a:buChar char="•"/>
            </a:pPr>
            <a:r>
              <a:rPr lang="en-US"/>
              <a:t>Fourth level</a:t>
            </a:r>
          </a:p>
          <a:p>
            <a:pPr marL="1828800" lvl="4" indent="-171450" algn="l" defTabSz="685800" rtl="0" eaLnBrk="1" latinLnBrk="0" hangingPunct="1">
              <a:lnSpc>
                <a:spcPct val="90000"/>
              </a:lnSpc>
              <a:spcBef>
                <a:spcPts val="375"/>
              </a:spcBef>
              <a:buFont typeface="Courier New" panose="02070309020205020404" pitchFamily="49" charset="0"/>
              <a:buChar char="o"/>
            </a:pPr>
            <a:r>
              <a:rPr lang="en-US"/>
              <a:t>Fifth level</a:t>
            </a:r>
          </a:p>
        </p:txBody>
      </p:sp>
    </p:spTree>
    <p:extLst>
      <p:ext uri="{BB962C8B-B14F-4D97-AF65-F5344CB8AC3E}">
        <p14:creationId xmlns:p14="http://schemas.microsoft.com/office/powerpoint/2010/main" val="3628316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4E9E81-CA56-774D-9A4E-5822715D47B5}"/>
              </a:ext>
            </a:extLst>
          </p:cNvPr>
          <p:cNvSpPr>
            <a:spLocks noGrp="1"/>
          </p:cNvSpPr>
          <p:nvPr>
            <p:ph idx="12" hasCustomPrompt="1"/>
          </p:nvPr>
        </p:nvSpPr>
        <p:spPr>
          <a:xfrm>
            <a:off x="228064" y="1053384"/>
            <a:ext cx="8743103" cy="5269075"/>
          </a:xfrm>
          <a:prstGeom prst="rect">
            <a:avLst/>
          </a:prstGeom>
        </p:spPr>
        <p:txBody>
          <a:bodyPr vert="horz" lIns="91440" tIns="45720" rIns="91440" bIns="45720" rtlCol="0">
            <a:noAutofit/>
          </a:bodyPr>
          <a:lstStyle>
            <a:lvl1pPr marL="285750" marR="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sz="1400" b="1">
                <a:solidFill>
                  <a:schemeClr val="tx1"/>
                </a:solidFill>
              </a:defRPr>
            </a:lvl1pPr>
          </a:lstStyle>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000" b="0"/>
              <a:t>Sample body text will go here. Sample body text will go here. Sample body text will go here.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000" b="0"/>
              <a:t>Sample body text will go here. Sample body text will go here. Sample body text will go here.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000" b="0"/>
              <a:t>Sample body text will go here. Sample body text will go here. Sample body text will go here.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000" b="0"/>
              <a:t>Sample body text will go here. Sample body text will go here. Sample body text will go here.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000" b="0"/>
              <a:t>Sample body text will go here. Sample body text will go here. Sample body text will go here.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000" b="0"/>
              <a:t>Sample body text will go here. Sample body text will go here. Sample body text will go here.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000" b="0"/>
              <a:t>Sample body text will go here. Sample body text will go here. Sample body text will go here.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000" b="0"/>
              <a:t>Sample body text will go here. Sample body text will go here. Sample body text will go here.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000" b="0"/>
              <a:t>Sample body text will go here. Sample body text will go here. Sample body text will go here.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000" b="0"/>
              <a:t>Sample body text will go here. Sample body text will go here. Sample body text will go here.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000" b="0"/>
              <a:t>Sample body text will go here. Sample body text will go here. Sample body text will go here.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000" b="0"/>
              <a:t>Sample body text will go here. Sample body text will go here. Sample body text will go here.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000" b="0"/>
              <a:t>Sample body text will go here. Sample body text will go here. Sample body text will go here.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000" b="0"/>
              <a:t>Sample body text will go here. Sample body text will go here. Sample body text will go here.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000" b="0"/>
              <a:t>Sample body text will go here. Sample body text will go here. Sample body text will go here.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000" b="0"/>
              <a:t>Sample body text will go here. Sample body text will go here. Sample body text will go here.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000" b="0"/>
              <a:t>Sample body text will go here. Sample body text will go here. Sample body text will go here.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000" b="0"/>
              <a:t>Sample body text will go here. Sample body text will go here. Sample body text will go here.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000" b="0"/>
              <a:t>Sample body text will go here. Sample body text will go here. Sample body text will go here.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000" b="0"/>
              <a:t>Sample body text will go here. Sample body text will go here. Sample body text will go here.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lang="en-US" sz="1000" b="0"/>
          </a:p>
        </p:txBody>
      </p:sp>
      <p:pic>
        <p:nvPicPr>
          <p:cNvPr id="4" name="Picture 3" descr="A picture containing sky&#10;&#10;Description automatically generated">
            <a:extLst>
              <a:ext uri="{FF2B5EF4-FFF2-40B4-BE49-F238E27FC236}">
                <a16:creationId xmlns:a16="http://schemas.microsoft.com/office/drawing/2014/main" id="{0445D605-BA69-0945-B0A8-85614B1CB9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
            <a:ext cx="9144000" cy="819727"/>
          </a:xfrm>
          <a:prstGeom prst="rect">
            <a:avLst/>
          </a:prstGeom>
        </p:spPr>
      </p:pic>
      <p:cxnSp>
        <p:nvCxnSpPr>
          <p:cNvPr id="5" name="Straight Connector 4">
            <a:extLst>
              <a:ext uri="{FF2B5EF4-FFF2-40B4-BE49-F238E27FC236}">
                <a16:creationId xmlns:a16="http://schemas.microsoft.com/office/drawing/2014/main" id="{801B515D-3F6B-4440-BA5A-DB37A127BBA4}"/>
              </a:ext>
            </a:extLst>
          </p:cNvPr>
          <p:cNvCxnSpPr>
            <a:cxnSpLocks/>
          </p:cNvCxnSpPr>
          <p:nvPr userDrawn="1"/>
        </p:nvCxnSpPr>
        <p:spPr>
          <a:xfrm>
            <a:off x="0" y="81962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88F4F8E-866C-0541-B222-F614241DC00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8887" y="6323257"/>
            <a:ext cx="1677548" cy="427665"/>
          </a:xfrm>
          <a:prstGeom prst="rect">
            <a:avLst/>
          </a:prstGeom>
        </p:spPr>
      </p:pic>
      <p:pic>
        <p:nvPicPr>
          <p:cNvPr id="7" name="Picture 6" descr="A picture containing clipart&#10;&#10;Description automatically generated">
            <a:extLst>
              <a:ext uri="{FF2B5EF4-FFF2-40B4-BE49-F238E27FC236}">
                <a16:creationId xmlns:a16="http://schemas.microsoft.com/office/drawing/2014/main" id="{7ECE91B8-7A9B-B549-ACE6-784A48292C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9977" y="6341437"/>
            <a:ext cx="1405128" cy="397678"/>
          </a:xfrm>
          <a:prstGeom prst="rect">
            <a:avLst/>
          </a:prstGeom>
        </p:spPr>
      </p:pic>
      <p:sp>
        <p:nvSpPr>
          <p:cNvPr id="8" name="Rectangle 7">
            <a:extLst>
              <a:ext uri="{FF2B5EF4-FFF2-40B4-BE49-F238E27FC236}">
                <a16:creationId xmlns:a16="http://schemas.microsoft.com/office/drawing/2014/main" id="{EBEEC306-4959-6A4E-BC64-87B51A4AC325}"/>
              </a:ext>
            </a:extLst>
          </p:cNvPr>
          <p:cNvSpPr/>
          <p:nvPr userDrawn="1"/>
        </p:nvSpPr>
        <p:spPr>
          <a:xfrm>
            <a:off x="2074027" y="6481418"/>
            <a:ext cx="4995949" cy="246221"/>
          </a:xfrm>
          <a:prstGeom prst="rect">
            <a:avLst/>
          </a:prstGeom>
        </p:spPr>
        <p:txBody>
          <a:bodyPr wrap="square">
            <a:spAutoFit/>
          </a:bodyPr>
          <a:lstStyle/>
          <a:p>
            <a:pPr algn="ctr"/>
            <a:r>
              <a:rPr lang="en-US" sz="1000">
                <a:solidFill>
                  <a:srgbClr val="FF0000"/>
                </a:solidFill>
                <a:latin typeface="Calibri" panose="020F0502020204030204" pitchFamily="34" charset="0"/>
              </a:rPr>
              <a:t>Working Draft - Pre-Decisional Deliberative Document for Internal VA Use Only</a:t>
            </a:r>
          </a:p>
        </p:txBody>
      </p:sp>
      <p:sp>
        <p:nvSpPr>
          <p:cNvPr id="9" name="Rectangle 8">
            <a:extLst>
              <a:ext uri="{FF2B5EF4-FFF2-40B4-BE49-F238E27FC236}">
                <a16:creationId xmlns:a16="http://schemas.microsoft.com/office/drawing/2014/main" id="{F379CE3A-B71F-7840-B365-85679FBAD1C9}"/>
              </a:ext>
            </a:extLst>
          </p:cNvPr>
          <p:cNvSpPr/>
          <p:nvPr userDrawn="1"/>
        </p:nvSpPr>
        <p:spPr>
          <a:xfrm>
            <a:off x="0" y="6753367"/>
            <a:ext cx="9144000" cy="116433"/>
          </a:xfrm>
          <a:prstGeom prst="rect">
            <a:avLst/>
          </a:prstGeom>
          <a:solidFill>
            <a:srgbClr val="1A41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   </a:t>
            </a:r>
          </a:p>
        </p:txBody>
      </p:sp>
      <p:sp>
        <p:nvSpPr>
          <p:cNvPr id="16" name="Text Placeholder 15">
            <a:extLst>
              <a:ext uri="{FF2B5EF4-FFF2-40B4-BE49-F238E27FC236}">
                <a16:creationId xmlns:a16="http://schemas.microsoft.com/office/drawing/2014/main" id="{C72535E3-92A5-0D44-B005-2D502E72CBF7}"/>
              </a:ext>
            </a:extLst>
          </p:cNvPr>
          <p:cNvSpPr>
            <a:spLocks noGrp="1"/>
          </p:cNvSpPr>
          <p:nvPr>
            <p:ph type="body" sz="quarter" idx="13" hasCustomPrompt="1"/>
          </p:nvPr>
        </p:nvSpPr>
        <p:spPr>
          <a:xfrm>
            <a:off x="206960" y="156547"/>
            <a:ext cx="7931199" cy="504114"/>
          </a:xfrm>
        </p:spPr>
        <p:txBody>
          <a:bodyPr>
            <a:noAutofit/>
          </a:bodyPr>
          <a:lstStyle>
            <a:lvl1pPr marL="0" indent="0">
              <a:buNone/>
              <a:defRPr sz="2800" b="1">
                <a:solidFill>
                  <a:schemeClr val="bg1"/>
                </a:solidFill>
              </a:defRPr>
            </a:lvl1pPr>
          </a:lstStyle>
          <a:p>
            <a:pPr lvl="0"/>
            <a:r>
              <a:rPr lang="en-US"/>
              <a:t>VA Market Area Health Systems Optimization</a:t>
            </a:r>
          </a:p>
        </p:txBody>
      </p:sp>
      <p:sp>
        <p:nvSpPr>
          <p:cNvPr id="10" name="Rectangle 9">
            <a:extLst>
              <a:ext uri="{FF2B5EF4-FFF2-40B4-BE49-F238E27FC236}">
                <a16:creationId xmlns:a16="http://schemas.microsoft.com/office/drawing/2014/main" id="{F17C7638-DB5D-3D40-A119-60D5A5B19A29}"/>
              </a:ext>
            </a:extLst>
          </p:cNvPr>
          <p:cNvSpPr/>
          <p:nvPr userDrawn="1"/>
        </p:nvSpPr>
        <p:spPr>
          <a:xfrm>
            <a:off x="8773013" y="6473339"/>
            <a:ext cx="367408" cy="276999"/>
          </a:xfrm>
          <a:prstGeom prst="rect">
            <a:avLst/>
          </a:prstGeom>
        </p:spPr>
        <p:txBody>
          <a:bodyPr wrap="none">
            <a:spAutoFit/>
          </a:bodyPr>
          <a:lstStyle/>
          <a:p>
            <a:pPr algn="r"/>
            <a:fld id="{377CC57B-AE87-4D61-8DB8-9A45A2964FFF}" type="slidenum">
              <a:rPr lang="en-US" sz="1200" smtClean="0"/>
              <a:pPr algn="r"/>
              <a:t>‹#›</a:t>
            </a:fld>
            <a:endParaRPr lang="en-US" sz="1200"/>
          </a:p>
        </p:txBody>
      </p:sp>
    </p:spTree>
    <p:extLst>
      <p:ext uri="{BB962C8B-B14F-4D97-AF65-F5344CB8AC3E}">
        <p14:creationId xmlns:p14="http://schemas.microsoft.com/office/powerpoint/2010/main" val="2046453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pic>
        <p:nvPicPr>
          <p:cNvPr id="5" name="Picture 4" descr="A picture containing outdoor, umbrella&#10;&#10;Description automatically generated">
            <a:extLst>
              <a:ext uri="{FF2B5EF4-FFF2-40B4-BE49-F238E27FC236}">
                <a16:creationId xmlns:a16="http://schemas.microsoft.com/office/drawing/2014/main" id="{22645ACC-4757-2049-B0D5-9FDED96BED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487ED1C4-0CD8-0143-879C-2279D9BBD935}"/>
              </a:ext>
            </a:extLst>
          </p:cNvPr>
          <p:cNvSpPr/>
          <p:nvPr userDrawn="1"/>
        </p:nvSpPr>
        <p:spPr>
          <a:xfrm>
            <a:off x="0" y="2826031"/>
            <a:ext cx="9144000" cy="353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ECCC13E8-5E60-D84D-B4DB-99B8ECA95CD4}"/>
              </a:ext>
            </a:extLst>
          </p:cNvPr>
          <p:cNvCxnSpPr>
            <a:cxnSpLocks/>
          </p:cNvCxnSpPr>
          <p:nvPr userDrawn="1"/>
        </p:nvCxnSpPr>
        <p:spPr>
          <a:xfrm>
            <a:off x="0" y="282834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D09BBCC-DA00-FE49-BBEC-D45C3A613AD9}"/>
              </a:ext>
            </a:extLst>
          </p:cNvPr>
          <p:cNvCxnSpPr>
            <a:cxnSpLocks/>
          </p:cNvCxnSpPr>
          <p:nvPr userDrawn="1"/>
        </p:nvCxnSpPr>
        <p:spPr>
          <a:xfrm>
            <a:off x="0" y="6356351"/>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CE820554-67A6-764A-B4BE-A73D9894A7E5}"/>
              </a:ext>
            </a:extLst>
          </p:cNvPr>
          <p:cNvSpPr>
            <a:spLocks noGrp="1"/>
          </p:cNvSpPr>
          <p:nvPr>
            <p:ph idx="1" hasCustomPrompt="1"/>
          </p:nvPr>
        </p:nvSpPr>
        <p:spPr>
          <a:xfrm>
            <a:off x="274502" y="3549586"/>
            <a:ext cx="8683510" cy="488165"/>
          </a:xfrm>
          <a:prstGeom prst="rect">
            <a:avLst/>
          </a:prstGeom>
        </p:spPr>
        <p:txBody>
          <a:bodyPr vert="horz" lIns="91440" tIns="45720" rIns="91440" bIns="45720" rtlCol="0">
            <a:normAutofit/>
          </a:bodyPr>
          <a:lstStyle>
            <a:lvl1pPr marL="0" indent="0">
              <a:buNone/>
              <a:defRPr sz="2000" b="1">
                <a:solidFill>
                  <a:srgbClr val="1A4176"/>
                </a:solidFill>
              </a:defRPr>
            </a:lvl1pPr>
          </a:lstStyle>
          <a:p>
            <a:r>
              <a:rPr lang="en-US" sz="2000" b="1" i="1">
                <a:solidFill>
                  <a:srgbClr val="1A4176"/>
                </a:solidFill>
              </a:rPr>
              <a:t>Subtitle can go here if needed.</a:t>
            </a:r>
          </a:p>
        </p:txBody>
      </p:sp>
      <p:sp>
        <p:nvSpPr>
          <p:cNvPr id="10" name="Title Placeholder 19">
            <a:extLst>
              <a:ext uri="{FF2B5EF4-FFF2-40B4-BE49-F238E27FC236}">
                <a16:creationId xmlns:a16="http://schemas.microsoft.com/office/drawing/2014/main" id="{D9A7CBBC-BA36-B449-8AD8-40C91849C090}"/>
              </a:ext>
            </a:extLst>
          </p:cNvPr>
          <p:cNvSpPr>
            <a:spLocks noGrp="1"/>
          </p:cNvSpPr>
          <p:nvPr>
            <p:ph type="title" hasCustomPrompt="1"/>
          </p:nvPr>
        </p:nvSpPr>
        <p:spPr>
          <a:xfrm>
            <a:off x="224367" y="3044251"/>
            <a:ext cx="8753378" cy="488165"/>
          </a:xfrm>
          <a:prstGeom prst="rect">
            <a:avLst/>
          </a:prstGeom>
        </p:spPr>
        <p:txBody>
          <a:bodyPr vert="horz" lIns="91440" tIns="45720" rIns="91440" bIns="45720" rtlCol="0" anchor="ctr">
            <a:noAutofit/>
          </a:bodyPr>
          <a:lstStyle>
            <a:lvl1pPr>
              <a:defRPr sz="4000" b="1">
                <a:solidFill>
                  <a:srgbClr val="1A4176"/>
                </a:solidFill>
                <a:latin typeface="+mn-lt"/>
              </a:defRPr>
            </a:lvl1pPr>
          </a:lstStyle>
          <a:p>
            <a:r>
              <a:rPr lang="en-US" sz="4000" b="1">
                <a:solidFill>
                  <a:srgbClr val="1A4176"/>
                </a:solidFill>
              </a:rPr>
              <a:t>Section Divider</a:t>
            </a:r>
          </a:p>
        </p:txBody>
      </p:sp>
      <p:sp>
        <p:nvSpPr>
          <p:cNvPr id="11" name="Rectangle 10">
            <a:extLst>
              <a:ext uri="{FF2B5EF4-FFF2-40B4-BE49-F238E27FC236}">
                <a16:creationId xmlns:a16="http://schemas.microsoft.com/office/drawing/2014/main" id="{06DB9FB7-992F-994A-B935-7E6B3EFE3932}"/>
              </a:ext>
            </a:extLst>
          </p:cNvPr>
          <p:cNvSpPr/>
          <p:nvPr userDrawn="1"/>
        </p:nvSpPr>
        <p:spPr>
          <a:xfrm>
            <a:off x="8773013" y="6473337"/>
            <a:ext cx="367408" cy="276999"/>
          </a:xfrm>
          <a:prstGeom prst="rect">
            <a:avLst/>
          </a:prstGeom>
        </p:spPr>
        <p:txBody>
          <a:bodyPr wrap="none">
            <a:spAutoFit/>
          </a:bodyPr>
          <a:lstStyle/>
          <a:p>
            <a:pPr algn="r"/>
            <a:fld id="{377CC57B-AE87-4D61-8DB8-9A45A2964FFF}" type="slidenum">
              <a:rPr lang="en-US" sz="1200" smtClean="0">
                <a:solidFill>
                  <a:schemeClr val="bg1"/>
                </a:solidFill>
              </a:rPr>
              <a:pPr algn="r"/>
              <a:t>‹#›</a:t>
            </a:fld>
            <a:endParaRPr lang="en-US" sz="1200">
              <a:solidFill>
                <a:schemeClr val="bg1"/>
              </a:solidFill>
            </a:endParaRPr>
          </a:p>
        </p:txBody>
      </p:sp>
    </p:spTree>
    <p:extLst>
      <p:ext uri="{BB962C8B-B14F-4D97-AF65-F5344CB8AC3E}">
        <p14:creationId xmlns:p14="http://schemas.microsoft.com/office/powerpoint/2010/main" val="3210130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Graphs / Chart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2CCE12-CAC3-7B43-B809-E70C0C58E0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8887" y="6323255"/>
            <a:ext cx="1677548" cy="427665"/>
          </a:xfrm>
          <a:prstGeom prst="rect">
            <a:avLst/>
          </a:prstGeom>
        </p:spPr>
      </p:pic>
      <p:pic>
        <p:nvPicPr>
          <p:cNvPr id="6" name="Picture 5" descr="A picture containing clipart&#10;&#10;Description automatically generated">
            <a:extLst>
              <a:ext uri="{FF2B5EF4-FFF2-40B4-BE49-F238E27FC236}">
                <a16:creationId xmlns:a16="http://schemas.microsoft.com/office/drawing/2014/main" id="{94A2B07D-AC09-C84A-A87F-8226A099B6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977" y="6341437"/>
            <a:ext cx="1405128" cy="397678"/>
          </a:xfrm>
          <a:prstGeom prst="rect">
            <a:avLst/>
          </a:prstGeom>
        </p:spPr>
      </p:pic>
      <p:sp>
        <p:nvSpPr>
          <p:cNvPr id="7" name="Rectangle 6">
            <a:extLst>
              <a:ext uri="{FF2B5EF4-FFF2-40B4-BE49-F238E27FC236}">
                <a16:creationId xmlns:a16="http://schemas.microsoft.com/office/drawing/2014/main" id="{DE018D1C-8F63-C44D-8DEF-5097EFB4C93A}"/>
              </a:ext>
            </a:extLst>
          </p:cNvPr>
          <p:cNvSpPr/>
          <p:nvPr userDrawn="1"/>
        </p:nvSpPr>
        <p:spPr>
          <a:xfrm>
            <a:off x="2074026" y="6481416"/>
            <a:ext cx="4995949" cy="246221"/>
          </a:xfrm>
          <a:prstGeom prst="rect">
            <a:avLst/>
          </a:prstGeom>
        </p:spPr>
        <p:txBody>
          <a:bodyPr wrap="square">
            <a:spAutoFit/>
          </a:bodyPr>
          <a:lstStyle/>
          <a:p>
            <a:pPr algn="ctr"/>
            <a:r>
              <a:rPr lang="en-US" sz="1000">
                <a:solidFill>
                  <a:srgbClr val="FF0000"/>
                </a:solidFill>
                <a:latin typeface="Calibri" panose="020F0502020204030204" pitchFamily="34" charset="0"/>
              </a:rPr>
              <a:t>Working Draft - Pre-Decisional Deliberative Document for Internal VA Use Only</a:t>
            </a:r>
          </a:p>
        </p:txBody>
      </p:sp>
      <p:sp>
        <p:nvSpPr>
          <p:cNvPr id="8" name="Rectangle 7">
            <a:extLst>
              <a:ext uri="{FF2B5EF4-FFF2-40B4-BE49-F238E27FC236}">
                <a16:creationId xmlns:a16="http://schemas.microsoft.com/office/drawing/2014/main" id="{75C5B406-D334-9743-98CB-BDB8D2CA0DC7}"/>
              </a:ext>
            </a:extLst>
          </p:cNvPr>
          <p:cNvSpPr/>
          <p:nvPr userDrawn="1"/>
        </p:nvSpPr>
        <p:spPr>
          <a:xfrm>
            <a:off x="0" y="6753365"/>
            <a:ext cx="9144000" cy="116433"/>
          </a:xfrm>
          <a:prstGeom prst="rect">
            <a:avLst/>
          </a:prstGeom>
          <a:solidFill>
            <a:srgbClr val="1A41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1" name="Text Placeholder 2">
            <a:extLst>
              <a:ext uri="{FF2B5EF4-FFF2-40B4-BE49-F238E27FC236}">
                <a16:creationId xmlns:a16="http://schemas.microsoft.com/office/drawing/2014/main" id="{CA05FBAB-824B-C745-A984-ED4A36CAC4BB}"/>
              </a:ext>
            </a:extLst>
          </p:cNvPr>
          <p:cNvSpPr>
            <a:spLocks noGrp="1"/>
          </p:cNvSpPr>
          <p:nvPr>
            <p:ph idx="12" hasCustomPrompt="1"/>
          </p:nvPr>
        </p:nvSpPr>
        <p:spPr>
          <a:xfrm>
            <a:off x="4004076" y="1192818"/>
            <a:ext cx="3488743" cy="2288454"/>
          </a:xfrm>
          <a:prstGeom prst="rect">
            <a:avLst/>
          </a:prstGeom>
        </p:spPr>
        <p:txBody>
          <a:bodyPr vert="horz" lIns="91440" tIns="45720" rIns="91440" bIns="45720" rtlCol="0">
            <a:noAutofit/>
          </a:bodyPr>
          <a:lstStyle>
            <a:lvl1pPr marL="0" indent="0">
              <a:lnSpc>
                <a:spcPct val="120000"/>
              </a:lnSpc>
              <a:spcBef>
                <a:spcPts val="0"/>
              </a:spcBef>
              <a:spcAft>
                <a:spcPts val="0"/>
              </a:spcAft>
              <a:buNone/>
              <a:defRPr sz="1000" b="1">
                <a:solidFill>
                  <a:schemeClr val="tx1"/>
                </a:solidFill>
              </a:defRPr>
            </a:lvl1pPr>
          </a:lstStyle>
          <a:p>
            <a:r>
              <a:rPr lang="en-US" sz="1000" b="1"/>
              <a:t>Body text can go here.</a:t>
            </a:r>
          </a:p>
          <a:p>
            <a:r>
              <a:rPr lang="en-US" sz="1000" b="1"/>
              <a:t>It can be paragraph form or bullet form.</a:t>
            </a:r>
          </a:p>
          <a:p>
            <a:r>
              <a:rPr lang="en-US" sz="1000" b="1"/>
              <a:t>• Bullet number one goes here.</a:t>
            </a:r>
          </a:p>
          <a:p>
            <a:r>
              <a:rPr lang="en-US" sz="1000" b="1"/>
              <a:t>• Bullet number two goes here.</a:t>
            </a:r>
          </a:p>
          <a:p>
            <a:r>
              <a:rPr lang="en-US" sz="1000" b="1"/>
              <a:t>• Bullet number three goes here.</a:t>
            </a:r>
          </a:p>
          <a:p>
            <a:r>
              <a:rPr lang="en-US" sz="1000" b="1"/>
              <a:t>• Bullet number four goes here.</a:t>
            </a:r>
          </a:p>
          <a:p>
            <a:r>
              <a:rPr lang="en-US" sz="1000" b="1"/>
              <a:t>• Bullet number five goes here.</a:t>
            </a:r>
          </a:p>
          <a:p>
            <a:r>
              <a:rPr lang="en-US" sz="1000" b="1"/>
              <a:t>• Bullet number six goes here.</a:t>
            </a:r>
          </a:p>
        </p:txBody>
      </p:sp>
      <p:sp>
        <p:nvSpPr>
          <p:cNvPr id="12" name="Text Placeholder 2">
            <a:extLst>
              <a:ext uri="{FF2B5EF4-FFF2-40B4-BE49-F238E27FC236}">
                <a16:creationId xmlns:a16="http://schemas.microsoft.com/office/drawing/2014/main" id="{75B4AD67-88E6-6A4C-9A4F-260E522073CE}"/>
              </a:ext>
            </a:extLst>
          </p:cNvPr>
          <p:cNvSpPr>
            <a:spLocks noGrp="1"/>
          </p:cNvSpPr>
          <p:nvPr>
            <p:ph idx="15" hasCustomPrompt="1"/>
          </p:nvPr>
        </p:nvSpPr>
        <p:spPr>
          <a:xfrm>
            <a:off x="281794" y="3917736"/>
            <a:ext cx="3488743" cy="2288454"/>
          </a:xfrm>
          <a:prstGeom prst="rect">
            <a:avLst/>
          </a:prstGeom>
        </p:spPr>
        <p:txBody>
          <a:bodyPr vert="horz" lIns="91440" tIns="45720" rIns="91440" bIns="45720" rtlCol="0">
            <a:noAutofit/>
          </a:bodyPr>
          <a:lstStyle>
            <a:lvl1pPr marL="0" indent="0">
              <a:lnSpc>
                <a:spcPct val="120000"/>
              </a:lnSpc>
              <a:spcBef>
                <a:spcPts val="0"/>
              </a:spcBef>
              <a:spcAft>
                <a:spcPts val="0"/>
              </a:spcAft>
              <a:buNone/>
              <a:defRPr sz="1000" b="1">
                <a:solidFill>
                  <a:schemeClr val="tx1"/>
                </a:solidFill>
              </a:defRPr>
            </a:lvl1pPr>
          </a:lstStyle>
          <a:p>
            <a:r>
              <a:rPr lang="en-US" sz="1000" b="1"/>
              <a:t>Graph information can go here. </a:t>
            </a:r>
          </a:p>
          <a:p>
            <a:endParaRPr lang="en-US" sz="1000" b="1"/>
          </a:p>
          <a:p>
            <a:r>
              <a:rPr lang="en-US" sz="1000" b="1"/>
              <a:t>Lorem ipsum dolor sit </a:t>
            </a:r>
            <a:r>
              <a:rPr lang="en-US" sz="1000" b="1" err="1"/>
              <a:t>amet</a:t>
            </a:r>
            <a:r>
              <a:rPr lang="en-US" sz="1000" b="1"/>
              <a:t>, </a:t>
            </a:r>
            <a:r>
              <a:rPr lang="en-US" sz="1000" b="1" err="1"/>
              <a:t>consectetuer</a:t>
            </a:r>
            <a:r>
              <a:rPr lang="en-US" sz="1000" b="1"/>
              <a:t> </a:t>
            </a:r>
            <a:r>
              <a:rPr lang="en-US" sz="1000" b="1" err="1"/>
              <a:t>adipiscing</a:t>
            </a:r>
            <a:r>
              <a:rPr lang="en-US" sz="1000" b="1"/>
              <a:t> </a:t>
            </a:r>
            <a:r>
              <a:rPr lang="en-US" sz="1000" b="1" err="1"/>
              <a:t>elit</a:t>
            </a:r>
            <a:r>
              <a:rPr lang="en-US" sz="1000" b="1"/>
              <a:t>. Maecenas </a:t>
            </a:r>
            <a:r>
              <a:rPr lang="en-US" sz="1000" b="1" err="1"/>
              <a:t>porttitor</a:t>
            </a:r>
            <a:r>
              <a:rPr lang="en-US" sz="1000" b="1"/>
              <a:t> </a:t>
            </a:r>
            <a:r>
              <a:rPr lang="en-US" sz="1000" b="1" err="1"/>
              <a:t>congue</a:t>
            </a:r>
            <a:r>
              <a:rPr lang="en-US" sz="1000" b="1"/>
              <a:t> </a:t>
            </a:r>
            <a:r>
              <a:rPr lang="en-US" sz="1000" b="1" err="1"/>
              <a:t>massa</a:t>
            </a:r>
            <a:r>
              <a:rPr lang="en-US" sz="1000" b="1"/>
              <a:t>. </a:t>
            </a:r>
            <a:r>
              <a:rPr lang="en-US" sz="1000" b="1" err="1"/>
              <a:t>Fusce</a:t>
            </a:r>
            <a:r>
              <a:rPr lang="en-US" sz="1000" b="1"/>
              <a:t> </a:t>
            </a:r>
            <a:r>
              <a:rPr lang="en-US" sz="1000" b="1" err="1"/>
              <a:t>posuere</a:t>
            </a:r>
            <a:r>
              <a:rPr lang="en-US" sz="1000" b="1"/>
              <a:t>, magna </a:t>
            </a:r>
            <a:r>
              <a:rPr lang="en-US" sz="1000" b="1" err="1"/>
              <a:t>sed</a:t>
            </a:r>
            <a:r>
              <a:rPr lang="en-US" sz="1000" b="1"/>
              <a:t> pulvinar </a:t>
            </a:r>
            <a:r>
              <a:rPr lang="en-US" sz="1000" b="1" err="1"/>
              <a:t>ultricies</a:t>
            </a:r>
            <a:r>
              <a:rPr lang="en-US" sz="1000" b="1"/>
              <a:t>, </a:t>
            </a:r>
            <a:r>
              <a:rPr lang="en-US" sz="1000" b="1" err="1"/>
              <a:t>purus</a:t>
            </a:r>
            <a:r>
              <a:rPr lang="en-US" sz="1000" b="1"/>
              <a:t> </a:t>
            </a:r>
            <a:r>
              <a:rPr lang="en-US" sz="1000" b="1" err="1"/>
              <a:t>lectus</a:t>
            </a:r>
            <a:r>
              <a:rPr lang="en-US" sz="1000" b="1"/>
              <a:t> </a:t>
            </a:r>
            <a:r>
              <a:rPr lang="en-US" sz="1000" b="1" err="1"/>
              <a:t>malesuada</a:t>
            </a:r>
            <a:r>
              <a:rPr lang="en-US" sz="1000" b="1"/>
              <a:t> libero, sit </a:t>
            </a:r>
            <a:r>
              <a:rPr lang="en-US" sz="1000" b="1" err="1"/>
              <a:t>amet</a:t>
            </a:r>
            <a:r>
              <a:rPr lang="en-US" sz="1000" b="1"/>
              <a:t> </a:t>
            </a:r>
            <a:r>
              <a:rPr lang="en-US" sz="1000" b="1" err="1"/>
              <a:t>commodo</a:t>
            </a:r>
            <a:r>
              <a:rPr lang="en-US" sz="1000" b="1"/>
              <a:t> magna </a:t>
            </a:r>
            <a:r>
              <a:rPr lang="en-US" sz="1000" b="1" err="1"/>
              <a:t>eros</a:t>
            </a:r>
            <a:r>
              <a:rPr lang="en-US" sz="1000" b="1"/>
              <a:t> </a:t>
            </a:r>
            <a:r>
              <a:rPr lang="en-US" sz="1000" b="1" err="1"/>
              <a:t>quis</a:t>
            </a:r>
            <a:r>
              <a:rPr lang="en-US" sz="1000" b="1"/>
              <a:t> </a:t>
            </a:r>
            <a:r>
              <a:rPr lang="en-US" sz="1000" b="1" err="1"/>
              <a:t>urna</a:t>
            </a:r>
            <a:r>
              <a:rPr lang="en-US" sz="1000" b="1"/>
              <a:t>.</a:t>
            </a:r>
          </a:p>
          <a:p>
            <a:endParaRPr lang="en-US" sz="1000" b="1"/>
          </a:p>
          <a:p>
            <a:r>
              <a:rPr lang="en-US" sz="1000" b="1"/>
              <a:t>Nunc </a:t>
            </a:r>
            <a:r>
              <a:rPr lang="en-US" sz="1000" b="1" err="1"/>
              <a:t>viverra</a:t>
            </a:r>
            <a:r>
              <a:rPr lang="en-US" sz="1000" b="1"/>
              <a:t> </a:t>
            </a:r>
            <a:r>
              <a:rPr lang="en-US" sz="1000" b="1" err="1"/>
              <a:t>imperdiet</a:t>
            </a:r>
            <a:r>
              <a:rPr lang="en-US" sz="1000" b="1"/>
              <a:t> </a:t>
            </a:r>
            <a:r>
              <a:rPr lang="en-US" sz="1000" b="1" err="1"/>
              <a:t>enim</a:t>
            </a:r>
            <a:r>
              <a:rPr lang="en-US" sz="1000" b="1"/>
              <a:t>. </a:t>
            </a:r>
            <a:r>
              <a:rPr lang="en-US" sz="1000" b="1" err="1"/>
              <a:t>Fusce</a:t>
            </a:r>
            <a:r>
              <a:rPr lang="en-US" sz="1000" b="1"/>
              <a:t> est. </a:t>
            </a:r>
            <a:r>
              <a:rPr lang="en-US" sz="1000" b="1" err="1"/>
              <a:t>Vivamus</a:t>
            </a:r>
            <a:r>
              <a:rPr lang="en-US" sz="1000" b="1"/>
              <a:t> a </a:t>
            </a:r>
            <a:r>
              <a:rPr lang="en-US" sz="1000" b="1" err="1"/>
              <a:t>tellus</a:t>
            </a:r>
            <a:r>
              <a:rPr lang="en-US" sz="1000" b="1"/>
              <a:t>.</a:t>
            </a:r>
          </a:p>
        </p:txBody>
      </p:sp>
      <p:sp>
        <p:nvSpPr>
          <p:cNvPr id="13" name="Picture Placeholder 13">
            <a:extLst>
              <a:ext uri="{FF2B5EF4-FFF2-40B4-BE49-F238E27FC236}">
                <a16:creationId xmlns:a16="http://schemas.microsoft.com/office/drawing/2014/main" id="{F32CA0F0-AE95-1441-B0F1-F632C4AF22E1}"/>
              </a:ext>
            </a:extLst>
          </p:cNvPr>
          <p:cNvSpPr>
            <a:spLocks noGrp="1"/>
          </p:cNvSpPr>
          <p:nvPr>
            <p:ph type="pic" sz="quarter" idx="16" hasCustomPrompt="1"/>
          </p:nvPr>
        </p:nvSpPr>
        <p:spPr>
          <a:xfrm>
            <a:off x="234642" y="1192818"/>
            <a:ext cx="3488743" cy="2435112"/>
          </a:xfrm>
        </p:spPr>
        <p:txBody>
          <a:bodyPr/>
          <a:lstStyle/>
          <a:p>
            <a:r>
              <a:rPr lang="en-US"/>
              <a:t>Insert graph or chart here.</a:t>
            </a:r>
          </a:p>
        </p:txBody>
      </p:sp>
      <p:sp>
        <p:nvSpPr>
          <p:cNvPr id="14" name="Picture Placeholder 13">
            <a:extLst>
              <a:ext uri="{FF2B5EF4-FFF2-40B4-BE49-F238E27FC236}">
                <a16:creationId xmlns:a16="http://schemas.microsoft.com/office/drawing/2014/main" id="{ED63CD4C-4E6F-D640-919E-E1597C6CE71D}"/>
              </a:ext>
            </a:extLst>
          </p:cNvPr>
          <p:cNvSpPr>
            <a:spLocks noGrp="1"/>
          </p:cNvSpPr>
          <p:nvPr>
            <p:ph type="pic" sz="quarter" idx="17" hasCustomPrompt="1"/>
          </p:nvPr>
        </p:nvSpPr>
        <p:spPr>
          <a:xfrm>
            <a:off x="4097269" y="3844407"/>
            <a:ext cx="3488743" cy="2435112"/>
          </a:xfrm>
        </p:spPr>
        <p:txBody>
          <a:bodyPr/>
          <a:lstStyle/>
          <a:p>
            <a:r>
              <a:rPr lang="en-US"/>
              <a:t>Insert graph or chart here.</a:t>
            </a:r>
          </a:p>
        </p:txBody>
      </p:sp>
      <p:pic>
        <p:nvPicPr>
          <p:cNvPr id="17" name="Picture 16" descr="A picture containing sky&#10;&#10;Description automatically generated">
            <a:extLst>
              <a:ext uri="{FF2B5EF4-FFF2-40B4-BE49-F238E27FC236}">
                <a16:creationId xmlns:a16="http://schemas.microsoft.com/office/drawing/2014/main" id="{DEA37846-3A7A-1A46-AAFC-30C8DF61CAF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819727"/>
          </a:xfrm>
          <a:prstGeom prst="rect">
            <a:avLst/>
          </a:prstGeom>
        </p:spPr>
      </p:pic>
      <p:cxnSp>
        <p:nvCxnSpPr>
          <p:cNvPr id="18" name="Straight Connector 17">
            <a:extLst>
              <a:ext uri="{FF2B5EF4-FFF2-40B4-BE49-F238E27FC236}">
                <a16:creationId xmlns:a16="http://schemas.microsoft.com/office/drawing/2014/main" id="{90EFD210-17BA-454A-BC3E-6A28A9FFA3E9}"/>
              </a:ext>
            </a:extLst>
          </p:cNvPr>
          <p:cNvCxnSpPr>
            <a:cxnSpLocks/>
          </p:cNvCxnSpPr>
          <p:nvPr userDrawn="1"/>
        </p:nvCxnSpPr>
        <p:spPr>
          <a:xfrm>
            <a:off x="0" y="81962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 Placeholder 15">
            <a:extLst>
              <a:ext uri="{FF2B5EF4-FFF2-40B4-BE49-F238E27FC236}">
                <a16:creationId xmlns:a16="http://schemas.microsoft.com/office/drawing/2014/main" id="{435E2566-CFE5-F941-98CA-BEA5D3A21039}"/>
              </a:ext>
            </a:extLst>
          </p:cNvPr>
          <p:cNvSpPr>
            <a:spLocks noGrp="1"/>
          </p:cNvSpPr>
          <p:nvPr>
            <p:ph type="body" sz="quarter" idx="13" hasCustomPrompt="1"/>
          </p:nvPr>
        </p:nvSpPr>
        <p:spPr>
          <a:xfrm>
            <a:off x="206960" y="156547"/>
            <a:ext cx="7931199" cy="504114"/>
          </a:xfrm>
        </p:spPr>
        <p:txBody>
          <a:bodyPr>
            <a:noAutofit/>
          </a:bodyPr>
          <a:lstStyle>
            <a:lvl1pPr marL="0" indent="0">
              <a:buNone/>
              <a:defRPr sz="2800" b="1">
                <a:solidFill>
                  <a:schemeClr val="bg1"/>
                </a:solidFill>
              </a:defRPr>
            </a:lvl1pPr>
          </a:lstStyle>
          <a:p>
            <a:pPr lvl="0"/>
            <a:r>
              <a:rPr lang="en-US"/>
              <a:t>VA Market Area Health Systems Optimization</a:t>
            </a:r>
          </a:p>
        </p:txBody>
      </p:sp>
      <p:sp>
        <p:nvSpPr>
          <p:cNvPr id="16" name="Rectangle 15">
            <a:extLst>
              <a:ext uri="{FF2B5EF4-FFF2-40B4-BE49-F238E27FC236}">
                <a16:creationId xmlns:a16="http://schemas.microsoft.com/office/drawing/2014/main" id="{9DDF22A3-3167-4A41-BB0A-E69646FCC50A}"/>
              </a:ext>
            </a:extLst>
          </p:cNvPr>
          <p:cNvSpPr/>
          <p:nvPr userDrawn="1"/>
        </p:nvSpPr>
        <p:spPr>
          <a:xfrm>
            <a:off x="8773013" y="6473337"/>
            <a:ext cx="367408" cy="276999"/>
          </a:xfrm>
          <a:prstGeom prst="rect">
            <a:avLst/>
          </a:prstGeom>
        </p:spPr>
        <p:txBody>
          <a:bodyPr wrap="none">
            <a:spAutoFit/>
          </a:bodyPr>
          <a:lstStyle/>
          <a:p>
            <a:pPr algn="r"/>
            <a:fld id="{377CC57B-AE87-4D61-8DB8-9A45A2964FFF}" type="slidenum">
              <a:rPr lang="en-US" sz="1200" smtClean="0"/>
              <a:pPr algn="r"/>
              <a:t>‹#›</a:t>
            </a:fld>
            <a:endParaRPr lang="en-US" sz="1200"/>
          </a:p>
        </p:txBody>
      </p:sp>
    </p:spTree>
    <p:extLst>
      <p:ext uri="{BB962C8B-B14F-4D97-AF65-F5344CB8AC3E}">
        <p14:creationId xmlns:p14="http://schemas.microsoft.com/office/powerpoint/2010/main" val="3543700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A53CC8-C258-4A87-859C-7EF0A8B304F7}"/>
              </a:ext>
            </a:extLst>
          </p:cNvPr>
          <p:cNvSpPr>
            <a:spLocks noGrp="1"/>
          </p:cNvSpPr>
          <p:nvPr>
            <p:ph idx="1"/>
          </p:nvPr>
        </p:nvSpPr>
        <p:spPr>
          <a:xfrm>
            <a:off x="628650" y="1201270"/>
            <a:ext cx="7886700" cy="4975691"/>
          </a:xfrm>
        </p:spPr>
        <p:txBody>
          <a:bodyPr/>
          <a:lstStyle>
            <a:lvl1pPr marL="91440">
              <a:defRPr sz="2000">
                <a:latin typeface="Arial" panose="020B0604020202020204" pitchFamily="34" charset="0"/>
                <a:cs typeface="Arial" panose="020B0604020202020204" pitchFamily="34" charset="0"/>
              </a:defRPr>
            </a:lvl1pPr>
            <a:lvl2pPr marL="731520" indent="-171450">
              <a:buFont typeface="Courier New" panose="02070309020205020404" pitchFamily="49" charset="0"/>
              <a:buChar char="o"/>
              <a:defRPr sz="1600">
                <a:latin typeface="Arial" panose="020B0604020202020204" pitchFamily="34" charset="0"/>
                <a:cs typeface="Arial" panose="020B0604020202020204" pitchFamily="34" charset="0"/>
              </a:defRPr>
            </a:lvl2pPr>
            <a:lvl3pPr marL="1097280" indent="-171450">
              <a:buFont typeface="Wingdings" panose="05000000000000000000" pitchFamily="2" charset="2"/>
              <a:buChar char="§"/>
              <a:defRPr sz="1400">
                <a:latin typeface="Arial" panose="020B0604020202020204" pitchFamily="34" charset="0"/>
                <a:cs typeface="Arial" panose="020B0604020202020204" pitchFamily="34" charset="0"/>
              </a:defRPr>
            </a:lvl3pPr>
            <a:lvl4pPr marL="1463040">
              <a:defRPr sz="1200">
                <a:latin typeface="Arial" panose="020B0604020202020204" pitchFamily="34" charset="0"/>
                <a:cs typeface="Arial" panose="020B0604020202020204" pitchFamily="34" charset="0"/>
              </a:defRPr>
            </a:lvl4pPr>
            <a:lvl5pPr marL="1828800" indent="-171450">
              <a:buFont typeface="Courier New" panose="02070309020205020404" pitchFamily="49" charset="0"/>
              <a:buChar char="o"/>
              <a:defRPr sz="1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descr="Choo">
            <a:extLst>
              <a:ext uri="{FF2B5EF4-FFF2-40B4-BE49-F238E27FC236}">
                <a16:creationId xmlns:a16="http://schemas.microsoft.com/office/drawing/2014/main" id="{CFBA6505-FC03-408E-B266-06066E134A18}"/>
              </a:ext>
            </a:extLst>
          </p:cNvPr>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BBCCD7C6-740D-4C32-90B4-7985163D268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19727"/>
          </a:xfrm>
          <a:prstGeom prst="rect">
            <a:avLst/>
          </a:prstGeom>
        </p:spPr>
      </p:pic>
      <p:cxnSp>
        <p:nvCxnSpPr>
          <p:cNvPr id="8" name="Straight Connector 7">
            <a:extLst>
              <a:ext uri="{FF2B5EF4-FFF2-40B4-BE49-F238E27FC236}">
                <a16:creationId xmlns:a16="http://schemas.microsoft.com/office/drawing/2014/main" id="{BC611124-B74B-4051-9DE2-8A480EAABEC9}"/>
              </a:ext>
              <a:ext uri="{C183D7F6-B498-43B3-948B-1728B52AA6E4}">
                <adec:decorative xmlns:adec="http://schemas.microsoft.com/office/drawing/2017/decorative" val="1"/>
              </a:ext>
            </a:extLst>
          </p:cNvPr>
          <p:cNvCxnSpPr>
            <a:cxnSpLocks/>
          </p:cNvCxnSpPr>
          <p:nvPr userDrawn="1"/>
        </p:nvCxnSpPr>
        <p:spPr>
          <a:xfrm>
            <a:off x="0" y="81962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7" name="Picture 16" descr="Department of Veterans Affairs Logo">
            <a:extLst>
              <a:ext uri="{FF2B5EF4-FFF2-40B4-BE49-F238E27FC236}">
                <a16:creationId xmlns:a16="http://schemas.microsoft.com/office/drawing/2014/main" id="{50ED8705-7888-4678-B109-4818704A3FC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60477"/>
          <a:stretch/>
        </p:blipFill>
        <p:spPr>
          <a:xfrm>
            <a:off x="6915150" y="6356350"/>
            <a:ext cx="1551215" cy="365126"/>
          </a:xfrm>
          <a:prstGeom prst="rect">
            <a:avLst/>
          </a:prstGeom>
        </p:spPr>
      </p:pic>
      <p:sp>
        <p:nvSpPr>
          <p:cNvPr id="19" name="Text Placeholder 15" descr="Choo">
            <a:extLst>
              <a:ext uri="{FF2B5EF4-FFF2-40B4-BE49-F238E27FC236}">
                <a16:creationId xmlns:a16="http://schemas.microsoft.com/office/drawing/2014/main" id="{2B2722F1-BFC4-49AC-98A7-DCFCD7ACFC24}"/>
              </a:ext>
            </a:extLst>
          </p:cNvPr>
          <p:cNvSpPr>
            <a:spLocks noGrp="1"/>
          </p:cNvSpPr>
          <p:nvPr>
            <p:ph type="body" sz="quarter" idx="14" hasCustomPrompt="1"/>
          </p:nvPr>
        </p:nvSpPr>
        <p:spPr>
          <a:xfrm>
            <a:off x="288131" y="233651"/>
            <a:ext cx="8453438" cy="510418"/>
          </a:xfrm>
        </p:spPr>
        <p:txBody>
          <a:bodyPr>
            <a:normAutofit/>
          </a:bodyPr>
          <a:lstStyle>
            <a:lvl1pPr marL="0" indent="0" algn="l" defTabSz="685800" rtl="0" eaLnBrk="1" latinLnBrk="0" hangingPunct="1">
              <a:lnSpc>
                <a:spcPct val="70000"/>
              </a:lnSpc>
              <a:spcBef>
                <a:spcPct val="0"/>
              </a:spcBef>
              <a:buFont typeface="Arial" panose="020B0604020202020204" pitchFamily="34" charset="0"/>
              <a:buNone/>
              <a:defRPr lang="en-US" sz="3100" b="1"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pic>
        <p:nvPicPr>
          <p:cNvPr id="13" name="Picture 12" descr="Choose VA logo">
            <a:extLst>
              <a:ext uri="{FF2B5EF4-FFF2-40B4-BE49-F238E27FC236}">
                <a16:creationId xmlns:a16="http://schemas.microsoft.com/office/drawing/2014/main" id="{87B0992F-E512-4AAE-83C7-5DA09945578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9977" y="6277937"/>
            <a:ext cx="1405128" cy="397678"/>
          </a:xfrm>
          <a:prstGeom prst="rect">
            <a:avLst/>
          </a:prstGeom>
        </p:spPr>
      </p:pic>
      <p:sp>
        <p:nvSpPr>
          <p:cNvPr id="14" name="TextBox 13" descr="Choo">
            <a:extLst>
              <a:ext uri="{FF2B5EF4-FFF2-40B4-BE49-F238E27FC236}">
                <a16:creationId xmlns:a16="http://schemas.microsoft.com/office/drawing/2014/main" id="{4E40B8E0-773E-45E7-BD2A-6020D844562A}"/>
              </a:ext>
            </a:extLst>
          </p:cNvPr>
          <p:cNvSpPr txBox="1"/>
          <p:nvPr userDrawn="1"/>
        </p:nvSpPr>
        <p:spPr>
          <a:xfrm>
            <a:off x="8585016" y="6439913"/>
            <a:ext cx="534572" cy="276999"/>
          </a:xfrm>
          <a:prstGeom prst="rect">
            <a:avLst/>
          </a:prstGeom>
          <a:noFill/>
        </p:spPr>
        <p:txBody>
          <a:bodyPr wrap="square" rtlCol="0">
            <a:spAutoFit/>
          </a:bodyPr>
          <a:lstStyle/>
          <a:p>
            <a:pPr algn="r"/>
            <a:fld id="{3D460B33-8885-4DA2-8DD2-6937B2F7E5F3}" type="slidenum">
              <a:rPr lang="en-US" sz="1200" smtClean="0">
                <a:solidFill>
                  <a:schemeClr val="accent4">
                    <a:lumMod val="50000"/>
                  </a:schemeClr>
                </a:solidFill>
                <a:latin typeface="Arial" panose="020B0604020202020204" pitchFamily="34" charset="0"/>
                <a:cs typeface="Arial" panose="020B0604020202020204" pitchFamily="34" charset="0"/>
              </a:rPr>
              <a:pPr algn="r"/>
              <a:t>‹#›</a:t>
            </a:fld>
            <a:endParaRPr lang="en-US">
              <a:solidFill>
                <a:schemeClr val="accent4">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2136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4A4B04-68E5-49AF-8D5D-2099A9A7F80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a:extLst>
              <a:ext uri="{FF2B5EF4-FFF2-40B4-BE49-F238E27FC236}">
                <a16:creationId xmlns:a16="http://schemas.microsoft.com/office/drawing/2014/main" id="{B2D3B849-9196-4CC6-B3F7-5636BD8054A7}"/>
              </a:ext>
            </a:extLst>
          </p:cNvPr>
          <p:cNvSpPr/>
          <p:nvPr userDrawn="1"/>
        </p:nvSpPr>
        <p:spPr>
          <a:xfrm>
            <a:off x="0" y="2826031"/>
            <a:ext cx="9144000" cy="353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2C0DD1B-AE68-43A8-8E4D-9FAD8BA49335}"/>
              </a:ext>
            </a:extLst>
          </p:cNvPr>
          <p:cNvCxnSpPr>
            <a:cxnSpLocks/>
          </p:cNvCxnSpPr>
          <p:nvPr userDrawn="1"/>
        </p:nvCxnSpPr>
        <p:spPr>
          <a:xfrm>
            <a:off x="0" y="282834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74CCA7D-2503-4515-9809-84C61D08D5BF}"/>
              </a:ext>
            </a:extLst>
          </p:cNvPr>
          <p:cNvCxnSpPr>
            <a:cxnSpLocks/>
          </p:cNvCxnSpPr>
          <p:nvPr userDrawn="1"/>
        </p:nvCxnSpPr>
        <p:spPr>
          <a:xfrm>
            <a:off x="0" y="6356351"/>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4DED087-0AE5-42D9-BF64-4A285F56139F}"/>
              </a:ext>
            </a:extLst>
          </p:cNvPr>
          <p:cNvSpPr>
            <a:spLocks noGrp="1"/>
          </p:cNvSpPr>
          <p:nvPr>
            <p:ph type="title" hasCustomPrompt="1"/>
          </p:nvPr>
        </p:nvSpPr>
        <p:spPr>
          <a:xfrm>
            <a:off x="623888" y="1709739"/>
            <a:ext cx="7886700" cy="2852737"/>
          </a:xfrm>
        </p:spPr>
        <p:txBody>
          <a:bodyPr anchor="b">
            <a:normAutofit/>
          </a:bodyPr>
          <a:lstStyle>
            <a:lvl1pPr marL="0" algn="l" defTabSz="685800" rtl="0" eaLnBrk="1" latinLnBrk="0" hangingPunct="1">
              <a:lnSpc>
                <a:spcPct val="90000"/>
              </a:lnSpc>
              <a:spcBef>
                <a:spcPct val="0"/>
              </a:spcBef>
              <a:buNone/>
              <a:defRPr lang="en-US" sz="4000" b="1" kern="1200" dirty="0">
                <a:solidFill>
                  <a:srgbClr val="1A4176"/>
                </a:solidFill>
                <a:latin typeface="Arial" panose="020B0604020202020204" pitchFamily="34" charset="0"/>
                <a:ea typeface="+mj-ea"/>
                <a:cs typeface="Arial" panose="020B0604020202020204" pitchFamily="34" charset="0"/>
              </a:defRPr>
            </a:lvl1pPr>
          </a:lstStyle>
          <a:p>
            <a:r>
              <a:rPr lang="en-US"/>
              <a:t>Section Divider</a:t>
            </a:r>
          </a:p>
        </p:txBody>
      </p:sp>
      <p:sp>
        <p:nvSpPr>
          <p:cNvPr id="3" name="Text Placeholder 2">
            <a:extLst>
              <a:ext uri="{FF2B5EF4-FFF2-40B4-BE49-F238E27FC236}">
                <a16:creationId xmlns:a16="http://schemas.microsoft.com/office/drawing/2014/main" id="{0B36AF07-5B37-4D7A-BC7A-3D8DF4C81B98}"/>
              </a:ext>
            </a:extLst>
          </p:cNvPr>
          <p:cNvSpPr>
            <a:spLocks noGrp="1"/>
          </p:cNvSpPr>
          <p:nvPr>
            <p:ph type="body" idx="1" hasCustomPrompt="1"/>
          </p:nvPr>
        </p:nvSpPr>
        <p:spPr>
          <a:xfrm>
            <a:off x="623888" y="4589464"/>
            <a:ext cx="7886700" cy="1500187"/>
          </a:xfrm>
        </p:spPr>
        <p:txBody>
          <a:bodyPr>
            <a:normAutofit/>
          </a:bodyPr>
          <a:lstStyle>
            <a:lvl1pPr marL="0" indent="0" algn="l" defTabSz="685800" rtl="0" eaLnBrk="1" latinLnBrk="0" hangingPunct="1">
              <a:lnSpc>
                <a:spcPct val="90000"/>
              </a:lnSpc>
              <a:spcBef>
                <a:spcPts val="750"/>
              </a:spcBef>
              <a:buFont typeface="Arial" panose="020B0604020202020204" pitchFamily="34" charset="0"/>
              <a:buNone/>
              <a:defRPr lang="en-US" sz="1800" b="1" i="1" kern="1200" dirty="0">
                <a:solidFill>
                  <a:srgbClr val="1A4176"/>
                </a:solidFill>
                <a:latin typeface="Arial" panose="020B0604020202020204" pitchFamily="34" charset="0"/>
                <a:ea typeface="+mn-ea"/>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en-US" sz="1800" b="1" i="1">
                <a:solidFill>
                  <a:srgbClr val="1A4176"/>
                </a:solidFill>
              </a:rPr>
              <a:t>Subtitle can go here if needed.</a:t>
            </a:r>
          </a:p>
        </p:txBody>
      </p:sp>
    </p:spTree>
    <p:extLst>
      <p:ext uri="{BB962C8B-B14F-4D97-AF65-F5344CB8AC3E}">
        <p14:creationId xmlns:p14="http://schemas.microsoft.com/office/powerpoint/2010/main" val="1983572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0900BF-7250-49E6-8BD3-F67DFF08AD19}"/>
              </a:ext>
            </a:extLst>
          </p:cNvPr>
          <p:cNvSpPr>
            <a:spLocks noGrp="1"/>
          </p:cNvSpPr>
          <p:nvPr>
            <p:ph type="ftr" sz="quarter" idx="11"/>
          </p:nvPr>
        </p:nvSpPr>
        <p:spPr/>
        <p:txBody>
          <a:bodyPr/>
          <a:lstStyle/>
          <a:p>
            <a:endParaRPr lang="en-US"/>
          </a:p>
        </p:txBody>
      </p:sp>
      <p:pic>
        <p:nvPicPr>
          <p:cNvPr id="11" name="Picture 10">
            <a:extLst>
              <a:ext uri="{FF2B5EF4-FFF2-40B4-BE49-F238E27FC236}">
                <a16:creationId xmlns:a16="http://schemas.microsoft.com/office/drawing/2014/main" id="{4E8A798E-CC47-4157-A9C6-5D6A23F42B5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19727"/>
          </a:xfrm>
          <a:prstGeom prst="rect">
            <a:avLst/>
          </a:prstGeom>
        </p:spPr>
      </p:pic>
      <p:cxnSp>
        <p:nvCxnSpPr>
          <p:cNvPr id="12" name="Straight Connector 11">
            <a:extLst>
              <a:ext uri="{FF2B5EF4-FFF2-40B4-BE49-F238E27FC236}">
                <a16:creationId xmlns:a16="http://schemas.microsoft.com/office/drawing/2014/main" id="{A25161A0-D1EF-4FC1-A92D-5691DD436261}"/>
              </a:ext>
              <a:ext uri="{C183D7F6-B498-43B3-948B-1728B52AA6E4}">
                <adec:decorative xmlns:adec="http://schemas.microsoft.com/office/drawing/2017/decorative" val="1"/>
              </a:ext>
            </a:extLst>
          </p:cNvPr>
          <p:cNvCxnSpPr>
            <a:cxnSpLocks/>
          </p:cNvCxnSpPr>
          <p:nvPr userDrawn="1"/>
        </p:nvCxnSpPr>
        <p:spPr>
          <a:xfrm>
            <a:off x="0" y="81962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descr="Department of Veterans Affairs logo">
            <a:extLst>
              <a:ext uri="{FF2B5EF4-FFF2-40B4-BE49-F238E27FC236}">
                <a16:creationId xmlns:a16="http://schemas.microsoft.com/office/drawing/2014/main" id="{D38E61A8-4286-4A14-A7D4-0313C13A61D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60477"/>
          <a:stretch/>
        </p:blipFill>
        <p:spPr>
          <a:xfrm>
            <a:off x="6915150" y="6356350"/>
            <a:ext cx="1551215" cy="365126"/>
          </a:xfrm>
          <a:prstGeom prst="rect">
            <a:avLst/>
          </a:prstGeom>
        </p:spPr>
      </p:pic>
      <p:sp>
        <p:nvSpPr>
          <p:cNvPr id="16" name="Text Placeholder 15">
            <a:extLst>
              <a:ext uri="{FF2B5EF4-FFF2-40B4-BE49-F238E27FC236}">
                <a16:creationId xmlns:a16="http://schemas.microsoft.com/office/drawing/2014/main" id="{9519FD02-74C9-4319-8B18-3BF9D4E82457}"/>
              </a:ext>
            </a:extLst>
          </p:cNvPr>
          <p:cNvSpPr>
            <a:spLocks noGrp="1"/>
          </p:cNvSpPr>
          <p:nvPr>
            <p:ph type="body" sz="quarter" idx="13" hasCustomPrompt="1"/>
          </p:nvPr>
        </p:nvSpPr>
        <p:spPr>
          <a:xfrm>
            <a:off x="288131" y="233651"/>
            <a:ext cx="8453438" cy="510418"/>
          </a:xfrm>
        </p:spPr>
        <p:txBody>
          <a:bodyPr>
            <a:normAutofit/>
          </a:bodyPr>
          <a:lstStyle>
            <a:lvl1pPr marL="0" indent="0" algn="l" defTabSz="685800" rtl="0" eaLnBrk="1" latinLnBrk="0" hangingPunct="1">
              <a:lnSpc>
                <a:spcPct val="70000"/>
              </a:lnSpc>
              <a:spcBef>
                <a:spcPct val="0"/>
              </a:spcBef>
              <a:buNone/>
              <a:defRPr lang="en-US" sz="3100" b="1"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17" name="Text Placeholder 14">
            <a:extLst>
              <a:ext uri="{FF2B5EF4-FFF2-40B4-BE49-F238E27FC236}">
                <a16:creationId xmlns:a16="http://schemas.microsoft.com/office/drawing/2014/main" id="{2F9B19A5-1AF4-42B8-B0EC-F3A316D11D0C}"/>
              </a:ext>
            </a:extLst>
          </p:cNvPr>
          <p:cNvSpPr>
            <a:spLocks noGrp="1"/>
          </p:cNvSpPr>
          <p:nvPr>
            <p:ph type="body" sz="quarter" idx="14" hasCustomPrompt="1"/>
          </p:nvPr>
        </p:nvSpPr>
        <p:spPr>
          <a:xfrm>
            <a:off x="628650" y="1101915"/>
            <a:ext cx="7886700" cy="374650"/>
          </a:xfrm>
        </p:spPr>
        <p:txBody>
          <a:bodyPr/>
          <a:lstStyle>
            <a:lvl1pPr marL="0" indent="0">
              <a:buNone/>
              <a:defRPr sz="2400">
                <a:latin typeface="Arial" panose="020B0604020202020204" pitchFamily="34" charset="0"/>
                <a:cs typeface="Arial" panose="020B0604020202020204" pitchFamily="34" charset="0"/>
              </a:defRPr>
            </a:lvl1pPr>
          </a:lstStyle>
          <a:p>
            <a:r>
              <a:rPr lang="en-US" sz="2400"/>
              <a:t>Click to edit Title</a:t>
            </a:r>
          </a:p>
        </p:txBody>
      </p:sp>
      <p:sp>
        <p:nvSpPr>
          <p:cNvPr id="18" name="Content Placeholder 2">
            <a:extLst>
              <a:ext uri="{FF2B5EF4-FFF2-40B4-BE49-F238E27FC236}">
                <a16:creationId xmlns:a16="http://schemas.microsoft.com/office/drawing/2014/main" id="{40C24520-C125-4D89-9AB3-4B5F0FD049E9}"/>
              </a:ext>
            </a:extLst>
          </p:cNvPr>
          <p:cNvSpPr>
            <a:spLocks noGrp="1"/>
          </p:cNvSpPr>
          <p:nvPr>
            <p:ph idx="1"/>
          </p:nvPr>
        </p:nvSpPr>
        <p:spPr>
          <a:xfrm>
            <a:off x="628650" y="1563689"/>
            <a:ext cx="3853703" cy="4613272"/>
          </a:xfrm>
        </p:spPr>
        <p:txBody>
          <a:bodyPr/>
          <a:lstStyle>
            <a:lvl1pPr marL="91440">
              <a:defRPr sz="2000">
                <a:latin typeface="Arial" panose="020B0604020202020204" pitchFamily="34" charset="0"/>
                <a:cs typeface="Arial" panose="020B0604020202020204" pitchFamily="34" charset="0"/>
              </a:defRPr>
            </a:lvl1pPr>
            <a:lvl2pPr marL="731520" indent="-171450">
              <a:buFont typeface="Courier New" panose="02070309020205020404" pitchFamily="49" charset="0"/>
              <a:buChar char="o"/>
              <a:defRPr sz="1600">
                <a:latin typeface="Arial" panose="020B0604020202020204" pitchFamily="34" charset="0"/>
                <a:cs typeface="Arial" panose="020B0604020202020204" pitchFamily="34" charset="0"/>
              </a:defRPr>
            </a:lvl2pPr>
            <a:lvl3pPr marL="1097280" indent="-171450">
              <a:buFont typeface="Wingdings" panose="05000000000000000000" pitchFamily="2" charset="2"/>
              <a:buChar char="§"/>
              <a:defRPr sz="1400">
                <a:latin typeface="Arial" panose="020B0604020202020204" pitchFamily="34" charset="0"/>
                <a:cs typeface="Arial" panose="020B0604020202020204" pitchFamily="34" charset="0"/>
              </a:defRPr>
            </a:lvl3pPr>
            <a:lvl4pPr marL="1463040">
              <a:defRPr sz="1200">
                <a:latin typeface="Arial" panose="020B0604020202020204" pitchFamily="34" charset="0"/>
                <a:cs typeface="Arial" panose="020B0604020202020204" pitchFamily="34" charset="0"/>
              </a:defRPr>
            </a:lvl4pPr>
            <a:lvl5pPr marL="1828800" indent="-171450">
              <a:buFont typeface="Courier New" panose="02070309020205020404" pitchFamily="49" charset="0"/>
              <a:buChar char="o"/>
              <a:defRPr sz="1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510341B2-80AE-4A35-AD32-38D7F47A430D}"/>
              </a:ext>
            </a:extLst>
          </p:cNvPr>
          <p:cNvSpPr>
            <a:spLocks noGrp="1"/>
          </p:cNvSpPr>
          <p:nvPr>
            <p:ph idx="15"/>
          </p:nvPr>
        </p:nvSpPr>
        <p:spPr>
          <a:xfrm>
            <a:off x="4661649" y="1563689"/>
            <a:ext cx="3853703" cy="4613272"/>
          </a:xfrm>
        </p:spPr>
        <p:txBody>
          <a:bodyPr/>
          <a:lstStyle>
            <a:lvl1pPr marL="91440">
              <a:defRPr sz="2000">
                <a:latin typeface="Arial" panose="020B0604020202020204" pitchFamily="34" charset="0"/>
                <a:cs typeface="Arial" panose="020B0604020202020204" pitchFamily="34" charset="0"/>
              </a:defRPr>
            </a:lvl1pPr>
            <a:lvl2pPr marL="731520" indent="-171450">
              <a:buFont typeface="Courier New" panose="02070309020205020404" pitchFamily="49" charset="0"/>
              <a:buChar char="o"/>
              <a:defRPr sz="1600">
                <a:latin typeface="Arial" panose="020B0604020202020204" pitchFamily="34" charset="0"/>
                <a:cs typeface="Arial" panose="020B0604020202020204" pitchFamily="34" charset="0"/>
              </a:defRPr>
            </a:lvl2pPr>
            <a:lvl3pPr marL="1097280" indent="-171450">
              <a:buFont typeface="Wingdings" panose="05000000000000000000" pitchFamily="2" charset="2"/>
              <a:buChar char="§"/>
              <a:defRPr sz="1400">
                <a:latin typeface="Arial" panose="020B0604020202020204" pitchFamily="34" charset="0"/>
                <a:cs typeface="Arial" panose="020B0604020202020204" pitchFamily="34" charset="0"/>
              </a:defRPr>
            </a:lvl3pPr>
            <a:lvl4pPr marL="1463040">
              <a:defRPr sz="1200">
                <a:latin typeface="Arial" panose="020B0604020202020204" pitchFamily="34" charset="0"/>
                <a:cs typeface="Arial" panose="020B0604020202020204" pitchFamily="34" charset="0"/>
              </a:defRPr>
            </a:lvl4pPr>
            <a:lvl5pPr marL="1828800" indent="-171450">
              <a:buFont typeface="Courier New" panose="02070309020205020404" pitchFamily="49" charset="0"/>
              <a:buChar char="o"/>
              <a:defRPr sz="1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 name="Picture 19" descr="Choose VA logo">
            <a:extLst>
              <a:ext uri="{FF2B5EF4-FFF2-40B4-BE49-F238E27FC236}">
                <a16:creationId xmlns:a16="http://schemas.microsoft.com/office/drawing/2014/main" id="{1DA97EB6-0150-4141-B983-5E824A80341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9977" y="6277937"/>
            <a:ext cx="1405128" cy="397678"/>
          </a:xfrm>
          <a:prstGeom prst="rect">
            <a:avLst/>
          </a:prstGeom>
        </p:spPr>
      </p:pic>
      <p:sp>
        <p:nvSpPr>
          <p:cNvPr id="21" name="TextBox 20">
            <a:extLst>
              <a:ext uri="{FF2B5EF4-FFF2-40B4-BE49-F238E27FC236}">
                <a16:creationId xmlns:a16="http://schemas.microsoft.com/office/drawing/2014/main" id="{888EDD8F-42D5-435F-959E-95E62A2C4230}"/>
              </a:ext>
            </a:extLst>
          </p:cNvPr>
          <p:cNvSpPr txBox="1"/>
          <p:nvPr userDrawn="1"/>
        </p:nvSpPr>
        <p:spPr>
          <a:xfrm>
            <a:off x="8585016" y="6439913"/>
            <a:ext cx="534572" cy="276999"/>
          </a:xfrm>
          <a:prstGeom prst="rect">
            <a:avLst/>
          </a:prstGeom>
          <a:noFill/>
        </p:spPr>
        <p:txBody>
          <a:bodyPr wrap="square" rtlCol="0">
            <a:spAutoFit/>
          </a:bodyPr>
          <a:lstStyle/>
          <a:p>
            <a:pPr algn="r"/>
            <a:fld id="{3D460B33-8885-4DA2-8DD2-6937B2F7E5F3}" type="slidenum">
              <a:rPr lang="en-US" sz="1200" smtClean="0">
                <a:solidFill>
                  <a:schemeClr val="accent4">
                    <a:lumMod val="50000"/>
                  </a:schemeClr>
                </a:solidFill>
                <a:latin typeface="Arial" panose="020B0604020202020204" pitchFamily="34" charset="0"/>
                <a:cs typeface="Arial" panose="020B0604020202020204" pitchFamily="34" charset="0"/>
              </a:rPr>
              <a:pPr algn="r"/>
              <a:t>‹#›</a:t>
            </a:fld>
            <a:endParaRPr lang="en-US">
              <a:solidFill>
                <a:schemeClr val="accent4">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4374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FC2E04-B114-4F87-A8FC-CE2F98A53ECE}"/>
              </a:ext>
            </a:extLst>
          </p:cNvPr>
          <p:cNvSpPr>
            <a:spLocks noGrp="1"/>
          </p:cNvSpPr>
          <p:nvPr>
            <p:ph type="body" idx="1"/>
          </p:nvPr>
        </p:nvSpPr>
        <p:spPr>
          <a:xfrm>
            <a:off x="629842" y="1681163"/>
            <a:ext cx="3868340" cy="823912"/>
          </a:xfrm>
        </p:spPr>
        <p:txBody>
          <a:bodyPr anchor="b"/>
          <a:lstStyle>
            <a:lvl1pPr marL="0" indent="0">
              <a:buNone/>
              <a:defRPr sz="18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Text Placeholder 4">
            <a:extLst>
              <a:ext uri="{FF2B5EF4-FFF2-40B4-BE49-F238E27FC236}">
                <a16:creationId xmlns:a16="http://schemas.microsoft.com/office/drawing/2014/main" id="{4DF4EC5A-C514-4D37-BB54-38157D85245F}"/>
              </a:ext>
            </a:extLst>
          </p:cNvPr>
          <p:cNvSpPr>
            <a:spLocks noGrp="1"/>
          </p:cNvSpPr>
          <p:nvPr>
            <p:ph type="body" sz="quarter" idx="3"/>
          </p:nvPr>
        </p:nvSpPr>
        <p:spPr>
          <a:xfrm>
            <a:off x="4629150" y="1681163"/>
            <a:ext cx="3887391" cy="823912"/>
          </a:xfrm>
        </p:spPr>
        <p:txBody>
          <a:bodyPr anchor="b"/>
          <a:lstStyle>
            <a:lvl1pPr marL="0" indent="0">
              <a:buNone/>
              <a:defRPr sz="18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Footer Placeholder 7">
            <a:extLst>
              <a:ext uri="{FF2B5EF4-FFF2-40B4-BE49-F238E27FC236}">
                <a16:creationId xmlns:a16="http://schemas.microsoft.com/office/drawing/2014/main" id="{65FD438A-B55A-498D-B939-47342EBD666A}"/>
              </a:ext>
            </a:extLst>
          </p:cNvPr>
          <p:cNvSpPr>
            <a:spLocks noGrp="1"/>
          </p:cNvSpPr>
          <p:nvPr>
            <p:ph type="ftr" sz="quarter" idx="11"/>
          </p:nvPr>
        </p:nvSpPr>
        <p:spPr/>
        <p:txBody>
          <a:bodyPr/>
          <a:lstStyle/>
          <a:p>
            <a:endParaRPr lang="en-US"/>
          </a:p>
        </p:txBody>
      </p:sp>
      <p:pic>
        <p:nvPicPr>
          <p:cNvPr id="10" name="Picture 9">
            <a:extLst>
              <a:ext uri="{FF2B5EF4-FFF2-40B4-BE49-F238E27FC236}">
                <a16:creationId xmlns:a16="http://schemas.microsoft.com/office/drawing/2014/main" id="{5B1904F6-1263-4E4E-A9F5-99EDCBBBA54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19727"/>
          </a:xfrm>
          <a:prstGeom prst="rect">
            <a:avLst/>
          </a:prstGeom>
        </p:spPr>
      </p:pic>
      <p:cxnSp>
        <p:nvCxnSpPr>
          <p:cNvPr id="11" name="Straight Connector 10">
            <a:extLst>
              <a:ext uri="{FF2B5EF4-FFF2-40B4-BE49-F238E27FC236}">
                <a16:creationId xmlns:a16="http://schemas.microsoft.com/office/drawing/2014/main" id="{4E2DC6B0-83E8-40CB-B580-F5D750DAAC1D}"/>
              </a:ext>
              <a:ext uri="{C183D7F6-B498-43B3-948B-1728B52AA6E4}">
                <adec:decorative xmlns:adec="http://schemas.microsoft.com/office/drawing/2017/decorative" val="1"/>
              </a:ext>
            </a:extLst>
          </p:cNvPr>
          <p:cNvCxnSpPr>
            <a:cxnSpLocks/>
          </p:cNvCxnSpPr>
          <p:nvPr userDrawn="1"/>
        </p:nvCxnSpPr>
        <p:spPr>
          <a:xfrm>
            <a:off x="0" y="81962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Picture 12" descr="Department of Veterans Affairs">
            <a:extLst>
              <a:ext uri="{FF2B5EF4-FFF2-40B4-BE49-F238E27FC236}">
                <a16:creationId xmlns:a16="http://schemas.microsoft.com/office/drawing/2014/main" id="{2D26C365-9887-4C9A-970D-F90C7EBBBB8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60477"/>
          <a:stretch/>
        </p:blipFill>
        <p:spPr>
          <a:xfrm>
            <a:off x="6915150" y="6356350"/>
            <a:ext cx="1551215" cy="365126"/>
          </a:xfrm>
          <a:prstGeom prst="rect">
            <a:avLst/>
          </a:prstGeom>
        </p:spPr>
      </p:pic>
      <p:sp>
        <p:nvSpPr>
          <p:cNvPr id="14" name="Text Placeholder 15">
            <a:extLst>
              <a:ext uri="{FF2B5EF4-FFF2-40B4-BE49-F238E27FC236}">
                <a16:creationId xmlns:a16="http://schemas.microsoft.com/office/drawing/2014/main" id="{EB68C635-78A9-4187-ADCE-9B823836965C}"/>
              </a:ext>
            </a:extLst>
          </p:cNvPr>
          <p:cNvSpPr>
            <a:spLocks noGrp="1"/>
          </p:cNvSpPr>
          <p:nvPr>
            <p:ph type="body" sz="quarter" idx="13" hasCustomPrompt="1"/>
          </p:nvPr>
        </p:nvSpPr>
        <p:spPr>
          <a:xfrm>
            <a:off x="288131" y="233651"/>
            <a:ext cx="8453438" cy="510418"/>
          </a:xfrm>
        </p:spPr>
        <p:txBody>
          <a:bodyPr>
            <a:normAutofit/>
          </a:bodyPr>
          <a:lstStyle>
            <a:lvl1pPr marL="0" indent="0" algn="l" defTabSz="685800" rtl="0" eaLnBrk="1" latinLnBrk="0" hangingPunct="1">
              <a:lnSpc>
                <a:spcPct val="70000"/>
              </a:lnSpc>
              <a:spcBef>
                <a:spcPct val="0"/>
              </a:spcBef>
              <a:buNone/>
              <a:defRPr lang="en-US" sz="3100" b="1"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15" name="Text Placeholder 14">
            <a:extLst>
              <a:ext uri="{FF2B5EF4-FFF2-40B4-BE49-F238E27FC236}">
                <a16:creationId xmlns:a16="http://schemas.microsoft.com/office/drawing/2014/main" id="{9EAC3ED5-B446-4CD9-9508-94057AD1702B}"/>
              </a:ext>
            </a:extLst>
          </p:cNvPr>
          <p:cNvSpPr>
            <a:spLocks noGrp="1"/>
          </p:cNvSpPr>
          <p:nvPr>
            <p:ph type="body" sz="quarter" idx="14" hasCustomPrompt="1"/>
          </p:nvPr>
        </p:nvSpPr>
        <p:spPr>
          <a:xfrm>
            <a:off x="628650" y="1101915"/>
            <a:ext cx="7886700" cy="374650"/>
          </a:xfrm>
        </p:spPr>
        <p:txBody>
          <a:bodyPr/>
          <a:lstStyle>
            <a:lvl1pPr marL="0" indent="0">
              <a:buNone/>
              <a:defRPr sz="2400">
                <a:latin typeface="Arial" panose="020B0604020202020204" pitchFamily="34" charset="0"/>
                <a:cs typeface="Arial" panose="020B0604020202020204" pitchFamily="34" charset="0"/>
              </a:defRPr>
            </a:lvl1pPr>
          </a:lstStyle>
          <a:p>
            <a:r>
              <a:rPr lang="en-US" sz="2400"/>
              <a:t>Click to edit Title</a:t>
            </a:r>
          </a:p>
        </p:txBody>
      </p:sp>
      <p:sp>
        <p:nvSpPr>
          <p:cNvPr id="20" name="Content Placeholder 2">
            <a:extLst>
              <a:ext uri="{FF2B5EF4-FFF2-40B4-BE49-F238E27FC236}">
                <a16:creationId xmlns:a16="http://schemas.microsoft.com/office/drawing/2014/main" id="{61802F21-AC00-4783-AE36-C1A934F9EAB7}"/>
              </a:ext>
            </a:extLst>
          </p:cNvPr>
          <p:cNvSpPr>
            <a:spLocks noGrp="1"/>
          </p:cNvSpPr>
          <p:nvPr>
            <p:ph idx="15"/>
          </p:nvPr>
        </p:nvSpPr>
        <p:spPr>
          <a:xfrm>
            <a:off x="628650" y="2583489"/>
            <a:ext cx="3853703" cy="3593472"/>
          </a:xfrm>
        </p:spPr>
        <p:txBody>
          <a:bodyPr/>
          <a:lstStyle>
            <a:lvl1pPr marL="91440">
              <a:defRPr sz="2000">
                <a:latin typeface="Arial" panose="020B0604020202020204" pitchFamily="34" charset="0"/>
                <a:cs typeface="Arial" panose="020B0604020202020204" pitchFamily="34" charset="0"/>
              </a:defRPr>
            </a:lvl1pPr>
            <a:lvl2pPr marL="731520" indent="-171450">
              <a:buFont typeface="Courier New" panose="02070309020205020404" pitchFamily="49" charset="0"/>
              <a:buChar char="o"/>
              <a:defRPr sz="1600">
                <a:latin typeface="Arial" panose="020B0604020202020204" pitchFamily="34" charset="0"/>
                <a:cs typeface="Arial" panose="020B0604020202020204" pitchFamily="34" charset="0"/>
              </a:defRPr>
            </a:lvl2pPr>
            <a:lvl3pPr marL="1097280" indent="-171450">
              <a:buFont typeface="Wingdings" panose="05000000000000000000" pitchFamily="2" charset="2"/>
              <a:buChar char="§"/>
              <a:defRPr sz="1400">
                <a:latin typeface="Arial" panose="020B0604020202020204" pitchFamily="34" charset="0"/>
                <a:cs typeface="Arial" panose="020B0604020202020204" pitchFamily="34" charset="0"/>
              </a:defRPr>
            </a:lvl3pPr>
            <a:lvl4pPr marL="1463040">
              <a:defRPr sz="1200">
                <a:latin typeface="Arial" panose="020B0604020202020204" pitchFamily="34" charset="0"/>
                <a:cs typeface="Arial" panose="020B0604020202020204" pitchFamily="34" charset="0"/>
              </a:defRPr>
            </a:lvl4pPr>
            <a:lvl5pPr marL="1828800" indent="-171450">
              <a:buFont typeface="Courier New" panose="02070309020205020404" pitchFamily="49" charset="0"/>
              <a:buChar char="o"/>
              <a:defRPr sz="1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
            <a:extLst>
              <a:ext uri="{FF2B5EF4-FFF2-40B4-BE49-F238E27FC236}">
                <a16:creationId xmlns:a16="http://schemas.microsoft.com/office/drawing/2014/main" id="{1880F315-4668-4156-B3A7-8403BF547F80}"/>
              </a:ext>
            </a:extLst>
          </p:cNvPr>
          <p:cNvSpPr>
            <a:spLocks noGrp="1"/>
          </p:cNvSpPr>
          <p:nvPr>
            <p:ph idx="16"/>
          </p:nvPr>
        </p:nvSpPr>
        <p:spPr>
          <a:xfrm>
            <a:off x="4661649" y="2583489"/>
            <a:ext cx="3853703" cy="3593472"/>
          </a:xfrm>
        </p:spPr>
        <p:txBody>
          <a:bodyPr/>
          <a:lstStyle>
            <a:lvl1pPr marL="91440">
              <a:defRPr sz="2000">
                <a:latin typeface="Arial" panose="020B0604020202020204" pitchFamily="34" charset="0"/>
                <a:cs typeface="Arial" panose="020B0604020202020204" pitchFamily="34" charset="0"/>
              </a:defRPr>
            </a:lvl1pPr>
            <a:lvl2pPr marL="731520" indent="-171450">
              <a:buFont typeface="Courier New" panose="02070309020205020404" pitchFamily="49" charset="0"/>
              <a:buChar char="o"/>
              <a:defRPr sz="1600">
                <a:latin typeface="Arial" panose="020B0604020202020204" pitchFamily="34" charset="0"/>
                <a:cs typeface="Arial" panose="020B0604020202020204" pitchFamily="34" charset="0"/>
              </a:defRPr>
            </a:lvl2pPr>
            <a:lvl3pPr marL="1097280" indent="-171450">
              <a:buFont typeface="Wingdings" panose="05000000000000000000" pitchFamily="2" charset="2"/>
              <a:buChar char="§"/>
              <a:defRPr sz="1400">
                <a:latin typeface="Arial" panose="020B0604020202020204" pitchFamily="34" charset="0"/>
                <a:cs typeface="Arial" panose="020B0604020202020204" pitchFamily="34" charset="0"/>
              </a:defRPr>
            </a:lvl3pPr>
            <a:lvl4pPr marL="1463040">
              <a:defRPr sz="1200">
                <a:latin typeface="Arial" panose="020B0604020202020204" pitchFamily="34" charset="0"/>
                <a:cs typeface="Arial" panose="020B0604020202020204" pitchFamily="34" charset="0"/>
              </a:defRPr>
            </a:lvl4pPr>
            <a:lvl5pPr marL="1828800" indent="-171450">
              <a:buFont typeface="Courier New" panose="02070309020205020404" pitchFamily="49" charset="0"/>
              <a:buChar char="o"/>
              <a:defRPr sz="1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Picture 17" descr="Choose VA logo">
            <a:extLst>
              <a:ext uri="{FF2B5EF4-FFF2-40B4-BE49-F238E27FC236}">
                <a16:creationId xmlns:a16="http://schemas.microsoft.com/office/drawing/2014/main" id="{DFBA0D36-0038-438D-A68B-003DB8F0987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9977" y="6277937"/>
            <a:ext cx="1405128" cy="397678"/>
          </a:xfrm>
          <a:prstGeom prst="rect">
            <a:avLst/>
          </a:prstGeom>
        </p:spPr>
      </p:pic>
      <p:sp>
        <p:nvSpPr>
          <p:cNvPr id="19" name="TextBox 18">
            <a:extLst>
              <a:ext uri="{FF2B5EF4-FFF2-40B4-BE49-F238E27FC236}">
                <a16:creationId xmlns:a16="http://schemas.microsoft.com/office/drawing/2014/main" id="{1EBB185C-6013-4F62-88A4-EF2AFA9C537D}"/>
              </a:ext>
            </a:extLst>
          </p:cNvPr>
          <p:cNvSpPr txBox="1"/>
          <p:nvPr userDrawn="1"/>
        </p:nvSpPr>
        <p:spPr>
          <a:xfrm>
            <a:off x="8585016" y="6439913"/>
            <a:ext cx="534572" cy="276999"/>
          </a:xfrm>
          <a:prstGeom prst="rect">
            <a:avLst/>
          </a:prstGeom>
          <a:noFill/>
        </p:spPr>
        <p:txBody>
          <a:bodyPr wrap="square" rtlCol="0">
            <a:spAutoFit/>
          </a:bodyPr>
          <a:lstStyle/>
          <a:p>
            <a:pPr algn="r"/>
            <a:fld id="{3D460B33-8885-4DA2-8DD2-6937B2F7E5F3}" type="slidenum">
              <a:rPr lang="en-US" sz="1200" smtClean="0">
                <a:solidFill>
                  <a:schemeClr val="accent4">
                    <a:lumMod val="50000"/>
                  </a:schemeClr>
                </a:solidFill>
                <a:latin typeface="Arial" panose="020B0604020202020204" pitchFamily="34" charset="0"/>
                <a:cs typeface="Arial" panose="020B0604020202020204" pitchFamily="34" charset="0"/>
              </a:rPr>
              <a:pPr algn="r"/>
              <a:t>‹#›</a:t>
            </a:fld>
            <a:endParaRPr lang="en-US">
              <a:solidFill>
                <a:schemeClr val="accent4">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695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215BC9D-D1D1-4AE6-A077-9AE3834C7B2D}"/>
              </a:ext>
            </a:extLst>
          </p:cNvPr>
          <p:cNvSpPr>
            <a:spLocks noGrp="1"/>
          </p:cNvSpPr>
          <p:nvPr>
            <p:ph type="ftr" sz="quarter" idx="11"/>
          </p:nvPr>
        </p:nvSpPr>
        <p:spPr/>
        <p:txBody>
          <a:bodyPr/>
          <a:lstStyle/>
          <a:p>
            <a:endParaRPr lang="en-US"/>
          </a:p>
        </p:txBody>
      </p:sp>
      <p:pic>
        <p:nvPicPr>
          <p:cNvPr id="10" name="Picture 9">
            <a:extLst>
              <a:ext uri="{FF2B5EF4-FFF2-40B4-BE49-F238E27FC236}">
                <a16:creationId xmlns:a16="http://schemas.microsoft.com/office/drawing/2014/main" id="{34FAE68D-4971-4D08-B99A-27FD0262051A}"/>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19727"/>
          </a:xfrm>
          <a:prstGeom prst="rect">
            <a:avLst/>
          </a:prstGeom>
        </p:spPr>
      </p:pic>
      <p:cxnSp>
        <p:nvCxnSpPr>
          <p:cNvPr id="11" name="Straight Connector 10">
            <a:extLst>
              <a:ext uri="{FF2B5EF4-FFF2-40B4-BE49-F238E27FC236}">
                <a16:creationId xmlns:a16="http://schemas.microsoft.com/office/drawing/2014/main" id="{6607FB13-A1E8-486A-B610-23B7FFE17643}"/>
              </a:ext>
              <a:ext uri="{C183D7F6-B498-43B3-948B-1728B52AA6E4}">
                <adec:decorative xmlns:adec="http://schemas.microsoft.com/office/drawing/2017/decorative" val="1"/>
              </a:ext>
            </a:extLst>
          </p:cNvPr>
          <p:cNvCxnSpPr>
            <a:cxnSpLocks/>
          </p:cNvCxnSpPr>
          <p:nvPr userDrawn="1"/>
        </p:nvCxnSpPr>
        <p:spPr>
          <a:xfrm>
            <a:off x="0" y="81962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Picture 12" descr="Department of Veterans Affairs Logo">
            <a:extLst>
              <a:ext uri="{FF2B5EF4-FFF2-40B4-BE49-F238E27FC236}">
                <a16:creationId xmlns:a16="http://schemas.microsoft.com/office/drawing/2014/main" id="{A2E0BBFB-7BC0-4BB4-B704-42332E88912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60477"/>
          <a:stretch/>
        </p:blipFill>
        <p:spPr>
          <a:xfrm>
            <a:off x="6915150" y="6356350"/>
            <a:ext cx="1551215" cy="365126"/>
          </a:xfrm>
          <a:prstGeom prst="rect">
            <a:avLst/>
          </a:prstGeom>
        </p:spPr>
      </p:pic>
      <p:sp>
        <p:nvSpPr>
          <p:cNvPr id="14" name="Text Placeholder 15">
            <a:extLst>
              <a:ext uri="{FF2B5EF4-FFF2-40B4-BE49-F238E27FC236}">
                <a16:creationId xmlns:a16="http://schemas.microsoft.com/office/drawing/2014/main" id="{25F7A9BD-A7BA-4EA9-8FF6-F5CC728B3314}"/>
              </a:ext>
            </a:extLst>
          </p:cNvPr>
          <p:cNvSpPr>
            <a:spLocks noGrp="1"/>
          </p:cNvSpPr>
          <p:nvPr>
            <p:ph type="body" sz="quarter" idx="13" hasCustomPrompt="1"/>
          </p:nvPr>
        </p:nvSpPr>
        <p:spPr>
          <a:xfrm>
            <a:off x="288131" y="233651"/>
            <a:ext cx="8453438" cy="510418"/>
          </a:xfrm>
        </p:spPr>
        <p:txBody>
          <a:bodyPr>
            <a:normAutofit/>
          </a:bodyPr>
          <a:lstStyle>
            <a:lvl1pPr marL="0" indent="0" algn="l" defTabSz="685800" rtl="0" eaLnBrk="1" latinLnBrk="0" hangingPunct="1">
              <a:lnSpc>
                <a:spcPct val="70000"/>
              </a:lnSpc>
              <a:spcBef>
                <a:spcPct val="0"/>
              </a:spcBef>
              <a:buNone/>
              <a:defRPr lang="en-US" sz="3100" b="1"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15" name="Text Placeholder 14">
            <a:extLst>
              <a:ext uri="{FF2B5EF4-FFF2-40B4-BE49-F238E27FC236}">
                <a16:creationId xmlns:a16="http://schemas.microsoft.com/office/drawing/2014/main" id="{8918BA0A-D7F1-4AC5-8DF4-354E1A3A92FA}"/>
              </a:ext>
            </a:extLst>
          </p:cNvPr>
          <p:cNvSpPr>
            <a:spLocks noGrp="1"/>
          </p:cNvSpPr>
          <p:nvPr>
            <p:ph type="body" sz="quarter" idx="14" hasCustomPrompt="1"/>
          </p:nvPr>
        </p:nvSpPr>
        <p:spPr>
          <a:xfrm>
            <a:off x="628650" y="1101915"/>
            <a:ext cx="7886700" cy="374650"/>
          </a:xfrm>
        </p:spPr>
        <p:txBody>
          <a:bodyPr/>
          <a:lstStyle>
            <a:lvl1pPr marL="0" indent="0">
              <a:buNone/>
              <a:defRPr sz="2400">
                <a:latin typeface="Arial" panose="020B0604020202020204" pitchFamily="34" charset="0"/>
                <a:cs typeface="Arial" panose="020B0604020202020204" pitchFamily="34" charset="0"/>
              </a:defRPr>
            </a:lvl1pPr>
          </a:lstStyle>
          <a:p>
            <a:r>
              <a:rPr lang="en-US" sz="2400"/>
              <a:t>Click to edit Title</a:t>
            </a:r>
          </a:p>
        </p:txBody>
      </p:sp>
      <p:pic>
        <p:nvPicPr>
          <p:cNvPr id="17" name="Picture 16" descr="Choose VA Logo">
            <a:extLst>
              <a:ext uri="{FF2B5EF4-FFF2-40B4-BE49-F238E27FC236}">
                <a16:creationId xmlns:a16="http://schemas.microsoft.com/office/drawing/2014/main" id="{AAEF1AA1-BB53-456F-9B13-39514EFAFB7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9977" y="6277937"/>
            <a:ext cx="1405128" cy="397678"/>
          </a:xfrm>
          <a:prstGeom prst="rect">
            <a:avLst/>
          </a:prstGeom>
        </p:spPr>
      </p:pic>
      <p:sp>
        <p:nvSpPr>
          <p:cNvPr id="18" name="TextBox 17">
            <a:extLst>
              <a:ext uri="{FF2B5EF4-FFF2-40B4-BE49-F238E27FC236}">
                <a16:creationId xmlns:a16="http://schemas.microsoft.com/office/drawing/2014/main" id="{3473E359-837D-4B80-927B-4350867A254F}"/>
              </a:ext>
            </a:extLst>
          </p:cNvPr>
          <p:cNvSpPr txBox="1"/>
          <p:nvPr userDrawn="1"/>
        </p:nvSpPr>
        <p:spPr>
          <a:xfrm>
            <a:off x="8585016" y="6439913"/>
            <a:ext cx="534572" cy="276999"/>
          </a:xfrm>
          <a:prstGeom prst="rect">
            <a:avLst/>
          </a:prstGeom>
          <a:noFill/>
        </p:spPr>
        <p:txBody>
          <a:bodyPr wrap="square" rtlCol="0">
            <a:spAutoFit/>
          </a:bodyPr>
          <a:lstStyle/>
          <a:p>
            <a:pPr algn="r"/>
            <a:fld id="{3D460B33-8885-4DA2-8DD2-6937B2F7E5F3}" type="slidenum">
              <a:rPr lang="en-US" sz="1200" smtClean="0">
                <a:solidFill>
                  <a:schemeClr val="accent4">
                    <a:lumMod val="50000"/>
                  </a:schemeClr>
                </a:solidFill>
                <a:latin typeface="Arial" panose="020B0604020202020204" pitchFamily="34" charset="0"/>
                <a:cs typeface="Arial" panose="020B0604020202020204" pitchFamily="34" charset="0"/>
              </a:rPr>
              <a:pPr algn="r"/>
              <a:t>‹#›</a:t>
            </a:fld>
            <a:endParaRPr lang="en-US">
              <a:solidFill>
                <a:schemeClr val="accent4">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6998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47035B8-557F-4881-ABFC-350B34B96F78}"/>
              </a:ext>
            </a:extLst>
          </p:cNvPr>
          <p:cNvSpPr>
            <a:spLocks noGrp="1"/>
          </p:cNvSpPr>
          <p:nvPr>
            <p:ph type="ftr" sz="quarter" idx="11"/>
          </p:nvPr>
        </p:nvSpPr>
        <p:spPr/>
        <p:txBody>
          <a:bodyPr/>
          <a:lstStyle/>
          <a:p>
            <a:endParaRPr lang="en-US"/>
          </a:p>
        </p:txBody>
      </p:sp>
      <p:pic>
        <p:nvPicPr>
          <p:cNvPr id="9" name="Picture 8">
            <a:extLst>
              <a:ext uri="{FF2B5EF4-FFF2-40B4-BE49-F238E27FC236}">
                <a16:creationId xmlns:a16="http://schemas.microsoft.com/office/drawing/2014/main" id="{E1DF5D5D-FC86-4411-88F8-BB3AB0F54680}"/>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19727"/>
          </a:xfrm>
          <a:prstGeom prst="rect">
            <a:avLst/>
          </a:prstGeom>
        </p:spPr>
      </p:pic>
      <p:cxnSp>
        <p:nvCxnSpPr>
          <p:cNvPr id="10" name="Straight Connector 9">
            <a:extLst>
              <a:ext uri="{FF2B5EF4-FFF2-40B4-BE49-F238E27FC236}">
                <a16:creationId xmlns:a16="http://schemas.microsoft.com/office/drawing/2014/main" id="{C603A5D0-0386-4148-B8F9-8C1A27CDC06F}"/>
              </a:ext>
              <a:ext uri="{C183D7F6-B498-43B3-948B-1728B52AA6E4}">
                <adec:decorative xmlns:adec="http://schemas.microsoft.com/office/drawing/2017/decorative" val="1"/>
              </a:ext>
            </a:extLst>
          </p:cNvPr>
          <p:cNvCxnSpPr>
            <a:cxnSpLocks/>
          </p:cNvCxnSpPr>
          <p:nvPr userDrawn="1"/>
        </p:nvCxnSpPr>
        <p:spPr>
          <a:xfrm>
            <a:off x="0" y="81962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11" descr="Department of Veterans Affairs Logo">
            <a:extLst>
              <a:ext uri="{FF2B5EF4-FFF2-40B4-BE49-F238E27FC236}">
                <a16:creationId xmlns:a16="http://schemas.microsoft.com/office/drawing/2014/main" id="{896F4020-EFEE-4C82-ACBD-78FF4616519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60477"/>
          <a:stretch/>
        </p:blipFill>
        <p:spPr>
          <a:xfrm>
            <a:off x="6915150" y="6356350"/>
            <a:ext cx="1551215" cy="365126"/>
          </a:xfrm>
          <a:prstGeom prst="rect">
            <a:avLst/>
          </a:prstGeom>
        </p:spPr>
      </p:pic>
      <p:sp>
        <p:nvSpPr>
          <p:cNvPr id="14" name="Text Placeholder 15">
            <a:extLst>
              <a:ext uri="{FF2B5EF4-FFF2-40B4-BE49-F238E27FC236}">
                <a16:creationId xmlns:a16="http://schemas.microsoft.com/office/drawing/2014/main" id="{9234C347-EB9E-4A99-B01B-84244345B339}"/>
              </a:ext>
            </a:extLst>
          </p:cNvPr>
          <p:cNvSpPr>
            <a:spLocks noGrp="1"/>
          </p:cNvSpPr>
          <p:nvPr>
            <p:ph type="body" sz="quarter" idx="13" hasCustomPrompt="1"/>
          </p:nvPr>
        </p:nvSpPr>
        <p:spPr>
          <a:xfrm>
            <a:off x="288131" y="233651"/>
            <a:ext cx="8453438" cy="510418"/>
          </a:xfrm>
        </p:spPr>
        <p:txBody>
          <a:bodyPr>
            <a:normAutofit/>
          </a:bodyPr>
          <a:lstStyle>
            <a:lvl1pPr marL="0" indent="0" algn="l" defTabSz="685800" rtl="0" eaLnBrk="1" latinLnBrk="0" hangingPunct="1">
              <a:lnSpc>
                <a:spcPct val="70000"/>
              </a:lnSpc>
              <a:spcBef>
                <a:spcPct val="0"/>
              </a:spcBef>
              <a:buNone/>
              <a:defRPr lang="en-US" sz="3100" b="1"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pic>
        <p:nvPicPr>
          <p:cNvPr id="15" name="Picture 14" descr="Choose VA logo">
            <a:extLst>
              <a:ext uri="{FF2B5EF4-FFF2-40B4-BE49-F238E27FC236}">
                <a16:creationId xmlns:a16="http://schemas.microsoft.com/office/drawing/2014/main" id="{86C999D2-7C08-471D-9FAF-977F853497B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9977" y="6277937"/>
            <a:ext cx="1405128" cy="397678"/>
          </a:xfrm>
          <a:prstGeom prst="rect">
            <a:avLst/>
          </a:prstGeom>
        </p:spPr>
      </p:pic>
      <p:sp>
        <p:nvSpPr>
          <p:cNvPr id="16" name="TextBox 15">
            <a:extLst>
              <a:ext uri="{FF2B5EF4-FFF2-40B4-BE49-F238E27FC236}">
                <a16:creationId xmlns:a16="http://schemas.microsoft.com/office/drawing/2014/main" id="{84D699AA-E58D-46E7-8C54-49E85FFE3584}"/>
              </a:ext>
            </a:extLst>
          </p:cNvPr>
          <p:cNvSpPr txBox="1"/>
          <p:nvPr userDrawn="1"/>
        </p:nvSpPr>
        <p:spPr>
          <a:xfrm>
            <a:off x="8585016" y="6439913"/>
            <a:ext cx="534572" cy="276999"/>
          </a:xfrm>
          <a:prstGeom prst="rect">
            <a:avLst/>
          </a:prstGeom>
          <a:noFill/>
        </p:spPr>
        <p:txBody>
          <a:bodyPr wrap="square" rtlCol="0">
            <a:spAutoFit/>
          </a:bodyPr>
          <a:lstStyle/>
          <a:p>
            <a:pPr algn="r"/>
            <a:fld id="{3D460B33-8885-4DA2-8DD2-6937B2F7E5F3}" type="slidenum">
              <a:rPr lang="en-US" sz="1200" smtClean="0">
                <a:solidFill>
                  <a:schemeClr val="accent4">
                    <a:lumMod val="50000"/>
                  </a:schemeClr>
                </a:solidFill>
                <a:latin typeface="Arial" panose="020B0604020202020204" pitchFamily="34" charset="0"/>
                <a:cs typeface="Arial" panose="020B0604020202020204" pitchFamily="34" charset="0"/>
              </a:rPr>
              <a:pPr algn="r"/>
              <a:t>‹#›</a:t>
            </a:fld>
            <a:endParaRPr lang="en-US">
              <a:solidFill>
                <a:schemeClr val="accent4">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4832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8691962-B9C3-4312-A061-332B91F83DD5}"/>
              </a:ext>
            </a:extLst>
          </p:cNvPr>
          <p:cNvSpPr>
            <a:spLocks noGrp="1"/>
          </p:cNvSpPr>
          <p:nvPr>
            <p:ph type="body" sz="half" idx="2"/>
          </p:nvPr>
        </p:nvSpPr>
        <p:spPr>
          <a:xfrm>
            <a:off x="629841" y="2057400"/>
            <a:ext cx="2949178" cy="3811588"/>
          </a:xfrm>
        </p:spPr>
        <p:txBody>
          <a:bodyPr/>
          <a:lstStyle>
            <a:lvl1pPr marL="0" indent="0">
              <a:buNone/>
              <a:defRPr sz="1200">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a:extLst>
              <a:ext uri="{FF2B5EF4-FFF2-40B4-BE49-F238E27FC236}">
                <a16:creationId xmlns:a16="http://schemas.microsoft.com/office/drawing/2014/main" id="{C8AB5026-44B6-4299-B36A-0426799505AE}"/>
              </a:ext>
            </a:extLst>
          </p:cNvPr>
          <p:cNvSpPr>
            <a:spLocks noGrp="1"/>
          </p:cNvSpPr>
          <p:nvPr>
            <p:ph type="ftr" sz="quarter" idx="11"/>
          </p:nvPr>
        </p:nvSpPr>
        <p:spPr/>
        <p:txBody>
          <a:bodyPr/>
          <a:lstStyle/>
          <a:p>
            <a:endParaRPr lang="en-US"/>
          </a:p>
        </p:txBody>
      </p:sp>
      <p:pic>
        <p:nvPicPr>
          <p:cNvPr id="8" name="Picture 7">
            <a:extLst>
              <a:ext uri="{FF2B5EF4-FFF2-40B4-BE49-F238E27FC236}">
                <a16:creationId xmlns:a16="http://schemas.microsoft.com/office/drawing/2014/main" id="{CEA68A8B-CEE5-4BCD-85A9-01DDD7AF66A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19727"/>
          </a:xfrm>
          <a:prstGeom prst="rect">
            <a:avLst/>
          </a:prstGeom>
        </p:spPr>
      </p:pic>
      <p:cxnSp>
        <p:nvCxnSpPr>
          <p:cNvPr id="9" name="Straight Connector 8">
            <a:extLst>
              <a:ext uri="{FF2B5EF4-FFF2-40B4-BE49-F238E27FC236}">
                <a16:creationId xmlns:a16="http://schemas.microsoft.com/office/drawing/2014/main" id="{ED2E0269-4409-4A55-B365-CB31C75C3DF5}"/>
              </a:ext>
              <a:ext uri="{C183D7F6-B498-43B3-948B-1728B52AA6E4}">
                <adec:decorative xmlns:adec="http://schemas.microsoft.com/office/drawing/2017/decorative" val="1"/>
              </a:ext>
            </a:extLst>
          </p:cNvPr>
          <p:cNvCxnSpPr>
            <a:cxnSpLocks/>
          </p:cNvCxnSpPr>
          <p:nvPr userDrawn="1"/>
        </p:nvCxnSpPr>
        <p:spPr>
          <a:xfrm>
            <a:off x="0" y="81962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10" descr="Department of Veterans Affairs Logo">
            <a:extLst>
              <a:ext uri="{FF2B5EF4-FFF2-40B4-BE49-F238E27FC236}">
                <a16:creationId xmlns:a16="http://schemas.microsoft.com/office/drawing/2014/main" id="{2F19FE36-8D89-4825-B12F-1DCE1B9AA13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60477"/>
          <a:stretch/>
        </p:blipFill>
        <p:spPr>
          <a:xfrm>
            <a:off x="6915150" y="6356350"/>
            <a:ext cx="1551215" cy="365126"/>
          </a:xfrm>
          <a:prstGeom prst="rect">
            <a:avLst/>
          </a:prstGeom>
        </p:spPr>
      </p:pic>
      <p:sp>
        <p:nvSpPr>
          <p:cNvPr id="12" name="Text Placeholder 15">
            <a:extLst>
              <a:ext uri="{FF2B5EF4-FFF2-40B4-BE49-F238E27FC236}">
                <a16:creationId xmlns:a16="http://schemas.microsoft.com/office/drawing/2014/main" id="{93310C72-27A9-4BD1-9BD6-222152DC1A2B}"/>
              </a:ext>
            </a:extLst>
          </p:cNvPr>
          <p:cNvSpPr>
            <a:spLocks noGrp="1"/>
          </p:cNvSpPr>
          <p:nvPr>
            <p:ph type="body" sz="quarter" idx="13" hasCustomPrompt="1"/>
          </p:nvPr>
        </p:nvSpPr>
        <p:spPr>
          <a:xfrm>
            <a:off x="288131" y="233651"/>
            <a:ext cx="8453438" cy="510418"/>
          </a:xfrm>
        </p:spPr>
        <p:txBody>
          <a:bodyPr>
            <a:normAutofit/>
          </a:bodyPr>
          <a:lstStyle>
            <a:lvl1pPr marL="0" indent="0" algn="l" defTabSz="685800" rtl="0" eaLnBrk="1" latinLnBrk="0" hangingPunct="1">
              <a:lnSpc>
                <a:spcPct val="70000"/>
              </a:lnSpc>
              <a:spcBef>
                <a:spcPct val="0"/>
              </a:spcBef>
              <a:buNone/>
              <a:defRPr lang="en-US" sz="3100" b="1"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14" name="Text Placeholder 14">
            <a:extLst>
              <a:ext uri="{FF2B5EF4-FFF2-40B4-BE49-F238E27FC236}">
                <a16:creationId xmlns:a16="http://schemas.microsoft.com/office/drawing/2014/main" id="{2782F39D-F8C5-47A6-B8C3-B5685A2C2C05}"/>
              </a:ext>
            </a:extLst>
          </p:cNvPr>
          <p:cNvSpPr>
            <a:spLocks noGrp="1"/>
          </p:cNvSpPr>
          <p:nvPr>
            <p:ph type="body" sz="quarter" idx="14" hasCustomPrompt="1"/>
          </p:nvPr>
        </p:nvSpPr>
        <p:spPr>
          <a:xfrm>
            <a:off x="627459" y="1101915"/>
            <a:ext cx="2950369" cy="819726"/>
          </a:xfrm>
        </p:spPr>
        <p:txBody>
          <a:bodyPr anchor="b"/>
          <a:lstStyle>
            <a:lvl1pPr marL="0" indent="0">
              <a:buNone/>
              <a:defRPr sz="2400">
                <a:latin typeface="Arial" panose="020B0604020202020204" pitchFamily="34" charset="0"/>
                <a:cs typeface="Arial" panose="020B0604020202020204" pitchFamily="34" charset="0"/>
              </a:defRPr>
            </a:lvl1pPr>
          </a:lstStyle>
          <a:p>
            <a:r>
              <a:rPr lang="en-US" sz="2400"/>
              <a:t>Click to edit Title</a:t>
            </a:r>
          </a:p>
        </p:txBody>
      </p:sp>
      <p:sp>
        <p:nvSpPr>
          <p:cNvPr id="18" name="Content Placeholder 2">
            <a:extLst>
              <a:ext uri="{FF2B5EF4-FFF2-40B4-BE49-F238E27FC236}">
                <a16:creationId xmlns:a16="http://schemas.microsoft.com/office/drawing/2014/main" id="{5C16C6C7-244F-43EB-BE10-F6880C4AF021}"/>
              </a:ext>
            </a:extLst>
          </p:cNvPr>
          <p:cNvSpPr>
            <a:spLocks noGrp="1"/>
          </p:cNvSpPr>
          <p:nvPr>
            <p:ph idx="1"/>
          </p:nvPr>
        </p:nvSpPr>
        <p:spPr>
          <a:xfrm>
            <a:off x="3765176" y="1101916"/>
            <a:ext cx="4750174" cy="4767072"/>
          </a:xfrm>
        </p:spPr>
        <p:txBody>
          <a:bodyPr/>
          <a:lstStyle>
            <a:lvl1pPr marL="91440">
              <a:defRPr sz="2000">
                <a:latin typeface="Arial" panose="020B0604020202020204" pitchFamily="34" charset="0"/>
                <a:cs typeface="Arial" panose="020B0604020202020204" pitchFamily="34" charset="0"/>
              </a:defRPr>
            </a:lvl1pPr>
            <a:lvl2pPr marL="731520" indent="-171450">
              <a:buFont typeface="Courier New" panose="02070309020205020404" pitchFamily="49" charset="0"/>
              <a:buChar char="o"/>
              <a:defRPr sz="1600">
                <a:latin typeface="Arial" panose="020B0604020202020204" pitchFamily="34" charset="0"/>
                <a:cs typeface="Arial" panose="020B0604020202020204" pitchFamily="34" charset="0"/>
              </a:defRPr>
            </a:lvl2pPr>
            <a:lvl3pPr marL="1097280" indent="-171450">
              <a:buFont typeface="Wingdings" panose="05000000000000000000" pitchFamily="2" charset="2"/>
              <a:buChar char="§"/>
              <a:defRPr sz="1400">
                <a:latin typeface="Arial" panose="020B0604020202020204" pitchFamily="34" charset="0"/>
                <a:cs typeface="Arial" panose="020B0604020202020204" pitchFamily="34" charset="0"/>
              </a:defRPr>
            </a:lvl3pPr>
            <a:lvl4pPr marL="1463040">
              <a:defRPr sz="1200">
                <a:latin typeface="Arial" panose="020B0604020202020204" pitchFamily="34" charset="0"/>
                <a:cs typeface="Arial" panose="020B0604020202020204" pitchFamily="34" charset="0"/>
              </a:defRPr>
            </a:lvl4pPr>
            <a:lvl5pPr marL="1828800" indent="-171450">
              <a:buFont typeface="Courier New" panose="02070309020205020404" pitchFamily="49" charset="0"/>
              <a:buChar char="o"/>
              <a:defRPr sz="1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descr="Choose VA Logo">
            <a:extLst>
              <a:ext uri="{FF2B5EF4-FFF2-40B4-BE49-F238E27FC236}">
                <a16:creationId xmlns:a16="http://schemas.microsoft.com/office/drawing/2014/main" id="{DB4DD82C-DCC5-4189-B34A-3A1FD6922B3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9977" y="6277937"/>
            <a:ext cx="1405128" cy="397678"/>
          </a:xfrm>
          <a:prstGeom prst="rect">
            <a:avLst/>
          </a:prstGeom>
        </p:spPr>
      </p:pic>
      <p:sp>
        <p:nvSpPr>
          <p:cNvPr id="17" name="TextBox 16">
            <a:extLst>
              <a:ext uri="{FF2B5EF4-FFF2-40B4-BE49-F238E27FC236}">
                <a16:creationId xmlns:a16="http://schemas.microsoft.com/office/drawing/2014/main" id="{AA7DD328-ABA3-40D4-BC8B-27909BBCF498}"/>
              </a:ext>
            </a:extLst>
          </p:cNvPr>
          <p:cNvSpPr txBox="1"/>
          <p:nvPr userDrawn="1"/>
        </p:nvSpPr>
        <p:spPr>
          <a:xfrm>
            <a:off x="8585016" y="6439913"/>
            <a:ext cx="534572" cy="276999"/>
          </a:xfrm>
          <a:prstGeom prst="rect">
            <a:avLst/>
          </a:prstGeom>
          <a:noFill/>
        </p:spPr>
        <p:txBody>
          <a:bodyPr wrap="square" rtlCol="0">
            <a:spAutoFit/>
          </a:bodyPr>
          <a:lstStyle/>
          <a:p>
            <a:pPr algn="r"/>
            <a:fld id="{3D460B33-8885-4DA2-8DD2-6937B2F7E5F3}" type="slidenum">
              <a:rPr lang="en-US" sz="1200" smtClean="0">
                <a:solidFill>
                  <a:schemeClr val="accent4">
                    <a:lumMod val="50000"/>
                  </a:schemeClr>
                </a:solidFill>
                <a:latin typeface="Arial" panose="020B0604020202020204" pitchFamily="34" charset="0"/>
                <a:cs typeface="Arial" panose="020B0604020202020204" pitchFamily="34" charset="0"/>
              </a:rPr>
              <a:pPr algn="r"/>
              <a:t>‹#›</a:t>
            </a:fld>
            <a:endParaRPr lang="en-US">
              <a:solidFill>
                <a:schemeClr val="accent4">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7801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1E6C749-F1CD-4676-BA03-0FF7211AA976}"/>
              </a:ext>
            </a:extLst>
          </p:cNvPr>
          <p:cNvSpPr>
            <a:spLocks noGrp="1"/>
          </p:cNvSpPr>
          <p:nvPr>
            <p:ph type="pic" idx="1"/>
          </p:nvPr>
        </p:nvSpPr>
        <p:spPr>
          <a:xfrm>
            <a:off x="3887391" y="987426"/>
            <a:ext cx="4629150" cy="4873625"/>
          </a:xfrm>
        </p:spPr>
        <p:txBody>
          <a:bodyPr/>
          <a:lstStyle>
            <a:lvl1pPr marL="0" indent="0">
              <a:buNone/>
              <a:defRPr sz="24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4674737-7E32-442C-9C5B-E8943172D408}"/>
              </a:ext>
            </a:extLst>
          </p:cNvPr>
          <p:cNvSpPr>
            <a:spLocks noGrp="1"/>
          </p:cNvSpPr>
          <p:nvPr>
            <p:ph type="body" sz="half" idx="2"/>
          </p:nvPr>
        </p:nvSpPr>
        <p:spPr>
          <a:xfrm>
            <a:off x="629841" y="2057400"/>
            <a:ext cx="2949178" cy="3811588"/>
          </a:xfrm>
        </p:spPr>
        <p:txBody>
          <a:bodyPr/>
          <a:lstStyle>
            <a:lvl1pPr marL="0" indent="0">
              <a:buNone/>
              <a:defRPr sz="1200">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a:extLst>
              <a:ext uri="{FF2B5EF4-FFF2-40B4-BE49-F238E27FC236}">
                <a16:creationId xmlns:a16="http://schemas.microsoft.com/office/drawing/2014/main" id="{A2D35B48-0DE5-4DEB-B720-BB0CFF5439FA}"/>
              </a:ext>
            </a:extLst>
          </p:cNvPr>
          <p:cNvSpPr>
            <a:spLocks noGrp="1"/>
          </p:cNvSpPr>
          <p:nvPr>
            <p:ph type="ftr" sz="quarter" idx="11"/>
          </p:nvPr>
        </p:nvSpPr>
        <p:spPr/>
        <p:txBody>
          <a:bodyPr/>
          <a:lstStyle/>
          <a:p>
            <a:endParaRPr lang="en-US"/>
          </a:p>
        </p:txBody>
      </p:sp>
      <p:pic>
        <p:nvPicPr>
          <p:cNvPr id="8" name="Picture 7">
            <a:extLst>
              <a:ext uri="{FF2B5EF4-FFF2-40B4-BE49-F238E27FC236}">
                <a16:creationId xmlns:a16="http://schemas.microsoft.com/office/drawing/2014/main" id="{B8341227-A0AC-410B-9EF2-D108D5D1456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19727"/>
          </a:xfrm>
          <a:prstGeom prst="rect">
            <a:avLst/>
          </a:prstGeom>
        </p:spPr>
      </p:pic>
      <p:cxnSp>
        <p:nvCxnSpPr>
          <p:cNvPr id="9" name="Straight Connector 8">
            <a:extLst>
              <a:ext uri="{FF2B5EF4-FFF2-40B4-BE49-F238E27FC236}">
                <a16:creationId xmlns:a16="http://schemas.microsoft.com/office/drawing/2014/main" id="{F2346643-763B-47C6-9DFB-692D66915572}"/>
              </a:ext>
              <a:ext uri="{C183D7F6-B498-43B3-948B-1728B52AA6E4}">
                <adec:decorative xmlns:adec="http://schemas.microsoft.com/office/drawing/2017/decorative" val="1"/>
              </a:ext>
            </a:extLst>
          </p:cNvPr>
          <p:cNvCxnSpPr>
            <a:cxnSpLocks/>
          </p:cNvCxnSpPr>
          <p:nvPr userDrawn="1"/>
        </p:nvCxnSpPr>
        <p:spPr>
          <a:xfrm>
            <a:off x="0" y="81962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10" descr="Department of Veterans Affairs logo">
            <a:extLst>
              <a:ext uri="{FF2B5EF4-FFF2-40B4-BE49-F238E27FC236}">
                <a16:creationId xmlns:a16="http://schemas.microsoft.com/office/drawing/2014/main" id="{7F460AB0-0668-4D3A-BEE3-FC4EBD313EE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60477"/>
          <a:stretch/>
        </p:blipFill>
        <p:spPr>
          <a:xfrm>
            <a:off x="6915150" y="6356350"/>
            <a:ext cx="1551215" cy="365126"/>
          </a:xfrm>
          <a:prstGeom prst="rect">
            <a:avLst/>
          </a:prstGeom>
        </p:spPr>
      </p:pic>
      <p:sp>
        <p:nvSpPr>
          <p:cNvPr id="12" name="Text Placeholder 15">
            <a:extLst>
              <a:ext uri="{FF2B5EF4-FFF2-40B4-BE49-F238E27FC236}">
                <a16:creationId xmlns:a16="http://schemas.microsoft.com/office/drawing/2014/main" id="{F91B6BF4-EEB0-4E62-9235-768AED437A65}"/>
              </a:ext>
            </a:extLst>
          </p:cNvPr>
          <p:cNvSpPr>
            <a:spLocks noGrp="1"/>
          </p:cNvSpPr>
          <p:nvPr>
            <p:ph type="body" sz="quarter" idx="13" hasCustomPrompt="1"/>
          </p:nvPr>
        </p:nvSpPr>
        <p:spPr>
          <a:xfrm>
            <a:off x="288131" y="233651"/>
            <a:ext cx="8453438" cy="510418"/>
          </a:xfrm>
        </p:spPr>
        <p:txBody>
          <a:bodyPr>
            <a:normAutofit/>
          </a:bodyPr>
          <a:lstStyle>
            <a:lvl1pPr marL="0" indent="0" algn="l" defTabSz="685800" rtl="0" eaLnBrk="1" latinLnBrk="0" hangingPunct="1">
              <a:lnSpc>
                <a:spcPct val="70000"/>
              </a:lnSpc>
              <a:spcBef>
                <a:spcPct val="0"/>
              </a:spcBef>
              <a:buNone/>
              <a:defRPr lang="en-US" sz="3100" b="1"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14" name="Text Placeholder 14">
            <a:extLst>
              <a:ext uri="{FF2B5EF4-FFF2-40B4-BE49-F238E27FC236}">
                <a16:creationId xmlns:a16="http://schemas.microsoft.com/office/drawing/2014/main" id="{9F978048-BA6B-4050-98D2-6C68DA9C0968}"/>
              </a:ext>
            </a:extLst>
          </p:cNvPr>
          <p:cNvSpPr>
            <a:spLocks noGrp="1"/>
          </p:cNvSpPr>
          <p:nvPr>
            <p:ph type="body" sz="quarter" idx="14" hasCustomPrompt="1"/>
          </p:nvPr>
        </p:nvSpPr>
        <p:spPr>
          <a:xfrm>
            <a:off x="627459" y="1101915"/>
            <a:ext cx="2950369" cy="819726"/>
          </a:xfrm>
        </p:spPr>
        <p:txBody>
          <a:bodyPr anchor="b"/>
          <a:lstStyle>
            <a:lvl1pPr marL="0" indent="0">
              <a:buNone/>
              <a:defRPr sz="2400">
                <a:latin typeface="Arial" panose="020B0604020202020204" pitchFamily="34" charset="0"/>
                <a:cs typeface="Arial" panose="020B0604020202020204" pitchFamily="34" charset="0"/>
              </a:defRPr>
            </a:lvl1pPr>
          </a:lstStyle>
          <a:p>
            <a:r>
              <a:rPr lang="en-US" sz="2400"/>
              <a:t>Click to edit Title</a:t>
            </a:r>
          </a:p>
        </p:txBody>
      </p:sp>
      <p:pic>
        <p:nvPicPr>
          <p:cNvPr id="15" name="Picture 14" descr="Choose VA logo">
            <a:extLst>
              <a:ext uri="{FF2B5EF4-FFF2-40B4-BE49-F238E27FC236}">
                <a16:creationId xmlns:a16="http://schemas.microsoft.com/office/drawing/2014/main" id="{419B378A-46EB-44FD-9234-8FB20CF1DA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9977" y="6277937"/>
            <a:ext cx="1405128" cy="397678"/>
          </a:xfrm>
          <a:prstGeom prst="rect">
            <a:avLst/>
          </a:prstGeom>
        </p:spPr>
      </p:pic>
      <p:sp>
        <p:nvSpPr>
          <p:cNvPr id="16" name="TextBox 15">
            <a:extLst>
              <a:ext uri="{FF2B5EF4-FFF2-40B4-BE49-F238E27FC236}">
                <a16:creationId xmlns:a16="http://schemas.microsoft.com/office/drawing/2014/main" id="{105D2B82-8B97-40B4-9410-753A6CF11B39}"/>
              </a:ext>
            </a:extLst>
          </p:cNvPr>
          <p:cNvSpPr txBox="1"/>
          <p:nvPr userDrawn="1"/>
        </p:nvSpPr>
        <p:spPr>
          <a:xfrm>
            <a:off x="8585016" y="6439913"/>
            <a:ext cx="534572" cy="276999"/>
          </a:xfrm>
          <a:prstGeom prst="rect">
            <a:avLst/>
          </a:prstGeom>
          <a:noFill/>
        </p:spPr>
        <p:txBody>
          <a:bodyPr wrap="square" rtlCol="0">
            <a:spAutoFit/>
          </a:bodyPr>
          <a:lstStyle/>
          <a:p>
            <a:pPr algn="r"/>
            <a:fld id="{3D460B33-8885-4DA2-8DD2-6937B2F7E5F3}" type="slidenum">
              <a:rPr lang="en-US" sz="1200" smtClean="0">
                <a:solidFill>
                  <a:schemeClr val="accent4">
                    <a:lumMod val="50000"/>
                  </a:schemeClr>
                </a:solidFill>
                <a:latin typeface="Arial" panose="020B0604020202020204" pitchFamily="34" charset="0"/>
                <a:cs typeface="Arial" panose="020B0604020202020204" pitchFamily="34" charset="0"/>
              </a:rPr>
              <a:pPr algn="r"/>
              <a:t>‹#›</a:t>
            </a:fld>
            <a:endParaRPr lang="en-US">
              <a:solidFill>
                <a:schemeClr val="accent4">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938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2ADACA-EB99-4A67-B6FE-4FEE732193D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EDB3C1-9E4B-4C8D-9B07-7B5387667EC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9B0809-8D7F-42F7-9EDB-38D25E80EE2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E14FC042-1B33-45E9-B928-D00CA7DA74E1}" type="datetimeFigureOut">
              <a:rPr lang="en-US" smtClean="0"/>
              <a:pPr/>
              <a:t>12/6/2022</a:t>
            </a:fld>
            <a:endParaRPr lang="en-US"/>
          </a:p>
        </p:txBody>
      </p:sp>
      <p:sp>
        <p:nvSpPr>
          <p:cNvPr id="5" name="Footer Placeholder 4">
            <a:extLst>
              <a:ext uri="{FF2B5EF4-FFF2-40B4-BE49-F238E27FC236}">
                <a16:creationId xmlns:a16="http://schemas.microsoft.com/office/drawing/2014/main" id="{A46FA3B6-5FB8-4554-A2E0-561D9B3664D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FD1A3766-3770-4015-A155-54B48553086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4DEE570D-9FB8-41F2-B441-276EDA6AA6A6}" type="slidenum">
              <a:rPr lang="en-US" smtClean="0"/>
              <a:pPr/>
              <a:t>‹#›</a:t>
            </a:fld>
            <a:endParaRPr lang="en-US"/>
          </a:p>
        </p:txBody>
      </p:sp>
      <p:sp>
        <p:nvSpPr>
          <p:cNvPr id="9" name="Rectangle 8">
            <a:extLst>
              <a:ext uri="{FF2B5EF4-FFF2-40B4-BE49-F238E27FC236}">
                <a16:creationId xmlns:a16="http://schemas.microsoft.com/office/drawing/2014/main" id="{6D9AFBE3-2DFE-48D7-AE70-07B0610F9D66}"/>
              </a:ext>
              <a:ext uri="{C183D7F6-B498-43B3-948B-1728B52AA6E4}">
                <adec:decorative xmlns:adec="http://schemas.microsoft.com/office/drawing/2017/decorative" val="1"/>
              </a:ext>
            </a:extLst>
          </p:cNvPr>
          <p:cNvSpPr/>
          <p:nvPr userDrawn="1"/>
        </p:nvSpPr>
        <p:spPr>
          <a:xfrm>
            <a:off x="0" y="6753365"/>
            <a:ext cx="9144000" cy="116433"/>
          </a:xfrm>
          <a:prstGeom prst="rect">
            <a:avLst/>
          </a:prstGeom>
          <a:solidFill>
            <a:srgbClr val="1A41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Tree>
    <p:extLst>
      <p:ext uri="{BB962C8B-B14F-4D97-AF65-F5344CB8AC3E}">
        <p14:creationId xmlns:p14="http://schemas.microsoft.com/office/powerpoint/2010/main" val="581522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6" r:id="rId13"/>
    <p:sldLayoutId id="2147483677" r:id="rId14"/>
  </p:sldLayoutIdLst>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hyperlink" Target="https://www.va.gov/budget/products.asp"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hyperlink" Target="https://www.va.gov/budget/products.asp"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www.va.gov/PLO/index.asp" TargetMode="External"/><Relationship Id="rId7" Type="http://schemas.openxmlformats.org/officeDocument/2006/relationships/hyperlink" Target="https://www.va.gov/scsp/" TargetMode="External"/><Relationship Id="rId2" Type="http://schemas.openxmlformats.org/officeDocument/2006/relationships/hyperlink" Target="https://www.cfm.va.gov/realproperty/" TargetMode="External"/><Relationship Id="rId1" Type="http://schemas.openxmlformats.org/officeDocument/2006/relationships/slideLayout" Target="../slideLayouts/slideLayout7.xml"/><Relationship Id="rId6" Type="http://schemas.openxmlformats.org/officeDocument/2006/relationships/hyperlink" Target="https://www.va.gov/oaem/" TargetMode="External"/><Relationship Id="rId5" Type="http://schemas.openxmlformats.org/officeDocument/2006/relationships/hyperlink" Target="https://www.va.gov/oaa/" TargetMode="External"/><Relationship Id="rId4" Type="http://schemas.openxmlformats.org/officeDocument/2006/relationships/hyperlink" Target="https://www.va.gov/VADODHEALTH/Medical_Sharing.as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congress.gov/bill/117th-congress/senate-bill/3373/text"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19">
            <a:extLst>
              <a:ext uri="{FF2B5EF4-FFF2-40B4-BE49-F238E27FC236}">
                <a16:creationId xmlns:a16="http://schemas.microsoft.com/office/drawing/2014/main" id="{A7394978-D32A-4E7C-8400-C03FB5B4E427}"/>
              </a:ext>
            </a:extLst>
          </p:cNvPr>
          <p:cNvSpPr>
            <a:spLocks noGrp="1"/>
          </p:cNvSpPr>
          <p:nvPr>
            <p:ph type="title" hasCustomPrompt="1"/>
          </p:nvPr>
        </p:nvSpPr>
        <p:spPr>
          <a:xfrm>
            <a:off x="547595" y="3727544"/>
            <a:ext cx="8390669" cy="587997"/>
          </a:xfrm>
          <a:prstGeom prst="rect">
            <a:avLst/>
          </a:prstGeom>
        </p:spPr>
        <p:txBody>
          <a:bodyPr vert="horz" lIns="91440" tIns="45720" rIns="91440" bIns="45720" rtlCol="0" anchor="ctr">
            <a:noAutofit/>
          </a:bodyPr>
          <a:lstStyle>
            <a:lvl1pPr>
              <a:defRPr sz="4000" b="1">
                <a:solidFill>
                  <a:srgbClr val="1A4176"/>
                </a:solidFill>
                <a:latin typeface="+mn-lt"/>
              </a:defRPr>
            </a:lvl1pPr>
          </a:lstStyle>
          <a:p>
            <a:r>
              <a:rPr lang="en-US" sz="3600" dirty="0">
                <a:latin typeface="Arial"/>
                <a:cs typeface="Arial"/>
              </a:rPr>
              <a:t>Background for VA Academic Affiliates on Real Property Partnerships and the PACT Act</a:t>
            </a:r>
            <a:endParaRPr lang="en-US" sz="3600" b="1" dirty="0">
              <a:solidFill>
                <a:srgbClr val="1A4176"/>
              </a:solidFill>
              <a:latin typeface="Arial"/>
              <a:cs typeface="Arial"/>
            </a:endParaRPr>
          </a:p>
        </p:txBody>
      </p:sp>
      <p:sp>
        <p:nvSpPr>
          <p:cNvPr id="4" name="Text Placeholder 2">
            <a:extLst>
              <a:ext uri="{FF2B5EF4-FFF2-40B4-BE49-F238E27FC236}">
                <a16:creationId xmlns:a16="http://schemas.microsoft.com/office/drawing/2014/main" id="{F3416F9F-51BB-4709-B90E-B64C0697281F}"/>
              </a:ext>
            </a:extLst>
          </p:cNvPr>
          <p:cNvSpPr>
            <a:spLocks noGrp="1"/>
          </p:cNvSpPr>
          <p:nvPr>
            <p:ph idx="1" hasCustomPrompt="1"/>
          </p:nvPr>
        </p:nvSpPr>
        <p:spPr>
          <a:xfrm>
            <a:off x="574790" y="4828427"/>
            <a:ext cx="8068235" cy="701337"/>
          </a:xfrm>
          <a:prstGeom prst="rect">
            <a:avLst/>
          </a:prstGeom>
        </p:spPr>
        <p:txBody>
          <a:bodyPr vert="horz" lIns="91440" tIns="45720" rIns="91440" bIns="45720" rtlCol="0">
            <a:normAutofit/>
          </a:bodyPr>
          <a:lstStyle>
            <a:lvl1pPr marL="0" indent="0">
              <a:buNone/>
              <a:defRPr sz="2000" b="1">
                <a:solidFill>
                  <a:srgbClr val="1A4176"/>
                </a:solidFill>
              </a:defRPr>
            </a:lvl1pPr>
          </a:lstStyle>
          <a:p>
            <a:r>
              <a:rPr lang="en-US" sz="2000" b="0" i="1">
                <a:solidFill>
                  <a:srgbClr val="1A4176"/>
                </a:solidFill>
                <a:latin typeface="Arial" panose="020B0604020202020204" pitchFamily="34" charset="0"/>
                <a:cs typeface="Arial" panose="020B0604020202020204" pitchFamily="34" charset="0"/>
              </a:rPr>
              <a:t>December </a:t>
            </a:r>
            <a:r>
              <a:rPr lang="en-US" sz="2000" b="0" i="1" dirty="0">
                <a:solidFill>
                  <a:srgbClr val="1A4176"/>
                </a:solidFill>
                <a:latin typeface="Arial" panose="020B0604020202020204" pitchFamily="34" charset="0"/>
                <a:cs typeface="Arial" panose="020B0604020202020204" pitchFamily="34" charset="0"/>
              </a:rPr>
              <a:t>2022</a:t>
            </a:r>
          </a:p>
          <a:p>
            <a:r>
              <a:rPr lang="en-US" sz="1200" b="0" dirty="0">
                <a:solidFill>
                  <a:srgbClr val="000000"/>
                </a:solidFill>
                <a:effectLst/>
                <a:latin typeface="Arial" panose="020B0604020202020204" pitchFamily="34" charset="0"/>
                <a:ea typeface="Yu Gothic" panose="020B0400000000000000" pitchFamily="34" charset="-128"/>
                <a:cs typeface="Arial" panose="020B0604020202020204" pitchFamily="34" charset="0"/>
              </a:rPr>
              <a:t>Working Draft – Pre-Decisional Deliberative Document for Internal VA Use Only</a:t>
            </a:r>
          </a:p>
        </p:txBody>
      </p:sp>
    </p:spTree>
    <p:extLst>
      <p:ext uri="{BB962C8B-B14F-4D97-AF65-F5344CB8AC3E}">
        <p14:creationId xmlns:p14="http://schemas.microsoft.com/office/powerpoint/2010/main" val="2642042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60BBFA7-8E4A-484F-FD04-5CB9548BE547}"/>
              </a:ext>
            </a:extLst>
          </p:cNvPr>
          <p:cNvCxnSpPr>
            <a:cxnSpLocks/>
            <a:stCxn id="20" idx="0"/>
          </p:cNvCxnSpPr>
          <p:nvPr/>
        </p:nvCxnSpPr>
        <p:spPr>
          <a:xfrm flipV="1">
            <a:off x="3406852" y="2057400"/>
            <a:ext cx="0" cy="980426"/>
          </a:xfrm>
          <a:prstGeom prst="line">
            <a:avLst/>
          </a:prstGeom>
          <a:ln w="28575">
            <a:solidFill>
              <a:srgbClr val="006663"/>
            </a:solidFill>
          </a:ln>
        </p:spPr>
        <p:style>
          <a:lnRef idx="1">
            <a:schemeClr val="accent1"/>
          </a:lnRef>
          <a:fillRef idx="0">
            <a:schemeClr val="accent1"/>
          </a:fillRef>
          <a:effectRef idx="0">
            <a:schemeClr val="accent1"/>
          </a:effectRef>
          <a:fontRef idx="minor">
            <a:schemeClr val="tx1"/>
          </a:fontRef>
        </p:style>
      </p:cxnSp>
      <p:sp>
        <p:nvSpPr>
          <p:cNvPr id="37" name="Rectangle: Top Corners Rounded 36">
            <a:extLst>
              <a:ext uri="{FF2B5EF4-FFF2-40B4-BE49-F238E27FC236}">
                <a16:creationId xmlns:a16="http://schemas.microsoft.com/office/drawing/2014/main" id="{83B9A35B-2EB0-D399-40BB-04560977265F}"/>
              </a:ext>
            </a:extLst>
          </p:cNvPr>
          <p:cNvSpPr/>
          <p:nvPr/>
        </p:nvSpPr>
        <p:spPr>
          <a:xfrm rot="10800000">
            <a:off x="105417" y="1387094"/>
            <a:ext cx="8937033" cy="1536318"/>
          </a:xfrm>
          <a:prstGeom prst="round2SameRect">
            <a:avLst/>
          </a:prstGeom>
          <a:solidFill>
            <a:srgbClr val="006663">
              <a:alpha val="1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a:solidFill>
                <a:schemeClr val="tx1"/>
              </a:solidFill>
              <a:latin typeface="Arial" panose="020B0604020202020204" pitchFamily="34" charset="0"/>
              <a:cs typeface="Arial" panose="020B0604020202020204" pitchFamily="34" charset="0"/>
            </a:endParaRPr>
          </a:p>
        </p:txBody>
      </p:sp>
      <p:sp>
        <p:nvSpPr>
          <p:cNvPr id="38" name="Rectangle: Top Corners Rounded 37">
            <a:extLst>
              <a:ext uri="{FF2B5EF4-FFF2-40B4-BE49-F238E27FC236}">
                <a16:creationId xmlns:a16="http://schemas.microsoft.com/office/drawing/2014/main" id="{7332F947-0491-386A-D42C-EE9F728FA129}"/>
              </a:ext>
            </a:extLst>
          </p:cNvPr>
          <p:cNvSpPr/>
          <p:nvPr/>
        </p:nvSpPr>
        <p:spPr>
          <a:xfrm>
            <a:off x="105421" y="3490428"/>
            <a:ext cx="8937033" cy="2043691"/>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a:solidFill>
                <a:schemeClr val="tx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251B2BC8-FB61-6889-ED08-2E3D7F884378}"/>
              </a:ext>
            </a:extLst>
          </p:cNvPr>
          <p:cNvCxnSpPr>
            <a:cxnSpLocks/>
          </p:cNvCxnSpPr>
          <p:nvPr/>
        </p:nvCxnSpPr>
        <p:spPr>
          <a:xfrm flipH="1">
            <a:off x="447721" y="3214627"/>
            <a:ext cx="8332877" cy="2207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DE7E319-6F12-A2FC-1494-0574DB23FB53}"/>
              </a:ext>
            </a:extLst>
          </p:cNvPr>
          <p:cNvCxnSpPr>
            <a:cxnSpLocks/>
          </p:cNvCxnSpPr>
          <p:nvPr/>
        </p:nvCxnSpPr>
        <p:spPr>
          <a:xfrm flipV="1">
            <a:off x="480490" y="3382326"/>
            <a:ext cx="0" cy="338782"/>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5270E4B-602B-8EE2-E20E-10070F988105}"/>
              </a:ext>
            </a:extLst>
          </p:cNvPr>
          <p:cNvSpPr txBox="1"/>
          <p:nvPr/>
        </p:nvSpPr>
        <p:spPr>
          <a:xfrm>
            <a:off x="397056" y="1544294"/>
            <a:ext cx="1606248" cy="738664"/>
          </a:xfrm>
          <a:prstGeom prst="rect">
            <a:avLst/>
          </a:prstGeom>
          <a:solidFill>
            <a:srgbClr val="006663"/>
          </a:solidFill>
          <a:ln>
            <a:noFill/>
          </a:ln>
          <a:effectLst>
            <a:outerShdw blurRad="50800" dist="38100" dir="8100000" algn="tr" rotWithShape="0">
              <a:prstClr val="black">
                <a:alpha val="40000"/>
              </a:prstClr>
            </a:outerShdw>
          </a:effectLst>
        </p:spPr>
        <p:txBody>
          <a:bodyPr wrap="square" rtlCol="0">
            <a:spAutoFit/>
          </a:bodyPr>
          <a:lstStyle/>
          <a:p>
            <a:pPr algn="ctr"/>
            <a:endParaRPr lang="en-US" sz="300" b="1">
              <a:solidFill>
                <a:schemeClr val="bg1"/>
              </a:solidFill>
              <a:latin typeface="Arial" panose="020B0604020202020204" pitchFamily="34" charset="0"/>
              <a:cs typeface="Arial" panose="020B0604020202020204" pitchFamily="34" charset="0"/>
            </a:endParaRPr>
          </a:p>
          <a:p>
            <a:pPr algn="ctr"/>
            <a:r>
              <a:rPr lang="en-US" sz="900" b="1">
                <a:solidFill>
                  <a:schemeClr val="bg1"/>
                </a:solidFill>
                <a:latin typeface="Arial" panose="020B0604020202020204" pitchFamily="34" charset="0"/>
                <a:cs typeface="Arial" panose="020B0604020202020204" pitchFamily="34" charset="0"/>
              </a:rPr>
              <a:t>Identify owned or controlled assets to meet VA-defined technical project requirements</a:t>
            </a:r>
          </a:p>
          <a:p>
            <a:pPr algn="ctr"/>
            <a:endParaRPr lang="en-US" sz="300" b="1">
              <a:solidFill>
                <a:schemeClr val="bg1"/>
              </a:solidFill>
              <a:latin typeface="Arial" panose="020B0604020202020204" pitchFamily="34" charset="0"/>
              <a:cs typeface="Arial" panose="020B0604020202020204" pitchFamily="34" charset="0"/>
            </a:endParaRPr>
          </a:p>
        </p:txBody>
      </p:sp>
      <p:pic>
        <p:nvPicPr>
          <p:cNvPr id="47" name="Picture 46">
            <a:extLst>
              <a:ext uri="{FF2B5EF4-FFF2-40B4-BE49-F238E27FC236}">
                <a16:creationId xmlns:a16="http://schemas.microsoft.com/office/drawing/2014/main" id="{D2845BFD-7F1F-95EC-89A1-5E71AE5C79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24030" y="2372790"/>
            <a:ext cx="1678691" cy="1692450"/>
          </a:xfrm>
          <a:prstGeom prst="rect">
            <a:avLst/>
          </a:prstGeom>
        </p:spPr>
      </p:pic>
      <p:cxnSp>
        <p:nvCxnSpPr>
          <p:cNvPr id="69" name="Straight Connector 68">
            <a:extLst>
              <a:ext uri="{FF2B5EF4-FFF2-40B4-BE49-F238E27FC236}">
                <a16:creationId xmlns:a16="http://schemas.microsoft.com/office/drawing/2014/main" id="{D3E4581D-1DC8-3459-27D7-F9A0AADA5C1C}"/>
              </a:ext>
            </a:extLst>
          </p:cNvPr>
          <p:cNvCxnSpPr>
            <a:cxnSpLocks/>
          </p:cNvCxnSpPr>
          <p:nvPr/>
        </p:nvCxnSpPr>
        <p:spPr>
          <a:xfrm flipH="1" flipV="1">
            <a:off x="4953456" y="1813486"/>
            <a:ext cx="1211" cy="559304"/>
          </a:xfrm>
          <a:prstGeom prst="line">
            <a:avLst/>
          </a:prstGeom>
          <a:ln w="28575">
            <a:solidFill>
              <a:srgbClr val="006663"/>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46512FB-719F-E0AF-B90A-89B50477C624}"/>
              </a:ext>
            </a:extLst>
          </p:cNvPr>
          <p:cNvCxnSpPr>
            <a:cxnSpLocks/>
          </p:cNvCxnSpPr>
          <p:nvPr/>
        </p:nvCxnSpPr>
        <p:spPr>
          <a:xfrm flipV="1">
            <a:off x="8740740" y="2028577"/>
            <a:ext cx="0" cy="1007534"/>
          </a:xfrm>
          <a:prstGeom prst="line">
            <a:avLst/>
          </a:prstGeom>
          <a:ln w="28575">
            <a:solidFill>
              <a:srgbClr val="006663"/>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DE03B9C-2121-0F83-CC2C-5418B59FA316}"/>
              </a:ext>
            </a:extLst>
          </p:cNvPr>
          <p:cNvCxnSpPr>
            <a:cxnSpLocks/>
          </p:cNvCxnSpPr>
          <p:nvPr/>
        </p:nvCxnSpPr>
        <p:spPr>
          <a:xfrm flipV="1">
            <a:off x="1980843" y="2230070"/>
            <a:ext cx="0" cy="828161"/>
          </a:xfrm>
          <a:prstGeom prst="line">
            <a:avLst/>
          </a:prstGeom>
          <a:ln w="28575">
            <a:solidFill>
              <a:srgbClr val="006663"/>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A98D882-088E-B4B6-D3FD-612DD19B12D2}"/>
              </a:ext>
            </a:extLst>
          </p:cNvPr>
          <p:cNvCxnSpPr>
            <a:cxnSpLocks/>
            <a:stCxn id="66" idx="0"/>
          </p:cNvCxnSpPr>
          <p:nvPr/>
        </p:nvCxnSpPr>
        <p:spPr>
          <a:xfrm flipH="1" flipV="1">
            <a:off x="6959004" y="4005264"/>
            <a:ext cx="15681" cy="518717"/>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BC091B78-77AD-FF41-81B5-717AE425C626}"/>
              </a:ext>
            </a:extLst>
          </p:cNvPr>
          <p:cNvSpPr txBox="1">
            <a:spLocks/>
          </p:cNvSpPr>
          <p:nvPr/>
        </p:nvSpPr>
        <p:spPr>
          <a:xfrm>
            <a:off x="190865" y="25108"/>
            <a:ext cx="8847714" cy="63730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Sec. 704 – How it Works - </a:t>
            </a:r>
            <a:r>
              <a:rPr lang="en-US" sz="2400" b="0" dirty="0">
                <a:latin typeface="Arial" panose="020B0604020202020204" pitchFamily="34" charset="0"/>
                <a:cs typeface="Arial" panose="020B0604020202020204" pitchFamily="34" charset="0"/>
              </a:rPr>
              <a:t>Sole Source Lease from Affiliate for New VA Space</a:t>
            </a:r>
          </a:p>
        </p:txBody>
      </p:sp>
      <p:sp>
        <p:nvSpPr>
          <p:cNvPr id="40" name="Rectangle: Top Corners Rounded 39">
            <a:extLst>
              <a:ext uri="{FF2B5EF4-FFF2-40B4-BE49-F238E27FC236}">
                <a16:creationId xmlns:a16="http://schemas.microsoft.com/office/drawing/2014/main" id="{2971C3ED-CA2E-3BB6-930D-FD01862412DE}"/>
              </a:ext>
            </a:extLst>
          </p:cNvPr>
          <p:cNvSpPr/>
          <p:nvPr/>
        </p:nvSpPr>
        <p:spPr>
          <a:xfrm rot="10800000">
            <a:off x="105708" y="5531705"/>
            <a:ext cx="8933158" cy="340000"/>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latin typeface="Arial" panose="020B0604020202020204" pitchFamily="34" charset="0"/>
              <a:cs typeface="Arial" panose="020B0604020202020204" pitchFamily="34" charset="0"/>
            </a:endParaRPr>
          </a:p>
        </p:txBody>
      </p:sp>
      <p:sp>
        <p:nvSpPr>
          <p:cNvPr id="41" name="Rectangle: Top Corners Rounded 40">
            <a:extLst>
              <a:ext uri="{FF2B5EF4-FFF2-40B4-BE49-F238E27FC236}">
                <a16:creationId xmlns:a16="http://schemas.microsoft.com/office/drawing/2014/main" id="{33C90EA6-2465-82AD-AF7F-84284789722D}"/>
              </a:ext>
            </a:extLst>
          </p:cNvPr>
          <p:cNvSpPr/>
          <p:nvPr/>
        </p:nvSpPr>
        <p:spPr>
          <a:xfrm>
            <a:off x="101545" y="1111746"/>
            <a:ext cx="8937034" cy="340000"/>
          </a:xfrm>
          <a:prstGeom prst="round2SameRect">
            <a:avLst>
              <a:gd name="adj1" fmla="val 50000"/>
              <a:gd name="adj2" fmla="val 0"/>
            </a:avLst>
          </a:prstGeom>
          <a:solidFill>
            <a:srgbClr val="006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Affiliate Responsibilities </a:t>
            </a:r>
          </a:p>
        </p:txBody>
      </p:sp>
      <p:sp>
        <p:nvSpPr>
          <p:cNvPr id="42" name="TextBox 41">
            <a:extLst>
              <a:ext uri="{FF2B5EF4-FFF2-40B4-BE49-F238E27FC236}">
                <a16:creationId xmlns:a16="http://schemas.microsoft.com/office/drawing/2014/main" id="{6A0D7916-E3B9-EB05-1736-C83C3B967055}"/>
              </a:ext>
            </a:extLst>
          </p:cNvPr>
          <p:cNvSpPr txBox="1"/>
          <p:nvPr/>
        </p:nvSpPr>
        <p:spPr>
          <a:xfrm>
            <a:off x="2281562" y="5531373"/>
            <a:ext cx="4580876" cy="369332"/>
          </a:xfrm>
          <a:prstGeom prst="rect">
            <a:avLst/>
          </a:prstGeom>
          <a:noFill/>
        </p:spPr>
        <p:txBody>
          <a:bodyPr wrap="square">
            <a:spAutoFit/>
          </a:bodyPr>
          <a:lstStyle/>
          <a:p>
            <a:pPr algn="ctr"/>
            <a:r>
              <a:rPr lang="en-US">
                <a:solidFill>
                  <a:schemeClr val="bg1"/>
                </a:solidFill>
                <a:latin typeface="Arial" panose="020B0604020202020204" pitchFamily="34" charset="0"/>
                <a:cs typeface="Arial" panose="020B0604020202020204" pitchFamily="34" charset="0"/>
              </a:rPr>
              <a:t>VA Responsibilities </a:t>
            </a:r>
          </a:p>
        </p:txBody>
      </p:sp>
      <p:sp>
        <p:nvSpPr>
          <p:cNvPr id="59" name="TextBox 58">
            <a:extLst>
              <a:ext uri="{FF2B5EF4-FFF2-40B4-BE49-F238E27FC236}">
                <a16:creationId xmlns:a16="http://schemas.microsoft.com/office/drawing/2014/main" id="{BEE82E3C-A100-6B05-3171-A0E87C1F607E}"/>
              </a:ext>
            </a:extLst>
          </p:cNvPr>
          <p:cNvSpPr txBox="1"/>
          <p:nvPr/>
        </p:nvSpPr>
        <p:spPr>
          <a:xfrm>
            <a:off x="4212854" y="1606718"/>
            <a:ext cx="1907284" cy="538609"/>
          </a:xfrm>
          <a:prstGeom prst="rect">
            <a:avLst/>
          </a:prstGeom>
          <a:solidFill>
            <a:srgbClr val="006663"/>
          </a:solidFill>
          <a:ln>
            <a:noFill/>
          </a:ln>
          <a:effectLst>
            <a:outerShdw blurRad="50800" dist="38100" dir="8100000" algn="tr" rotWithShape="0">
              <a:prstClr val="black">
                <a:alpha val="40000"/>
              </a:prstClr>
            </a:outerShdw>
          </a:effectLst>
        </p:spPr>
        <p:txBody>
          <a:bodyPr wrap="square" rtlCol="0">
            <a:spAutoFit/>
          </a:bodyPr>
          <a:lstStyle/>
          <a:p>
            <a:pPr algn="ctr"/>
            <a:endParaRPr lang="en-US" sz="300" b="1">
              <a:solidFill>
                <a:schemeClr val="bg1"/>
              </a:solidFill>
              <a:latin typeface="Arial" panose="020B0604020202020204" pitchFamily="34" charset="0"/>
              <a:cs typeface="Arial" panose="020B0604020202020204" pitchFamily="34" charset="0"/>
            </a:endParaRPr>
          </a:p>
          <a:p>
            <a:pPr algn="ctr"/>
            <a:r>
              <a:rPr lang="en-US" sz="900" b="1">
                <a:solidFill>
                  <a:schemeClr val="bg1"/>
                </a:solidFill>
                <a:latin typeface="Arial" panose="020B0604020202020204" pitchFamily="34" charset="0"/>
                <a:cs typeface="Arial" panose="020B0604020202020204" pitchFamily="34" charset="0"/>
              </a:rPr>
              <a:t>Renovate or construct new space for VA use </a:t>
            </a:r>
            <a:endParaRPr lang="en-US" sz="1000" b="1">
              <a:solidFill>
                <a:schemeClr val="bg1"/>
              </a:solidFill>
              <a:latin typeface="Arial" panose="020B0604020202020204" pitchFamily="34" charset="0"/>
              <a:cs typeface="Arial" panose="020B0604020202020204" pitchFamily="34" charset="0"/>
            </a:endParaRPr>
          </a:p>
          <a:p>
            <a:pPr algn="ctr"/>
            <a:endParaRPr lang="en-US" sz="800" b="1">
              <a:solidFill>
                <a:schemeClr val="bg1"/>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2B637439-6A5D-C64F-BE4D-F33402D22DBE}"/>
              </a:ext>
            </a:extLst>
          </p:cNvPr>
          <p:cNvSpPr txBox="1"/>
          <p:nvPr/>
        </p:nvSpPr>
        <p:spPr>
          <a:xfrm>
            <a:off x="7859750" y="4554608"/>
            <a:ext cx="1099232" cy="369332"/>
          </a:xfrm>
          <a:prstGeom prst="rect">
            <a:avLst/>
          </a:prstGeom>
          <a:solidFill>
            <a:schemeClr val="bg1">
              <a:lumMod val="65000"/>
            </a:schemeClr>
          </a:solidFill>
          <a:ln>
            <a:noFill/>
          </a:ln>
          <a:effectLst/>
        </p:spPr>
        <p:txBody>
          <a:bodyPr wrap="square" rtlCol="0">
            <a:spAutoFit/>
          </a:bodyPr>
          <a:lstStyle/>
          <a:p>
            <a:pPr algn="ctr"/>
            <a:r>
              <a:rPr lang="en-US" sz="900" b="1">
                <a:solidFill>
                  <a:schemeClr val="bg1"/>
                </a:solidFill>
                <a:latin typeface="Arial" panose="020B0604020202020204" pitchFamily="34" charset="0"/>
                <a:cs typeface="Arial" panose="020B0604020202020204" pitchFamily="34" charset="0"/>
              </a:rPr>
              <a:t>Provide direct patient care</a:t>
            </a:r>
            <a:r>
              <a:rPr lang="en-US" sz="900" b="1" baseline="30000">
                <a:solidFill>
                  <a:schemeClr val="bg1"/>
                </a:solidFill>
                <a:latin typeface="Arial" panose="020B0604020202020204" pitchFamily="34" charset="0"/>
                <a:cs typeface="Arial" panose="020B0604020202020204" pitchFamily="34" charset="0"/>
              </a:rPr>
              <a:t>1</a:t>
            </a:r>
          </a:p>
        </p:txBody>
      </p:sp>
      <p:sp>
        <p:nvSpPr>
          <p:cNvPr id="8" name="TextBox 7">
            <a:extLst>
              <a:ext uri="{FF2B5EF4-FFF2-40B4-BE49-F238E27FC236}">
                <a16:creationId xmlns:a16="http://schemas.microsoft.com/office/drawing/2014/main" id="{49565FBA-06C6-59AE-7E58-EAA470FBF787}"/>
              </a:ext>
            </a:extLst>
          </p:cNvPr>
          <p:cNvSpPr txBox="1"/>
          <p:nvPr/>
        </p:nvSpPr>
        <p:spPr>
          <a:xfrm>
            <a:off x="137604" y="3721108"/>
            <a:ext cx="1492627" cy="923330"/>
          </a:xfrm>
          <a:prstGeom prst="rect">
            <a:avLst/>
          </a:prstGeom>
          <a:solidFill>
            <a:schemeClr val="bg1">
              <a:lumMod val="65000"/>
            </a:schemeClr>
          </a:solidFill>
          <a:ln>
            <a:noFill/>
          </a:ln>
          <a:effectLst/>
        </p:spPr>
        <p:txBody>
          <a:bodyPr wrap="square" rtlCol="0">
            <a:spAutoFit/>
          </a:bodyPr>
          <a:lstStyle/>
          <a:p>
            <a:pPr algn="ctr"/>
            <a:r>
              <a:rPr lang="en-US" sz="900" b="1">
                <a:solidFill>
                  <a:schemeClr val="bg1"/>
                </a:solidFill>
                <a:latin typeface="Arial" panose="020B0604020202020204" pitchFamily="34" charset="0"/>
                <a:cs typeface="Arial" panose="020B0604020202020204" pitchFamily="34" charset="0"/>
              </a:rPr>
              <a:t>Identify need, capital investment planning, VA Budget, Congressional Resolutions, and GSA delegation</a:t>
            </a:r>
            <a:endParaRPr lang="en-US" sz="900" b="1" baseline="30000">
              <a:solidFill>
                <a:schemeClr val="bg1"/>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647564F4-0BD1-6626-DBF7-AE55C04162E7}"/>
              </a:ext>
            </a:extLst>
          </p:cNvPr>
          <p:cNvSpPr txBox="1"/>
          <p:nvPr/>
        </p:nvSpPr>
        <p:spPr>
          <a:xfrm>
            <a:off x="6246922" y="4523981"/>
            <a:ext cx="1455525" cy="646331"/>
          </a:xfrm>
          <a:prstGeom prst="rect">
            <a:avLst/>
          </a:prstGeom>
          <a:solidFill>
            <a:schemeClr val="bg1">
              <a:lumMod val="65000"/>
            </a:schemeClr>
          </a:solidFill>
          <a:ln>
            <a:noFill/>
          </a:ln>
          <a:effectLst/>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Activate, staff, operate and maintain space</a:t>
            </a:r>
          </a:p>
          <a:p>
            <a:pPr algn="ctr"/>
            <a:br>
              <a:rPr lang="en-US" sz="900" b="1" dirty="0">
                <a:solidFill>
                  <a:schemeClr val="bg1"/>
                </a:solidFill>
                <a:latin typeface="Arial" panose="020B0604020202020204" pitchFamily="34" charset="0"/>
                <a:cs typeface="Arial" panose="020B0604020202020204" pitchFamily="34" charset="0"/>
              </a:rPr>
            </a:br>
            <a:r>
              <a:rPr lang="en-US" sz="900" b="1" dirty="0">
                <a:solidFill>
                  <a:schemeClr val="bg1"/>
                </a:solidFill>
                <a:latin typeface="Arial" panose="020B0604020202020204" pitchFamily="34" charset="0"/>
                <a:cs typeface="Arial" panose="020B0604020202020204" pitchFamily="34" charset="0"/>
              </a:rPr>
              <a:t>Pay rent to affiliate</a:t>
            </a:r>
          </a:p>
        </p:txBody>
      </p:sp>
      <p:sp>
        <p:nvSpPr>
          <p:cNvPr id="87" name="TextBox 86">
            <a:extLst>
              <a:ext uri="{FF2B5EF4-FFF2-40B4-BE49-F238E27FC236}">
                <a16:creationId xmlns:a16="http://schemas.microsoft.com/office/drawing/2014/main" id="{907F2DD0-FC92-F729-6504-CFAE672D86FC}"/>
              </a:ext>
            </a:extLst>
          </p:cNvPr>
          <p:cNvSpPr txBox="1"/>
          <p:nvPr/>
        </p:nvSpPr>
        <p:spPr>
          <a:xfrm>
            <a:off x="6992791" y="1674634"/>
            <a:ext cx="1907284" cy="353943"/>
          </a:xfrm>
          <a:prstGeom prst="rect">
            <a:avLst/>
          </a:prstGeom>
          <a:solidFill>
            <a:srgbClr val="006663"/>
          </a:solidFill>
          <a:ln>
            <a:noFill/>
          </a:ln>
          <a:effectLst>
            <a:outerShdw blurRad="50800" dist="38100" dir="8100000" algn="tr" rotWithShape="0">
              <a:prstClr val="black">
                <a:alpha val="40000"/>
              </a:prstClr>
            </a:outerShdw>
          </a:effectLst>
        </p:spPr>
        <p:txBody>
          <a:bodyPr wrap="square" rtlCol="0">
            <a:spAutoFit/>
          </a:bodyPr>
          <a:lstStyle/>
          <a:p>
            <a:pPr algn="ctr"/>
            <a:r>
              <a:rPr lang="en-US" sz="900" b="1">
                <a:solidFill>
                  <a:schemeClr val="bg1"/>
                </a:solidFill>
                <a:latin typeface="Arial" panose="020B0604020202020204" pitchFamily="34" charset="0"/>
                <a:cs typeface="Arial" panose="020B0604020202020204" pitchFamily="34" charset="0"/>
              </a:rPr>
              <a:t>Provide facility management </a:t>
            </a:r>
            <a:r>
              <a:rPr lang="en-US" sz="800" b="1">
                <a:solidFill>
                  <a:schemeClr val="bg1"/>
                </a:solidFill>
                <a:latin typeface="Arial" panose="020B0604020202020204" pitchFamily="34" charset="0"/>
                <a:cs typeface="Arial" panose="020B0604020202020204" pitchFamily="34" charset="0"/>
              </a:rPr>
              <a:t>(pursuant to the terms of the lease)</a:t>
            </a:r>
          </a:p>
        </p:txBody>
      </p:sp>
      <p:pic>
        <p:nvPicPr>
          <p:cNvPr id="3" name="Picture 2" descr="Graphical user interface&#10;&#10;Description automatically generated with low confidence">
            <a:extLst>
              <a:ext uri="{FF2B5EF4-FFF2-40B4-BE49-F238E27FC236}">
                <a16:creationId xmlns:a16="http://schemas.microsoft.com/office/drawing/2014/main" id="{5536F5CB-5F9D-F666-D2F0-7FCE17E1C2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7151" y="2395809"/>
            <a:ext cx="1678690" cy="1692450"/>
          </a:xfrm>
          <a:prstGeom prst="rect">
            <a:avLst/>
          </a:prstGeom>
        </p:spPr>
      </p:pic>
      <p:sp>
        <p:nvSpPr>
          <p:cNvPr id="11" name="Rectangle: Rounded Corners 10">
            <a:extLst>
              <a:ext uri="{FF2B5EF4-FFF2-40B4-BE49-F238E27FC236}">
                <a16:creationId xmlns:a16="http://schemas.microsoft.com/office/drawing/2014/main" id="{F3CB61E0-4D15-BAF7-D5AB-2944378B7D34}"/>
              </a:ext>
            </a:extLst>
          </p:cNvPr>
          <p:cNvSpPr/>
          <p:nvPr/>
        </p:nvSpPr>
        <p:spPr>
          <a:xfrm>
            <a:off x="7112570" y="2923959"/>
            <a:ext cx="567283" cy="183888"/>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accent1"/>
                </a:solidFill>
              </a:rPr>
              <a:t>VA Wing</a:t>
            </a:r>
          </a:p>
        </p:txBody>
      </p:sp>
      <p:sp>
        <p:nvSpPr>
          <p:cNvPr id="25" name="Rectangle 24">
            <a:extLst>
              <a:ext uri="{FF2B5EF4-FFF2-40B4-BE49-F238E27FC236}">
                <a16:creationId xmlns:a16="http://schemas.microsoft.com/office/drawing/2014/main" id="{FB8D63F9-73B7-26D8-D93E-D21EB0DE216F}"/>
              </a:ext>
            </a:extLst>
          </p:cNvPr>
          <p:cNvSpPr/>
          <p:nvPr/>
        </p:nvSpPr>
        <p:spPr>
          <a:xfrm>
            <a:off x="6608437" y="3177963"/>
            <a:ext cx="571241" cy="110675"/>
          </a:xfrm>
          <a:prstGeom prst="rect">
            <a:avLst/>
          </a:prstGeom>
          <a:solidFill>
            <a:srgbClr val="CDE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6" name="Rectangle 25">
            <a:extLst>
              <a:ext uri="{FF2B5EF4-FFF2-40B4-BE49-F238E27FC236}">
                <a16:creationId xmlns:a16="http://schemas.microsoft.com/office/drawing/2014/main" id="{AD7CB6B2-1E83-0DC9-97BD-99A9ED4C7936}"/>
              </a:ext>
            </a:extLst>
          </p:cNvPr>
          <p:cNvSpPr/>
          <p:nvPr/>
        </p:nvSpPr>
        <p:spPr>
          <a:xfrm>
            <a:off x="6451089" y="3205748"/>
            <a:ext cx="808922" cy="110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rgbClr val="F2655E"/>
                </a:solidFill>
              </a:rPr>
              <a:t>Affiliate Hospital</a:t>
            </a:r>
          </a:p>
        </p:txBody>
      </p:sp>
      <p:pic>
        <p:nvPicPr>
          <p:cNvPr id="1026" name="Picture 2" descr="US Department of Veterans Affairs Logo PNG Transparent &amp; SVG Vector -  Freebie Supply">
            <a:extLst>
              <a:ext uri="{FF2B5EF4-FFF2-40B4-BE49-F238E27FC236}">
                <a16:creationId xmlns:a16="http://schemas.microsoft.com/office/drawing/2014/main" id="{CEF01F13-2EC8-B6A5-9948-9D272DD700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3288" y="3069623"/>
            <a:ext cx="125455" cy="12533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D9AF1FC-D1DE-9986-87F9-85F99A82600B}"/>
              </a:ext>
            </a:extLst>
          </p:cNvPr>
          <p:cNvSpPr txBox="1"/>
          <p:nvPr/>
        </p:nvSpPr>
        <p:spPr>
          <a:xfrm>
            <a:off x="140387" y="4896883"/>
            <a:ext cx="1668395" cy="230832"/>
          </a:xfrm>
          <a:prstGeom prst="rect">
            <a:avLst/>
          </a:prstGeom>
          <a:solidFill>
            <a:schemeClr val="bg1">
              <a:lumMod val="65000"/>
            </a:schemeClr>
          </a:solidFill>
          <a:ln>
            <a:noFill/>
          </a:ln>
          <a:effectLst/>
        </p:spPr>
        <p:txBody>
          <a:bodyPr wrap="square" rtlCol="0">
            <a:spAutoFit/>
          </a:bodyPr>
          <a:lstStyle/>
          <a:p>
            <a:pPr algn="ctr"/>
            <a:r>
              <a:rPr lang="en-US" sz="900" b="1">
                <a:solidFill>
                  <a:schemeClr val="bg1"/>
                </a:solidFill>
                <a:latin typeface="Arial" panose="020B0604020202020204" pitchFamily="34" charset="0"/>
                <a:cs typeface="Arial" panose="020B0604020202020204" pitchFamily="34" charset="0"/>
              </a:rPr>
              <a:t>Conduct market research</a:t>
            </a:r>
          </a:p>
        </p:txBody>
      </p:sp>
      <p:cxnSp>
        <p:nvCxnSpPr>
          <p:cNvPr id="75" name="Connector: Elbow 74">
            <a:extLst>
              <a:ext uri="{FF2B5EF4-FFF2-40B4-BE49-F238E27FC236}">
                <a16:creationId xmlns:a16="http://schemas.microsoft.com/office/drawing/2014/main" id="{D7412286-10B8-B267-6CEC-D7C20622C807}"/>
              </a:ext>
            </a:extLst>
          </p:cNvPr>
          <p:cNvCxnSpPr>
            <a:cxnSpLocks/>
          </p:cNvCxnSpPr>
          <p:nvPr/>
        </p:nvCxnSpPr>
        <p:spPr>
          <a:xfrm rot="16200000" flipH="1">
            <a:off x="3264909" y="3519744"/>
            <a:ext cx="1196137" cy="918881"/>
          </a:xfrm>
          <a:prstGeom prst="bentConnector3">
            <a:avLst>
              <a:gd name="adj1" fmla="val 50000"/>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6495B70D-33E2-295A-882B-CCE6E3582C48}"/>
              </a:ext>
            </a:extLst>
          </p:cNvPr>
          <p:cNvSpPr txBox="1"/>
          <p:nvPr/>
        </p:nvSpPr>
        <p:spPr>
          <a:xfrm>
            <a:off x="4069618" y="4577254"/>
            <a:ext cx="2093832" cy="553998"/>
          </a:xfrm>
          <a:prstGeom prst="rect">
            <a:avLst/>
          </a:prstGeom>
          <a:solidFill>
            <a:schemeClr val="bg1">
              <a:lumMod val="65000"/>
            </a:schemeClr>
          </a:solidFill>
          <a:ln>
            <a:noFill/>
          </a:ln>
          <a:effectLst/>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Complete internal VA approvals</a:t>
            </a:r>
          </a:p>
          <a:p>
            <a:pPr algn="ctr"/>
            <a:endParaRPr lang="en-US" sz="300" b="1" dirty="0">
              <a:solidFill>
                <a:schemeClr val="bg1"/>
              </a:solidFill>
              <a:latin typeface="Arial" panose="020B0604020202020204" pitchFamily="34" charset="0"/>
              <a:cs typeface="Arial" panose="020B0604020202020204" pitchFamily="34" charset="0"/>
            </a:endParaRPr>
          </a:p>
          <a:p>
            <a:pPr algn="ctr"/>
            <a:r>
              <a:rPr lang="en-US" sz="900" b="1" dirty="0">
                <a:solidFill>
                  <a:schemeClr val="bg1"/>
                </a:solidFill>
                <a:latin typeface="Arial" panose="020B0604020202020204" pitchFamily="34" charset="0"/>
                <a:cs typeface="Arial" panose="020B0604020202020204" pitchFamily="34" charset="0"/>
              </a:rPr>
              <a:t> Negotiate Sole Source RLP Lease with affiliate</a:t>
            </a:r>
            <a:r>
              <a:rPr lang="en-US" sz="900" b="1" baseline="30000" dirty="0">
                <a:solidFill>
                  <a:schemeClr val="bg1"/>
                </a:solidFill>
                <a:latin typeface="Arial" panose="020B0604020202020204" pitchFamily="34" charset="0"/>
                <a:cs typeface="Arial" panose="020B0604020202020204" pitchFamily="34" charset="0"/>
              </a:rPr>
              <a:t>1</a:t>
            </a:r>
          </a:p>
        </p:txBody>
      </p:sp>
      <p:cxnSp>
        <p:nvCxnSpPr>
          <p:cNvPr id="84" name="Connector: Elbow 83">
            <a:extLst>
              <a:ext uri="{FF2B5EF4-FFF2-40B4-BE49-F238E27FC236}">
                <a16:creationId xmlns:a16="http://schemas.microsoft.com/office/drawing/2014/main" id="{5553F3A0-DEBC-0985-CBE1-EFCEA5D576C7}"/>
              </a:ext>
            </a:extLst>
          </p:cNvPr>
          <p:cNvCxnSpPr>
            <a:cxnSpLocks/>
            <a:stCxn id="72" idx="5"/>
          </p:cNvCxnSpPr>
          <p:nvPr/>
        </p:nvCxnSpPr>
        <p:spPr>
          <a:xfrm rot="16200000" flipH="1">
            <a:off x="775011" y="3944878"/>
            <a:ext cx="1555569" cy="348439"/>
          </a:xfrm>
          <a:prstGeom prst="bentConnector3">
            <a:avLst>
              <a:gd name="adj1" fmla="val 17408"/>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9256F8E5-6EB9-CCF0-78A8-0521E05DBA1A}"/>
              </a:ext>
            </a:extLst>
          </p:cNvPr>
          <p:cNvCxnSpPr>
            <a:cxnSpLocks/>
          </p:cNvCxnSpPr>
          <p:nvPr/>
        </p:nvCxnSpPr>
        <p:spPr>
          <a:xfrm flipV="1">
            <a:off x="2581968" y="3390449"/>
            <a:ext cx="0" cy="866158"/>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6614C4D3-08BD-FAF9-1085-AB6FC8AB0040}"/>
              </a:ext>
            </a:extLst>
          </p:cNvPr>
          <p:cNvSpPr txBox="1"/>
          <p:nvPr/>
        </p:nvSpPr>
        <p:spPr>
          <a:xfrm>
            <a:off x="1955971" y="4256607"/>
            <a:ext cx="1945221" cy="1107996"/>
          </a:xfrm>
          <a:prstGeom prst="rect">
            <a:avLst/>
          </a:prstGeom>
          <a:solidFill>
            <a:schemeClr val="bg1">
              <a:lumMod val="65000"/>
            </a:schemeClr>
          </a:solidFill>
          <a:ln>
            <a:noFill/>
          </a:ln>
          <a:effectLst/>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Gauge opportunities to meet requirements, develop acquisition package</a:t>
            </a:r>
          </a:p>
          <a:p>
            <a:pPr algn="ctr"/>
            <a:r>
              <a:rPr lang="en-US" sz="300" b="1" dirty="0">
                <a:solidFill>
                  <a:schemeClr val="bg1"/>
                </a:solidFill>
                <a:latin typeface="Arial" panose="020B0604020202020204" pitchFamily="34" charset="0"/>
                <a:cs typeface="Arial" panose="020B0604020202020204" pitchFamily="34" charset="0"/>
              </a:rPr>
              <a:t> </a:t>
            </a:r>
          </a:p>
          <a:p>
            <a:pPr algn="ctr"/>
            <a:r>
              <a:rPr lang="en-US" sz="900" b="1" dirty="0">
                <a:solidFill>
                  <a:schemeClr val="bg1"/>
                </a:solidFill>
                <a:latin typeface="Arial" panose="020B0604020202020204" pitchFamily="34" charset="0"/>
                <a:cs typeface="Arial" panose="020B0604020202020204" pitchFamily="34" charset="0"/>
              </a:rPr>
              <a:t>If sole source with affiliate, prepare Request for Lease Proposal (RLP) for affiliate submission</a:t>
            </a:r>
            <a:endParaRPr lang="en-US" sz="900" b="1" baseline="30000" dirty="0">
              <a:solidFill>
                <a:schemeClr val="bg1"/>
              </a:solidFill>
              <a:latin typeface="Arial" panose="020B0604020202020204" pitchFamily="34" charset="0"/>
              <a:cs typeface="Arial" panose="020B0604020202020204" pitchFamily="34" charset="0"/>
            </a:endParaRPr>
          </a:p>
        </p:txBody>
      </p:sp>
      <p:cxnSp>
        <p:nvCxnSpPr>
          <p:cNvPr id="106" name="Straight Connector 105">
            <a:extLst>
              <a:ext uri="{FF2B5EF4-FFF2-40B4-BE49-F238E27FC236}">
                <a16:creationId xmlns:a16="http://schemas.microsoft.com/office/drawing/2014/main" id="{BB25D0E0-2978-93F3-B904-2E1182E80E0F}"/>
              </a:ext>
            </a:extLst>
          </p:cNvPr>
          <p:cNvCxnSpPr>
            <a:cxnSpLocks/>
          </p:cNvCxnSpPr>
          <p:nvPr/>
        </p:nvCxnSpPr>
        <p:spPr>
          <a:xfrm flipV="1">
            <a:off x="8090716" y="3355383"/>
            <a:ext cx="0" cy="1215575"/>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4E0A2DD3-9D07-9A68-C115-D57F242C0D61}"/>
              </a:ext>
            </a:extLst>
          </p:cNvPr>
          <p:cNvSpPr/>
          <p:nvPr/>
        </p:nvSpPr>
        <p:spPr>
          <a:xfrm>
            <a:off x="287587" y="3029964"/>
            <a:ext cx="365760" cy="365760"/>
          </a:xfrm>
          <a:prstGeom prst="ellipse">
            <a:avLst/>
          </a:prstGeom>
          <a:solidFill>
            <a:schemeClr val="bg1"/>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1</a:t>
            </a:r>
          </a:p>
        </p:txBody>
      </p:sp>
      <p:sp>
        <p:nvSpPr>
          <p:cNvPr id="16" name="Oval 15">
            <a:extLst>
              <a:ext uri="{FF2B5EF4-FFF2-40B4-BE49-F238E27FC236}">
                <a16:creationId xmlns:a16="http://schemas.microsoft.com/office/drawing/2014/main" id="{AA6F2E08-62C6-A30B-197C-2439EACA155F}"/>
              </a:ext>
            </a:extLst>
          </p:cNvPr>
          <p:cNvSpPr/>
          <p:nvPr/>
        </p:nvSpPr>
        <p:spPr>
          <a:xfrm>
            <a:off x="1785651" y="3037827"/>
            <a:ext cx="365760" cy="365760"/>
          </a:xfrm>
          <a:prstGeom prst="ellipse">
            <a:avLst/>
          </a:prstGeom>
          <a:solidFill>
            <a:schemeClr val="bg1"/>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CDFE4509-45F3-23DA-83D1-DE3C23F12B23}"/>
              </a:ext>
            </a:extLst>
          </p:cNvPr>
          <p:cNvSpPr/>
          <p:nvPr/>
        </p:nvSpPr>
        <p:spPr>
          <a:xfrm>
            <a:off x="2389826" y="3035554"/>
            <a:ext cx="365760" cy="365760"/>
          </a:xfrm>
          <a:prstGeom prst="ellipse">
            <a:avLst/>
          </a:prstGeom>
          <a:solidFill>
            <a:schemeClr val="bg1"/>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DDF7CD48-3830-91B5-E220-8D6BEB42E766}"/>
              </a:ext>
            </a:extLst>
          </p:cNvPr>
          <p:cNvSpPr/>
          <p:nvPr/>
        </p:nvSpPr>
        <p:spPr>
          <a:xfrm>
            <a:off x="3223972" y="3037826"/>
            <a:ext cx="365760" cy="365760"/>
          </a:xfrm>
          <a:prstGeom prst="ellipse">
            <a:avLst/>
          </a:prstGeom>
          <a:solidFill>
            <a:schemeClr val="bg1"/>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5</a:t>
            </a:r>
          </a:p>
        </p:txBody>
      </p:sp>
      <p:sp>
        <p:nvSpPr>
          <p:cNvPr id="76" name="Oval 75">
            <a:extLst>
              <a:ext uri="{FF2B5EF4-FFF2-40B4-BE49-F238E27FC236}">
                <a16:creationId xmlns:a16="http://schemas.microsoft.com/office/drawing/2014/main" id="{663BF88A-4634-25DB-8BD9-27E07D3B4F15}"/>
              </a:ext>
            </a:extLst>
          </p:cNvPr>
          <p:cNvSpPr/>
          <p:nvPr/>
        </p:nvSpPr>
        <p:spPr>
          <a:xfrm>
            <a:off x="8560493" y="3015751"/>
            <a:ext cx="365760" cy="365760"/>
          </a:xfrm>
          <a:prstGeom prst="ellipse">
            <a:avLst/>
          </a:prstGeom>
          <a:solidFill>
            <a:schemeClr val="bg1"/>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9</a:t>
            </a:r>
          </a:p>
        </p:txBody>
      </p:sp>
      <p:sp>
        <p:nvSpPr>
          <p:cNvPr id="91" name="Oval 90">
            <a:extLst>
              <a:ext uri="{FF2B5EF4-FFF2-40B4-BE49-F238E27FC236}">
                <a16:creationId xmlns:a16="http://schemas.microsoft.com/office/drawing/2014/main" id="{64BAB619-6119-13E3-11F4-CE5670CDF120}"/>
              </a:ext>
            </a:extLst>
          </p:cNvPr>
          <p:cNvSpPr/>
          <p:nvPr/>
        </p:nvSpPr>
        <p:spPr>
          <a:xfrm>
            <a:off x="4042688" y="2436044"/>
            <a:ext cx="365760" cy="365760"/>
          </a:xfrm>
          <a:prstGeom prst="ellipse">
            <a:avLst/>
          </a:prstGeom>
          <a:solidFill>
            <a:schemeClr val="bg1"/>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6</a:t>
            </a:r>
          </a:p>
        </p:txBody>
      </p:sp>
      <p:sp>
        <p:nvSpPr>
          <p:cNvPr id="24" name="Oval 23">
            <a:extLst>
              <a:ext uri="{FF2B5EF4-FFF2-40B4-BE49-F238E27FC236}">
                <a16:creationId xmlns:a16="http://schemas.microsoft.com/office/drawing/2014/main" id="{62A4BDA2-E9AD-5301-F90D-16B6499A4E34}"/>
              </a:ext>
            </a:extLst>
          </p:cNvPr>
          <p:cNvSpPr/>
          <p:nvPr/>
        </p:nvSpPr>
        <p:spPr>
          <a:xfrm>
            <a:off x="7914122" y="3022774"/>
            <a:ext cx="365760" cy="365760"/>
          </a:xfrm>
          <a:prstGeom prst="ellipse">
            <a:avLst/>
          </a:prstGeom>
          <a:solidFill>
            <a:schemeClr val="bg1"/>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8</a:t>
            </a:r>
          </a:p>
        </p:txBody>
      </p:sp>
      <p:sp>
        <p:nvSpPr>
          <p:cNvPr id="92" name="Oval 91">
            <a:extLst>
              <a:ext uri="{FF2B5EF4-FFF2-40B4-BE49-F238E27FC236}">
                <a16:creationId xmlns:a16="http://schemas.microsoft.com/office/drawing/2014/main" id="{D10D48CA-CB22-BD81-792B-F5A4AB499AAF}"/>
              </a:ext>
            </a:extLst>
          </p:cNvPr>
          <p:cNvSpPr/>
          <p:nvPr/>
        </p:nvSpPr>
        <p:spPr>
          <a:xfrm>
            <a:off x="6110164" y="3627525"/>
            <a:ext cx="365760" cy="365760"/>
          </a:xfrm>
          <a:prstGeom prst="ellipse">
            <a:avLst/>
          </a:prstGeom>
          <a:solidFill>
            <a:schemeClr val="bg1"/>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7</a:t>
            </a:r>
          </a:p>
        </p:txBody>
      </p:sp>
      <p:sp>
        <p:nvSpPr>
          <p:cNvPr id="72" name="Oval 71">
            <a:extLst>
              <a:ext uri="{FF2B5EF4-FFF2-40B4-BE49-F238E27FC236}">
                <a16:creationId xmlns:a16="http://schemas.microsoft.com/office/drawing/2014/main" id="{102318A7-8DA4-789C-CF35-C1A99E1E5CF5}"/>
              </a:ext>
            </a:extLst>
          </p:cNvPr>
          <p:cNvSpPr/>
          <p:nvPr/>
        </p:nvSpPr>
        <p:spPr>
          <a:xfrm>
            <a:off x="1066380" y="3029118"/>
            <a:ext cx="365760" cy="365760"/>
          </a:xfrm>
          <a:prstGeom prst="ellipse">
            <a:avLst/>
          </a:prstGeom>
          <a:solidFill>
            <a:schemeClr val="bg1"/>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2</a:t>
            </a:r>
          </a:p>
        </p:txBody>
      </p:sp>
      <p:sp>
        <p:nvSpPr>
          <p:cNvPr id="4" name="Arrow: Curved Left 3">
            <a:extLst>
              <a:ext uri="{FF2B5EF4-FFF2-40B4-BE49-F238E27FC236}">
                <a16:creationId xmlns:a16="http://schemas.microsoft.com/office/drawing/2014/main" id="{75D9BE1C-9AC7-4672-3710-32F059269298}"/>
              </a:ext>
            </a:extLst>
          </p:cNvPr>
          <p:cNvSpPr/>
          <p:nvPr/>
        </p:nvSpPr>
        <p:spPr>
          <a:xfrm>
            <a:off x="3497258" y="2475434"/>
            <a:ext cx="572477" cy="1494950"/>
          </a:xfrm>
          <a:prstGeom prst="curvedLeftArrow">
            <a:avLst/>
          </a:prstGeom>
          <a:solidFill>
            <a:srgbClr val="DBDBDB">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Arrow: Curved Left 4">
            <a:extLst>
              <a:ext uri="{FF2B5EF4-FFF2-40B4-BE49-F238E27FC236}">
                <a16:creationId xmlns:a16="http://schemas.microsoft.com/office/drawing/2014/main" id="{4DBC9B3F-DA72-9B7F-5901-6E0AEE7527B2}"/>
              </a:ext>
            </a:extLst>
          </p:cNvPr>
          <p:cNvSpPr/>
          <p:nvPr/>
        </p:nvSpPr>
        <p:spPr>
          <a:xfrm flipH="1" flipV="1">
            <a:off x="2770125" y="2418783"/>
            <a:ext cx="556580" cy="1476076"/>
          </a:xfrm>
          <a:prstGeom prst="curvedLeftArrow">
            <a:avLst/>
          </a:prstGeom>
          <a:solidFill>
            <a:srgbClr val="DBDBDB">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Rectangle 30">
            <a:extLst>
              <a:ext uri="{FF2B5EF4-FFF2-40B4-BE49-F238E27FC236}">
                <a16:creationId xmlns:a16="http://schemas.microsoft.com/office/drawing/2014/main" id="{1C2424EE-1629-6A58-009A-1E8075CFE25F}"/>
              </a:ext>
            </a:extLst>
          </p:cNvPr>
          <p:cNvSpPr/>
          <p:nvPr/>
        </p:nvSpPr>
        <p:spPr>
          <a:xfrm>
            <a:off x="39240" y="5816656"/>
            <a:ext cx="5619175" cy="4589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rPr>
              <a:t>1 </a:t>
            </a: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Any </a:t>
            </a:r>
            <a:r>
              <a:rPr lang="en-US" sz="800">
                <a:solidFill>
                  <a:prstClr val="black"/>
                </a:solidFill>
                <a:latin typeface="Arial" panose="020B0604020202020204" pitchFamily="34" charset="0"/>
                <a:cs typeface="Arial" panose="020B0604020202020204" pitchFamily="34" charset="0"/>
              </a:rPr>
              <a:t>HealthCare</a:t>
            </a: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Resource sharing must be executed separately through a Sharing Agreement under 38 USC 8153</a:t>
            </a:r>
          </a:p>
        </p:txBody>
      </p:sp>
      <p:sp>
        <p:nvSpPr>
          <p:cNvPr id="32" name="Rectangle: Rounded Corners 31">
            <a:extLst>
              <a:ext uri="{FF2B5EF4-FFF2-40B4-BE49-F238E27FC236}">
                <a16:creationId xmlns:a16="http://schemas.microsoft.com/office/drawing/2014/main" id="{98F2EC7F-2E77-137B-DE7A-604367578E9C}"/>
              </a:ext>
            </a:extLst>
          </p:cNvPr>
          <p:cNvSpPr/>
          <p:nvPr/>
        </p:nvSpPr>
        <p:spPr>
          <a:xfrm>
            <a:off x="2829291" y="2745450"/>
            <a:ext cx="1177014" cy="247923"/>
          </a:xfrm>
          <a:prstGeom prst="roundRect">
            <a:avLst>
              <a:gd name="adj" fmla="val 4228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Negotiations With Identified Affiliate</a:t>
            </a:r>
          </a:p>
        </p:txBody>
      </p:sp>
      <p:sp>
        <p:nvSpPr>
          <p:cNvPr id="6" name="TextBox 5">
            <a:extLst>
              <a:ext uri="{FF2B5EF4-FFF2-40B4-BE49-F238E27FC236}">
                <a16:creationId xmlns:a16="http://schemas.microsoft.com/office/drawing/2014/main" id="{4812C460-02CF-3E87-9B69-D6E5FA335636}"/>
              </a:ext>
            </a:extLst>
          </p:cNvPr>
          <p:cNvSpPr txBox="1"/>
          <p:nvPr/>
        </p:nvSpPr>
        <p:spPr>
          <a:xfrm>
            <a:off x="2529547" y="1550888"/>
            <a:ext cx="1282459" cy="692497"/>
          </a:xfrm>
          <a:prstGeom prst="rect">
            <a:avLst/>
          </a:prstGeom>
          <a:solidFill>
            <a:srgbClr val="006663"/>
          </a:solidFill>
          <a:ln>
            <a:noFill/>
          </a:ln>
          <a:effectLst>
            <a:outerShdw blurRad="50800" dist="38100" dir="8100000" algn="tr" rotWithShape="0">
              <a:prstClr val="black">
                <a:alpha val="40000"/>
              </a:prstClr>
            </a:outerShdw>
          </a:effectLst>
        </p:spPr>
        <p:txBody>
          <a:bodyPr wrap="square" rtlCol="0">
            <a:spAutoFit/>
          </a:bodyPr>
          <a:lstStyle/>
          <a:p>
            <a:pPr algn="ctr"/>
            <a:endParaRPr lang="en-US" sz="300" b="1">
              <a:solidFill>
                <a:schemeClr val="bg1"/>
              </a:solidFill>
              <a:latin typeface="Arial" panose="020B0604020202020204" pitchFamily="34" charset="0"/>
              <a:cs typeface="Arial" panose="020B0604020202020204" pitchFamily="34" charset="0"/>
            </a:endParaRPr>
          </a:p>
          <a:p>
            <a:pPr algn="ctr"/>
            <a:r>
              <a:rPr lang="en-US" sz="900" b="1">
                <a:solidFill>
                  <a:schemeClr val="bg1"/>
                </a:solidFill>
                <a:latin typeface="Arial" panose="020B0604020202020204" pitchFamily="34" charset="0"/>
                <a:cs typeface="Arial" panose="020B0604020202020204" pitchFamily="34" charset="0"/>
              </a:rPr>
              <a:t>Complete response to Request for Lease Proposal (RLP)</a:t>
            </a:r>
            <a:endParaRPr lang="en-US" sz="8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9615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9E3280C-23F3-3C29-98C3-457224FE7758}"/>
              </a:ext>
            </a:extLst>
          </p:cNvPr>
          <p:cNvSpPr txBox="1">
            <a:spLocks/>
          </p:cNvSpPr>
          <p:nvPr/>
        </p:nvSpPr>
        <p:spPr>
          <a:xfrm>
            <a:off x="190865" y="215608"/>
            <a:ext cx="8847714" cy="63730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Affiliate Information Sheet </a:t>
            </a:r>
            <a:r>
              <a:rPr lang="en-US" sz="2400" b="0" dirty="0">
                <a:latin typeface="Arial" panose="020B0604020202020204" pitchFamily="34" charset="0"/>
                <a:cs typeface="Arial" panose="020B0604020202020204" pitchFamily="34" charset="0"/>
              </a:rPr>
              <a:t>(Part 1)</a:t>
            </a:r>
          </a:p>
        </p:txBody>
      </p:sp>
      <p:sp>
        <p:nvSpPr>
          <p:cNvPr id="7" name="Rectangle 6">
            <a:extLst>
              <a:ext uri="{FF2B5EF4-FFF2-40B4-BE49-F238E27FC236}">
                <a16:creationId xmlns:a16="http://schemas.microsoft.com/office/drawing/2014/main" id="{61752ABD-A3B1-03A9-1E03-7C59F0C397B5}"/>
              </a:ext>
            </a:extLst>
          </p:cNvPr>
          <p:cNvSpPr/>
          <p:nvPr/>
        </p:nvSpPr>
        <p:spPr>
          <a:xfrm>
            <a:off x="658241" y="1886549"/>
            <a:ext cx="8304850" cy="9068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7B7B6E0E-70B7-9F39-D486-8A8517839041}"/>
              </a:ext>
            </a:extLst>
          </p:cNvPr>
          <p:cNvSpPr/>
          <p:nvPr/>
        </p:nvSpPr>
        <p:spPr>
          <a:xfrm>
            <a:off x="190865" y="1561236"/>
            <a:ext cx="406400" cy="406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1637F3D-1CDB-6B85-C0E1-92D89FA0C4A7}"/>
              </a:ext>
            </a:extLst>
          </p:cNvPr>
          <p:cNvSpPr txBox="1"/>
          <p:nvPr/>
        </p:nvSpPr>
        <p:spPr>
          <a:xfrm>
            <a:off x="192887" y="1500200"/>
            <a:ext cx="457200" cy="523220"/>
          </a:xfrm>
          <a:prstGeom prst="rect">
            <a:avLst/>
          </a:prstGeom>
          <a:noFill/>
        </p:spPr>
        <p:txBody>
          <a:bodyPr wrap="square" rtlCol="0">
            <a:spAutoFit/>
          </a:bodyPr>
          <a:lstStyle/>
          <a:p>
            <a:pPr algn="l"/>
            <a:r>
              <a:rPr lang="en-US" sz="2800" b="1">
                <a:solidFill>
                  <a:schemeClr val="bg1"/>
                </a:solidFill>
                <a:latin typeface="Arial" panose="020B0604020202020204" pitchFamily="34" charset="0"/>
                <a:cs typeface="Arial" panose="020B0604020202020204" pitchFamily="34" charset="0"/>
              </a:rPr>
              <a:t>1</a:t>
            </a:r>
          </a:p>
        </p:txBody>
      </p:sp>
      <p:cxnSp>
        <p:nvCxnSpPr>
          <p:cNvPr id="22" name="Straight Connector 21">
            <a:extLst>
              <a:ext uri="{FF2B5EF4-FFF2-40B4-BE49-F238E27FC236}">
                <a16:creationId xmlns:a16="http://schemas.microsoft.com/office/drawing/2014/main" id="{21BC590F-9793-D403-CCDE-ADA28BD45C65}"/>
              </a:ext>
            </a:extLst>
          </p:cNvPr>
          <p:cNvCxnSpPr>
            <a:cxnSpLocks/>
          </p:cNvCxnSpPr>
          <p:nvPr/>
        </p:nvCxnSpPr>
        <p:spPr>
          <a:xfrm>
            <a:off x="548773" y="1854069"/>
            <a:ext cx="84093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07CF2D2-62FF-0D8E-1006-F62693E492C4}"/>
              </a:ext>
            </a:extLst>
          </p:cNvPr>
          <p:cNvCxnSpPr>
            <a:cxnSpLocks/>
          </p:cNvCxnSpPr>
          <p:nvPr/>
        </p:nvCxnSpPr>
        <p:spPr>
          <a:xfrm>
            <a:off x="381567" y="2054671"/>
            <a:ext cx="8154" cy="738772"/>
          </a:xfrm>
          <a:prstGeom prst="straightConnector1">
            <a:avLst/>
          </a:prstGeom>
          <a:ln w="38100">
            <a:solidFill>
              <a:schemeClr val="tx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62A4BA3-1CC0-575D-0412-C4A2ED854CA5}"/>
              </a:ext>
            </a:extLst>
          </p:cNvPr>
          <p:cNvSpPr txBox="1"/>
          <p:nvPr/>
        </p:nvSpPr>
        <p:spPr>
          <a:xfrm>
            <a:off x="640131" y="1859117"/>
            <a:ext cx="8304850" cy="830997"/>
          </a:xfrm>
          <a:prstGeom prst="rect">
            <a:avLst/>
          </a:prstGeom>
          <a:noFill/>
        </p:spPr>
        <p:txBody>
          <a:bodyPr wrap="square" rtlCol="0">
            <a:spAutoFit/>
          </a:bodyPr>
          <a:lstStyle/>
          <a:p>
            <a:pPr marL="228600" indent="-228600">
              <a:buAutoNum type="alphaUcPeriod"/>
            </a:pPr>
            <a:r>
              <a:rPr lang="en-US" sz="1200" dirty="0">
                <a:latin typeface="Arial" panose="020B0604020202020204" pitchFamily="34" charset="0"/>
                <a:cs typeface="Arial" panose="020B0604020202020204" pitchFamily="34" charset="0"/>
              </a:rPr>
              <a:t>Engages VAMC leadership to determine and understand VA existing or emerging real property space requirements:</a:t>
            </a:r>
          </a:p>
          <a:p>
            <a:pPr marL="685800" lvl="1" indent="-228600">
              <a:buAutoNum type="romanLcPeriod"/>
            </a:pPr>
            <a:r>
              <a:rPr lang="en-US" sz="1200" dirty="0">
                <a:latin typeface="Arial" panose="020B0604020202020204" pitchFamily="34" charset="0"/>
                <a:cs typeface="Arial" panose="020B0604020202020204" pitchFamily="34" charset="0"/>
              </a:rPr>
              <a:t>Recognizes shared common missions.</a:t>
            </a:r>
          </a:p>
          <a:p>
            <a:pPr marL="685800" lvl="1" indent="-228600">
              <a:buAutoNum type="romanLcPeriod"/>
            </a:pPr>
            <a:r>
              <a:rPr lang="en-US" sz="1200" dirty="0">
                <a:latin typeface="Arial" panose="020B0604020202020204" pitchFamily="34" charset="0"/>
                <a:cs typeface="Arial" panose="020B0604020202020204" pitchFamily="34" charset="0"/>
              </a:rPr>
              <a:t>Discusses VA real property needs for clinical, research, education, or administrative space.</a:t>
            </a:r>
          </a:p>
          <a:p>
            <a:pPr marL="685800" lvl="1" indent="-228600">
              <a:buAutoNum type="romanLcPeriod"/>
            </a:pPr>
            <a:r>
              <a:rPr lang="en-US" sz="1200" dirty="0">
                <a:latin typeface="Arial" panose="020B0604020202020204" pitchFamily="34" charset="0"/>
                <a:cs typeface="Arial" panose="020B0604020202020204" pitchFamily="34" charset="0"/>
              </a:rPr>
              <a:t>Identifies potential for VA to lease space for VA’s exclusive use.</a:t>
            </a:r>
          </a:p>
        </p:txBody>
      </p:sp>
      <p:sp>
        <p:nvSpPr>
          <p:cNvPr id="27" name="Rectangle 26">
            <a:extLst>
              <a:ext uri="{FF2B5EF4-FFF2-40B4-BE49-F238E27FC236}">
                <a16:creationId xmlns:a16="http://schemas.microsoft.com/office/drawing/2014/main" id="{2CDA3E96-09C9-8C85-C826-97F903B4AACC}"/>
              </a:ext>
            </a:extLst>
          </p:cNvPr>
          <p:cNvSpPr/>
          <p:nvPr/>
        </p:nvSpPr>
        <p:spPr>
          <a:xfrm>
            <a:off x="653263" y="3337847"/>
            <a:ext cx="8304851" cy="2492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C7F9081-A58E-FD9D-5AA8-1EB8485897DB}"/>
              </a:ext>
            </a:extLst>
          </p:cNvPr>
          <p:cNvSpPr/>
          <p:nvPr/>
        </p:nvSpPr>
        <p:spPr>
          <a:xfrm>
            <a:off x="190865" y="3054031"/>
            <a:ext cx="406400" cy="406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57851A2-85FF-81FE-31B4-B56DA137E94D}"/>
              </a:ext>
            </a:extLst>
          </p:cNvPr>
          <p:cNvSpPr txBox="1"/>
          <p:nvPr/>
        </p:nvSpPr>
        <p:spPr>
          <a:xfrm>
            <a:off x="201042" y="2992630"/>
            <a:ext cx="457200" cy="523220"/>
          </a:xfrm>
          <a:prstGeom prst="rect">
            <a:avLst/>
          </a:prstGeom>
          <a:noFill/>
        </p:spPr>
        <p:txBody>
          <a:bodyPr wrap="square" rtlCol="0">
            <a:spAutoFit/>
          </a:bodyPr>
          <a:lstStyle/>
          <a:p>
            <a:pPr algn="l"/>
            <a:r>
              <a:rPr lang="en-US" sz="2800" b="1">
                <a:solidFill>
                  <a:schemeClr val="bg1"/>
                </a:solidFill>
                <a:latin typeface="Arial" panose="020B0604020202020204" pitchFamily="34" charset="0"/>
                <a:cs typeface="Arial" panose="020B0604020202020204" pitchFamily="34" charset="0"/>
              </a:rPr>
              <a:t>2</a:t>
            </a:r>
          </a:p>
        </p:txBody>
      </p:sp>
      <p:cxnSp>
        <p:nvCxnSpPr>
          <p:cNvPr id="31" name="Straight Connector 30">
            <a:extLst>
              <a:ext uri="{FF2B5EF4-FFF2-40B4-BE49-F238E27FC236}">
                <a16:creationId xmlns:a16="http://schemas.microsoft.com/office/drawing/2014/main" id="{D16AAAB9-EC0F-B661-3618-15E4CF8B6271}"/>
              </a:ext>
            </a:extLst>
          </p:cNvPr>
          <p:cNvCxnSpPr>
            <a:cxnSpLocks/>
          </p:cNvCxnSpPr>
          <p:nvPr/>
        </p:nvCxnSpPr>
        <p:spPr>
          <a:xfrm flipV="1">
            <a:off x="548773" y="3328040"/>
            <a:ext cx="8409340" cy="1247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24E7A09-FE14-A6E7-4869-1E50125F4024}"/>
              </a:ext>
            </a:extLst>
          </p:cNvPr>
          <p:cNvCxnSpPr>
            <a:cxnSpLocks/>
          </p:cNvCxnSpPr>
          <p:nvPr/>
        </p:nvCxnSpPr>
        <p:spPr>
          <a:xfrm>
            <a:off x="389721" y="3511025"/>
            <a:ext cx="0" cy="2319812"/>
          </a:xfrm>
          <a:prstGeom prst="straightConnector1">
            <a:avLst/>
          </a:prstGeom>
          <a:ln w="38100">
            <a:solidFill>
              <a:schemeClr val="tx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056A0D8-A363-13CF-AFD4-1376C46193CA}"/>
              </a:ext>
            </a:extLst>
          </p:cNvPr>
          <p:cNvSpPr txBox="1"/>
          <p:nvPr/>
        </p:nvSpPr>
        <p:spPr>
          <a:xfrm>
            <a:off x="658242" y="3364199"/>
            <a:ext cx="7999984" cy="2215991"/>
          </a:xfrm>
          <a:prstGeom prst="rect">
            <a:avLst/>
          </a:prstGeom>
          <a:noFill/>
        </p:spPr>
        <p:txBody>
          <a:bodyPr wrap="square" rtlCol="0">
            <a:spAutoFit/>
          </a:bodyPr>
          <a:lstStyle/>
          <a:p>
            <a:pPr marL="228600" indent="-228600">
              <a:buAutoNum type="alphaUcPeriod"/>
            </a:pPr>
            <a:r>
              <a:rPr lang="en-US" sz="1200" dirty="0">
                <a:latin typeface="Arial" panose="020B0604020202020204" pitchFamily="34" charset="0"/>
                <a:cs typeface="Arial" panose="020B0604020202020204" pitchFamily="34" charset="0"/>
              </a:rPr>
              <a:t>Identifies current or potential affiliate-owned or controlled assets to meet VA-defined technical space requirements as approved through the VA capital planning process.</a:t>
            </a:r>
            <a:endParaRPr lang="en-US" sz="600" dirty="0">
              <a:latin typeface="Arial" panose="020B0604020202020204" pitchFamily="34" charset="0"/>
              <a:cs typeface="Arial" panose="020B0604020202020204" pitchFamily="34" charset="0"/>
            </a:endParaRPr>
          </a:p>
          <a:p>
            <a:pPr marL="228600" indent="-228600">
              <a:buAutoNum type="alphaUcPeriod"/>
            </a:pPr>
            <a:r>
              <a:rPr lang="en-US" sz="1200" dirty="0">
                <a:latin typeface="Arial" panose="020B0604020202020204" pitchFamily="34" charset="0"/>
                <a:cs typeface="Arial" panose="020B0604020202020204" pitchFamily="34" charset="0"/>
              </a:rPr>
              <a:t>Engages VAMC leadership to discuss existing or new affiliate assets that may meet VA lease requirements.  These assets could be:</a:t>
            </a:r>
            <a:endParaRPr lang="en-US" sz="600" dirty="0">
              <a:latin typeface="Arial" panose="020B0604020202020204" pitchFamily="34" charset="0"/>
              <a:cs typeface="Arial" panose="020B0604020202020204" pitchFamily="34" charset="0"/>
            </a:endParaRPr>
          </a:p>
          <a:p>
            <a:pPr marL="742950" lvl="1" indent="-285750">
              <a:buFont typeface="+mj-lt"/>
              <a:buAutoNum type="romanLcPeriod"/>
            </a:pPr>
            <a:r>
              <a:rPr lang="en-US" sz="1200" dirty="0">
                <a:latin typeface="Arial" panose="020B0604020202020204" pitchFamily="34" charset="0"/>
                <a:cs typeface="Arial" panose="020B0604020202020204" pitchFamily="34" charset="0"/>
              </a:rPr>
              <a:t>Construction of a new facility, unit or other subdivision.</a:t>
            </a:r>
          </a:p>
          <a:p>
            <a:pPr marL="742950" lvl="1" indent="-285750">
              <a:buFont typeface="+mj-lt"/>
              <a:buAutoNum type="romanLcPeriod"/>
            </a:pPr>
            <a:r>
              <a:rPr lang="en-US" sz="1200" dirty="0">
                <a:latin typeface="Arial" panose="020B0604020202020204" pitchFamily="34" charset="0"/>
                <a:cs typeface="Arial" panose="020B0604020202020204" pitchFamily="34" charset="0"/>
              </a:rPr>
              <a:t> An existing facility, unit or other subdivision of an existing building (that may be renovated for VA’s exclusive use).</a:t>
            </a:r>
          </a:p>
          <a:p>
            <a:pPr marL="285750" indent="-285750">
              <a:buFont typeface="+mj-lt"/>
              <a:buAutoNum type="alphaUcPeriod"/>
            </a:pPr>
            <a:endParaRPr lang="en-US" sz="600" dirty="0">
              <a:latin typeface="Arial" panose="020B0604020202020204" pitchFamily="34" charset="0"/>
              <a:cs typeface="Arial" panose="020B0604020202020204" pitchFamily="34" charset="0"/>
            </a:endParaRPr>
          </a:p>
          <a:p>
            <a:pPr marL="285750" indent="-285750">
              <a:buFont typeface="+mj-lt"/>
              <a:buAutoNum type="alphaUcPeriod"/>
            </a:pPr>
            <a:r>
              <a:rPr lang="en-US" sz="1200" dirty="0">
                <a:latin typeface="Arial" panose="020B0604020202020204" pitchFamily="34" charset="0"/>
                <a:cs typeface="Arial" panose="020B0604020202020204" pitchFamily="34" charset="0"/>
              </a:rPr>
              <a:t>Identifies an integrated project team to manage relationships and actions between the two parties (affiliate and VA) for the duration of the project/lease.</a:t>
            </a:r>
          </a:p>
          <a:p>
            <a:pPr marL="285750" indent="-285750">
              <a:buFont typeface="+mj-lt"/>
              <a:buAutoNum type="alphaUcPeriod"/>
            </a:pPr>
            <a:r>
              <a:rPr lang="en-US" sz="1200" dirty="0">
                <a:latin typeface="Arial" panose="020B0604020202020204" pitchFamily="34" charset="0"/>
                <a:cs typeface="Arial" panose="020B0604020202020204" pitchFamily="34" charset="0"/>
              </a:rPr>
              <a:t>Discusses any potential associated Healthcare Resource sharing – noting that this must executed separately from the space lease, through an agreement under 38 USC 8153.</a:t>
            </a:r>
          </a:p>
        </p:txBody>
      </p:sp>
      <p:sp>
        <p:nvSpPr>
          <p:cNvPr id="12" name="Rectangle: Rounded Corners 11">
            <a:extLst>
              <a:ext uri="{FF2B5EF4-FFF2-40B4-BE49-F238E27FC236}">
                <a16:creationId xmlns:a16="http://schemas.microsoft.com/office/drawing/2014/main" id="{D7EDDCEC-41FF-C07D-429A-D821D7A6A104}"/>
              </a:ext>
            </a:extLst>
          </p:cNvPr>
          <p:cNvSpPr/>
          <p:nvPr/>
        </p:nvSpPr>
        <p:spPr>
          <a:xfrm>
            <a:off x="201042" y="947121"/>
            <a:ext cx="8743939" cy="477613"/>
          </a:xfrm>
          <a:prstGeom prst="roundRect">
            <a:avLst>
              <a:gd name="adj" fmla="val 34616"/>
            </a:avLst>
          </a:prstGeom>
          <a:solidFill>
            <a:schemeClr val="tx2">
              <a:lumMod val="25000"/>
              <a:lumOff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E7A0A1F-73A1-875A-FEA4-7229BC344114}"/>
              </a:ext>
            </a:extLst>
          </p:cNvPr>
          <p:cNvSpPr txBox="1"/>
          <p:nvPr/>
        </p:nvSpPr>
        <p:spPr>
          <a:xfrm>
            <a:off x="190865" y="1002808"/>
            <a:ext cx="8767248" cy="400110"/>
          </a:xfrm>
          <a:prstGeom prst="rect">
            <a:avLst/>
          </a:prstGeom>
          <a:noFill/>
        </p:spPr>
        <p:txBody>
          <a:bodyPr wrap="square">
            <a:spAutoFit/>
          </a:bodyPr>
          <a:lstStyle/>
          <a:p>
            <a:pPr algn="ctr"/>
            <a:r>
              <a:rPr lang="en-US" sz="2000" b="1">
                <a:solidFill>
                  <a:srgbClr val="00375A"/>
                </a:solidFill>
                <a:latin typeface="Arial" panose="020B0604020202020204" pitchFamily="34" charset="0"/>
                <a:cs typeface="Arial" panose="020B0604020202020204" pitchFamily="34" charset="0"/>
              </a:rPr>
              <a:t>How Can Affiliates Participate in Real Property Partnerships?</a:t>
            </a:r>
            <a:endParaRPr lang="en-US" sz="2000">
              <a:solidFill>
                <a:srgbClr val="00375A"/>
              </a:solidFill>
            </a:endParaRPr>
          </a:p>
        </p:txBody>
      </p:sp>
      <p:sp>
        <p:nvSpPr>
          <p:cNvPr id="4" name="TextBox 3">
            <a:extLst>
              <a:ext uri="{FF2B5EF4-FFF2-40B4-BE49-F238E27FC236}">
                <a16:creationId xmlns:a16="http://schemas.microsoft.com/office/drawing/2014/main" id="{BFC46091-6497-1800-426D-97F323BE3336}"/>
              </a:ext>
            </a:extLst>
          </p:cNvPr>
          <p:cNvSpPr txBox="1"/>
          <p:nvPr/>
        </p:nvSpPr>
        <p:spPr>
          <a:xfrm>
            <a:off x="610688" y="1534808"/>
            <a:ext cx="7909426" cy="369332"/>
          </a:xfrm>
          <a:prstGeom prst="rect">
            <a:avLst/>
          </a:prstGeom>
          <a:noFill/>
        </p:spPr>
        <p:txBody>
          <a:bodyPr wrap="square">
            <a:spAutoFit/>
          </a:bodyPr>
          <a:lstStyle/>
          <a:p>
            <a:r>
              <a:rPr lang="en-US" b="1" dirty="0">
                <a:solidFill>
                  <a:srgbClr val="00375A"/>
                </a:solidFill>
                <a:latin typeface="Arial" panose="020B0604020202020204" pitchFamily="34" charset="0"/>
                <a:cs typeface="Arial" panose="020B0604020202020204" pitchFamily="34" charset="0"/>
              </a:rPr>
              <a:t>Affiliate engages VAMC in assessment of VA real property/space needs</a:t>
            </a:r>
            <a:endParaRPr lang="en-US" dirty="0">
              <a:solidFill>
                <a:srgbClr val="00375A"/>
              </a:solidFill>
            </a:endParaRPr>
          </a:p>
        </p:txBody>
      </p:sp>
      <p:sp>
        <p:nvSpPr>
          <p:cNvPr id="5" name="TextBox 4">
            <a:extLst>
              <a:ext uri="{FF2B5EF4-FFF2-40B4-BE49-F238E27FC236}">
                <a16:creationId xmlns:a16="http://schemas.microsoft.com/office/drawing/2014/main" id="{246D2D8C-A8D1-57AF-F6BE-B39DE265B0CD}"/>
              </a:ext>
            </a:extLst>
          </p:cNvPr>
          <p:cNvSpPr txBox="1"/>
          <p:nvPr/>
        </p:nvSpPr>
        <p:spPr>
          <a:xfrm>
            <a:off x="610688" y="3018078"/>
            <a:ext cx="7909426" cy="369332"/>
          </a:xfrm>
          <a:prstGeom prst="rect">
            <a:avLst/>
          </a:prstGeom>
          <a:noFill/>
        </p:spPr>
        <p:txBody>
          <a:bodyPr wrap="square">
            <a:spAutoFit/>
          </a:bodyPr>
          <a:lstStyle/>
          <a:p>
            <a:r>
              <a:rPr lang="en-US" b="1" dirty="0">
                <a:solidFill>
                  <a:srgbClr val="00375A"/>
                </a:solidFill>
                <a:latin typeface="Arial" panose="020B0604020202020204" pitchFamily="34" charset="0"/>
                <a:cs typeface="Arial" panose="020B0604020202020204" pitchFamily="34" charset="0"/>
              </a:rPr>
              <a:t>Affiliate identifies resources and opportunities </a:t>
            </a:r>
            <a:endParaRPr lang="en-US" dirty="0">
              <a:solidFill>
                <a:srgbClr val="00375A"/>
              </a:solidFill>
            </a:endParaRPr>
          </a:p>
        </p:txBody>
      </p:sp>
    </p:spTree>
    <p:extLst>
      <p:ext uri="{BB962C8B-B14F-4D97-AF65-F5344CB8AC3E}">
        <p14:creationId xmlns:p14="http://schemas.microsoft.com/office/powerpoint/2010/main" val="4227262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B92D0D51-D81D-25D3-B527-FFAD7E6C5FAD}"/>
              </a:ext>
            </a:extLst>
          </p:cNvPr>
          <p:cNvSpPr/>
          <p:nvPr/>
        </p:nvSpPr>
        <p:spPr>
          <a:xfrm>
            <a:off x="645109" y="1233265"/>
            <a:ext cx="8304851" cy="9233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p>
        </p:txBody>
      </p:sp>
      <p:sp>
        <p:nvSpPr>
          <p:cNvPr id="39" name="Oval 38">
            <a:extLst>
              <a:ext uri="{FF2B5EF4-FFF2-40B4-BE49-F238E27FC236}">
                <a16:creationId xmlns:a16="http://schemas.microsoft.com/office/drawing/2014/main" id="{2426F4E4-4D62-C88F-9DF3-5F0C037D690B}"/>
              </a:ext>
            </a:extLst>
          </p:cNvPr>
          <p:cNvSpPr/>
          <p:nvPr/>
        </p:nvSpPr>
        <p:spPr>
          <a:xfrm>
            <a:off x="182711" y="949448"/>
            <a:ext cx="406400" cy="406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DDE713C3-ED3A-02C9-4180-F72336353CC9}"/>
              </a:ext>
            </a:extLst>
          </p:cNvPr>
          <p:cNvSpPr txBox="1"/>
          <p:nvPr/>
        </p:nvSpPr>
        <p:spPr>
          <a:xfrm>
            <a:off x="192888" y="897572"/>
            <a:ext cx="457200" cy="523220"/>
          </a:xfrm>
          <a:prstGeom prst="rect">
            <a:avLst/>
          </a:prstGeom>
          <a:noFill/>
        </p:spPr>
        <p:txBody>
          <a:bodyPr wrap="square" rtlCol="0">
            <a:spAutoFit/>
          </a:bodyPr>
          <a:lstStyle/>
          <a:p>
            <a:pPr algn="l"/>
            <a:r>
              <a:rPr lang="en-US" sz="2800" b="1">
                <a:solidFill>
                  <a:schemeClr val="bg1"/>
                </a:solidFill>
                <a:latin typeface="Arial" panose="020B0604020202020204" pitchFamily="34" charset="0"/>
                <a:cs typeface="Arial" panose="020B0604020202020204" pitchFamily="34" charset="0"/>
              </a:rPr>
              <a:t>3</a:t>
            </a:r>
          </a:p>
        </p:txBody>
      </p:sp>
      <p:cxnSp>
        <p:nvCxnSpPr>
          <p:cNvPr id="42" name="Straight Connector 41">
            <a:extLst>
              <a:ext uri="{FF2B5EF4-FFF2-40B4-BE49-F238E27FC236}">
                <a16:creationId xmlns:a16="http://schemas.microsoft.com/office/drawing/2014/main" id="{9CEB8557-5463-FFB6-20C9-1D7488557DF7}"/>
              </a:ext>
            </a:extLst>
          </p:cNvPr>
          <p:cNvCxnSpPr>
            <a:cxnSpLocks/>
          </p:cNvCxnSpPr>
          <p:nvPr/>
        </p:nvCxnSpPr>
        <p:spPr>
          <a:xfrm>
            <a:off x="540619" y="1242281"/>
            <a:ext cx="840934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93CCEB72-720C-DE7B-2E94-91DFABB0E308}"/>
              </a:ext>
            </a:extLst>
          </p:cNvPr>
          <p:cNvCxnSpPr>
            <a:cxnSpLocks/>
          </p:cNvCxnSpPr>
          <p:nvPr/>
        </p:nvCxnSpPr>
        <p:spPr>
          <a:xfrm>
            <a:off x="380196" y="1436526"/>
            <a:ext cx="0" cy="730561"/>
          </a:xfrm>
          <a:prstGeom prst="straightConnector1">
            <a:avLst/>
          </a:prstGeom>
          <a:ln w="38100">
            <a:solidFill>
              <a:schemeClr val="tx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D3D3170E-08E1-8E0D-4A42-79FBC346B661}"/>
              </a:ext>
            </a:extLst>
          </p:cNvPr>
          <p:cNvSpPr txBox="1"/>
          <p:nvPr/>
        </p:nvSpPr>
        <p:spPr>
          <a:xfrm>
            <a:off x="660629" y="1236660"/>
            <a:ext cx="8199062" cy="923330"/>
          </a:xfrm>
          <a:prstGeom prst="rect">
            <a:avLst/>
          </a:prstGeom>
          <a:noFill/>
        </p:spPr>
        <p:txBody>
          <a:bodyPr wrap="square" rtlCol="0">
            <a:spAutoFit/>
          </a:bodyPr>
          <a:lstStyle/>
          <a:p>
            <a:pPr marL="228600" indent="-228600">
              <a:buAutoNum type="alphaUcPeriod"/>
            </a:pPr>
            <a:r>
              <a:rPr lang="en-US" sz="1200">
                <a:latin typeface="Arial" panose="020B0604020202020204" pitchFamily="34" charset="0"/>
                <a:cs typeface="Arial" panose="020B0604020202020204" pitchFamily="34" charset="0"/>
              </a:rPr>
              <a:t>VA evaluates potential courses of action for acquisition.  If sole-source to affiliate is selected, VA prepares justification and prepares acquisition package for approvals. </a:t>
            </a:r>
            <a:endParaRPr lang="en-US" sz="600">
              <a:latin typeface="Arial" panose="020B0604020202020204" pitchFamily="34" charset="0"/>
              <a:cs typeface="Arial" panose="020B0604020202020204" pitchFamily="34" charset="0"/>
            </a:endParaRPr>
          </a:p>
          <a:p>
            <a:pPr marL="684213" lvl="1" indent="-227013">
              <a:buFont typeface="+mj-lt"/>
              <a:buAutoNum type="romanLcPeriod"/>
            </a:pPr>
            <a:endParaRPr lang="en-US" sz="600">
              <a:latin typeface="Arial" panose="020B0604020202020204" pitchFamily="34" charset="0"/>
              <a:cs typeface="Arial" panose="020B0604020202020204" pitchFamily="34" charset="0"/>
            </a:endParaRPr>
          </a:p>
          <a:p>
            <a:pPr marL="228600" indent="-228600">
              <a:buAutoNum type="alphaUcPeriod"/>
            </a:pPr>
            <a:r>
              <a:rPr lang="en-US" sz="1200">
                <a:latin typeface="Arial" panose="020B0604020202020204" pitchFamily="34" charset="0"/>
                <a:cs typeface="Arial" panose="020B0604020202020204" pitchFamily="34" charset="0"/>
              </a:rPr>
              <a:t>Upon approval of VA’s lease, VA’s Lease Contracting Officer provides the affiliate VA’s Lease templates, which outline terms and conditions and roles and responsibilities. </a:t>
            </a:r>
            <a:endParaRPr lang="en-US" sz="600">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46BCB2C5-1988-C100-CB18-6B96185E5413}"/>
              </a:ext>
            </a:extLst>
          </p:cNvPr>
          <p:cNvSpPr/>
          <p:nvPr/>
        </p:nvSpPr>
        <p:spPr>
          <a:xfrm>
            <a:off x="653263" y="5073776"/>
            <a:ext cx="8296697" cy="11623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9B2CA0F7-12BD-66A4-1F2D-71F2B158BF2C}"/>
              </a:ext>
            </a:extLst>
          </p:cNvPr>
          <p:cNvSpPr/>
          <p:nvPr/>
        </p:nvSpPr>
        <p:spPr>
          <a:xfrm>
            <a:off x="190865" y="4770818"/>
            <a:ext cx="406400" cy="406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45D2855E-B779-8467-86C8-8F5E5952FABC}"/>
              </a:ext>
            </a:extLst>
          </p:cNvPr>
          <p:cNvSpPr txBox="1"/>
          <p:nvPr/>
        </p:nvSpPr>
        <p:spPr>
          <a:xfrm>
            <a:off x="202412" y="4719875"/>
            <a:ext cx="457200" cy="523220"/>
          </a:xfrm>
          <a:prstGeom prst="rect">
            <a:avLst/>
          </a:prstGeom>
          <a:noFill/>
        </p:spPr>
        <p:txBody>
          <a:bodyPr wrap="square" rtlCol="0">
            <a:spAutoFit/>
          </a:bodyPr>
          <a:lstStyle/>
          <a:p>
            <a:pPr algn="l"/>
            <a:r>
              <a:rPr lang="en-US" sz="2800" b="1">
                <a:solidFill>
                  <a:schemeClr val="bg1"/>
                </a:solidFill>
                <a:latin typeface="Arial" panose="020B0604020202020204" pitchFamily="34" charset="0"/>
                <a:cs typeface="Arial" panose="020B0604020202020204" pitchFamily="34" charset="0"/>
              </a:rPr>
              <a:t>5</a:t>
            </a:r>
          </a:p>
        </p:txBody>
      </p:sp>
      <p:cxnSp>
        <p:nvCxnSpPr>
          <p:cNvPr id="55" name="Straight Connector 54">
            <a:extLst>
              <a:ext uri="{FF2B5EF4-FFF2-40B4-BE49-F238E27FC236}">
                <a16:creationId xmlns:a16="http://schemas.microsoft.com/office/drawing/2014/main" id="{67232CDD-E351-48EA-1D59-7E9C0A9447F7}"/>
              </a:ext>
            </a:extLst>
          </p:cNvPr>
          <p:cNvCxnSpPr>
            <a:cxnSpLocks/>
          </p:cNvCxnSpPr>
          <p:nvPr/>
        </p:nvCxnSpPr>
        <p:spPr>
          <a:xfrm>
            <a:off x="548773" y="5060476"/>
            <a:ext cx="84011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C3808B47-8F5F-7F73-C254-F36AAAF59CD5}"/>
              </a:ext>
            </a:extLst>
          </p:cNvPr>
          <p:cNvSpPr txBox="1"/>
          <p:nvPr/>
        </p:nvSpPr>
        <p:spPr>
          <a:xfrm>
            <a:off x="660629" y="5060476"/>
            <a:ext cx="8205846" cy="1166153"/>
          </a:xfrm>
          <a:prstGeom prst="rect">
            <a:avLst/>
          </a:prstGeom>
          <a:noFill/>
        </p:spPr>
        <p:txBody>
          <a:bodyPr wrap="square" rtlCol="0">
            <a:spAutoFit/>
          </a:bodyPr>
          <a:lstStyle/>
          <a:p>
            <a:pPr marL="228600" indent="-228600">
              <a:lnSpc>
                <a:spcPct val="150000"/>
              </a:lnSpc>
              <a:buAutoNum type="alphaUcPeriod"/>
            </a:pPr>
            <a:r>
              <a:rPr lang="en-US" sz="1200" dirty="0">
                <a:latin typeface="Arial" panose="020B0604020202020204" pitchFamily="34" charset="0"/>
                <a:cs typeface="Arial" panose="020B0604020202020204" pitchFamily="34" charset="0"/>
              </a:rPr>
              <a:t>Renovates or constructs space for exclusive VA use.</a:t>
            </a:r>
          </a:p>
          <a:p>
            <a:pPr marL="228600" indent="-228600">
              <a:lnSpc>
                <a:spcPct val="150000"/>
              </a:lnSpc>
              <a:buAutoNum type="alphaUcPeriod"/>
            </a:pPr>
            <a:r>
              <a:rPr lang="en-US" sz="1200" dirty="0">
                <a:latin typeface="Arial" panose="020B0604020202020204" pitchFamily="34" charset="0"/>
                <a:cs typeface="Arial" panose="020B0604020202020204" pitchFamily="34" charset="0"/>
              </a:rPr>
              <a:t>Upon lease commencement, provides facility management (pursuant to terms of the lease).</a:t>
            </a:r>
          </a:p>
          <a:p>
            <a:pPr marL="228600" indent="-228600">
              <a:lnSpc>
                <a:spcPct val="150000"/>
              </a:lnSpc>
              <a:buAutoNum type="alphaUcPeriod"/>
            </a:pPr>
            <a:r>
              <a:rPr lang="en-US" sz="1200" dirty="0">
                <a:latin typeface="Arial" panose="020B0604020202020204" pitchFamily="34" charset="0"/>
                <a:cs typeface="Arial" panose="020B0604020202020204" pitchFamily="34" charset="0"/>
              </a:rPr>
              <a:t>Communicates with VA often and on a consistent basis.</a:t>
            </a:r>
          </a:p>
          <a:p>
            <a:pPr marL="228600" indent="-228600">
              <a:lnSpc>
                <a:spcPct val="150000"/>
              </a:lnSpc>
              <a:buAutoNum type="alphaUcPeriod"/>
            </a:pPr>
            <a:r>
              <a:rPr lang="en-US" sz="1200" dirty="0">
                <a:latin typeface="Arial" panose="020B0604020202020204" pitchFamily="34" charset="0"/>
                <a:cs typeface="Arial" panose="020B0604020202020204" pitchFamily="34" charset="0"/>
              </a:rPr>
              <a:t>Regularly assesses lease to inform decisions about the lessee-lessor relationship for current and future needs.</a:t>
            </a:r>
          </a:p>
        </p:txBody>
      </p:sp>
      <p:sp>
        <p:nvSpPr>
          <p:cNvPr id="2" name="TextBox 1">
            <a:extLst>
              <a:ext uri="{FF2B5EF4-FFF2-40B4-BE49-F238E27FC236}">
                <a16:creationId xmlns:a16="http://schemas.microsoft.com/office/drawing/2014/main" id="{EF94518E-1D55-95B3-DD07-6D4A38378D7F}"/>
              </a:ext>
            </a:extLst>
          </p:cNvPr>
          <p:cNvSpPr txBox="1"/>
          <p:nvPr/>
        </p:nvSpPr>
        <p:spPr>
          <a:xfrm>
            <a:off x="602534" y="914789"/>
            <a:ext cx="7909426" cy="369332"/>
          </a:xfrm>
          <a:prstGeom prst="rect">
            <a:avLst/>
          </a:prstGeom>
          <a:noFill/>
        </p:spPr>
        <p:txBody>
          <a:bodyPr wrap="square">
            <a:spAutoFit/>
          </a:bodyPr>
          <a:lstStyle/>
          <a:p>
            <a:r>
              <a:rPr lang="en-US" b="1">
                <a:solidFill>
                  <a:srgbClr val="00375A"/>
                </a:solidFill>
                <a:latin typeface="Arial" panose="020B0604020202020204" pitchFamily="34" charset="0"/>
                <a:cs typeface="Arial" panose="020B0604020202020204" pitchFamily="34" charset="0"/>
              </a:rPr>
              <a:t>VA Initiates Acquisition Process</a:t>
            </a:r>
            <a:endParaRPr lang="en-US" sz="1500">
              <a:solidFill>
                <a:srgbClr val="00375A"/>
              </a:solidFill>
            </a:endParaRPr>
          </a:p>
        </p:txBody>
      </p:sp>
      <p:sp>
        <p:nvSpPr>
          <p:cNvPr id="6" name="TextBox 5">
            <a:extLst>
              <a:ext uri="{FF2B5EF4-FFF2-40B4-BE49-F238E27FC236}">
                <a16:creationId xmlns:a16="http://schemas.microsoft.com/office/drawing/2014/main" id="{7D768583-4D91-5AF3-A28E-5F7FCA2DB33F}"/>
              </a:ext>
            </a:extLst>
          </p:cNvPr>
          <p:cNvSpPr txBox="1"/>
          <p:nvPr/>
        </p:nvSpPr>
        <p:spPr>
          <a:xfrm>
            <a:off x="610688" y="4736806"/>
            <a:ext cx="7909426" cy="369332"/>
          </a:xfrm>
          <a:prstGeom prst="rect">
            <a:avLst/>
          </a:prstGeom>
          <a:noFill/>
        </p:spPr>
        <p:txBody>
          <a:bodyPr wrap="square">
            <a:spAutoFit/>
          </a:bodyPr>
          <a:lstStyle/>
          <a:p>
            <a:r>
              <a:rPr lang="en-US" b="1">
                <a:solidFill>
                  <a:srgbClr val="00375A"/>
                </a:solidFill>
                <a:latin typeface="Arial" panose="020B0604020202020204" pitchFamily="34" charset="0"/>
                <a:cs typeface="Arial" panose="020B0604020202020204" pitchFamily="34" charset="0"/>
              </a:rPr>
              <a:t>Affiliate Executes Project and VA Occupies Leased Space</a:t>
            </a:r>
            <a:endParaRPr lang="en-US">
              <a:solidFill>
                <a:srgbClr val="00375A"/>
              </a:solidFill>
            </a:endParaRPr>
          </a:p>
        </p:txBody>
      </p:sp>
      <p:sp>
        <p:nvSpPr>
          <p:cNvPr id="8" name="Text Placeholder 2">
            <a:extLst>
              <a:ext uri="{FF2B5EF4-FFF2-40B4-BE49-F238E27FC236}">
                <a16:creationId xmlns:a16="http://schemas.microsoft.com/office/drawing/2014/main" id="{9CAAFA98-05E7-863F-9477-0D15CAD4EBFD}"/>
              </a:ext>
            </a:extLst>
          </p:cNvPr>
          <p:cNvSpPr txBox="1">
            <a:spLocks/>
          </p:cNvSpPr>
          <p:nvPr/>
        </p:nvSpPr>
        <p:spPr>
          <a:xfrm>
            <a:off x="190865" y="215608"/>
            <a:ext cx="8847714" cy="63730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Affiliate Information Sheet </a:t>
            </a:r>
            <a:r>
              <a:rPr lang="en-US" sz="2400" b="0" dirty="0">
                <a:latin typeface="Arial" panose="020B0604020202020204" pitchFamily="34" charset="0"/>
                <a:cs typeface="Arial" panose="020B0604020202020204" pitchFamily="34" charset="0"/>
              </a:rPr>
              <a:t>(Part 2)</a:t>
            </a:r>
          </a:p>
        </p:txBody>
      </p:sp>
      <p:sp>
        <p:nvSpPr>
          <p:cNvPr id="7" name="Rectangle 6">
            <a:extLst>
              <a:ext uri="{FF2B5EF4-FFF2-40B4-BE49-F238E27FC236}">
                <a16:creationId xmlns:a16="http://schemas.microsoft.com/office/drawing/2014/main" id="{C5CF94C7-38F2-F4CE-C6A0-F5752D454CD8}"/>
              </a:ext>
            </a:extLst>
          </p:cNvPr>
          <p:cNvSpPr/>
          <p:nvPr/>
        </p:nvSpPr>
        <p:spPr>
          <a:xfrm>
            <a:off x="653263" y="2593465"/>
            <a:ext cx="8304851" cy="20751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p>
        </p:txBody>
      </p:sp>
      <p:sp>
        <p:nvSpPr>
          <p:cNvPr id="9" name="Oval 8">
            <a:extLst>
              <a:ext uri="{FF2B5EF4-FFF2-40B4-BE49-F238E27FC236}">
                <a16:creationId xmlns:a16="http://schemas.microsoft.com/office/drawing/2014/main" id="{5FD19E3A-6D8B-F07E-AB08-8227A99FA507}"/>
              </a:ext>
            </a:extLst>
          </p:cNvPr>
          <p:cNvSpPr/>
          <p:nvPr/>
        </p:nvSpPr>
        <p:spPr>
          <a:xfrm>
            <a:off x="190865" y="2309648"/>
            <a:ext cx="406400" cy="406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3415F9C-9292-EFBF-5B52-31F934742353}"/>
              </a:ext>
            </a:extLst>
          </p:cNvPr>
          <p:cNvSpPr txBox="1"/>
          <p:nvPr/>
        </p:nvSpPr>
        <p:spPr>
          <a:xfrm>
            <a:off x="201042" y="2238722"/>
            <a:ext cx="457200" cy="523220"/>
          </a:xfrm>
          <a:prstGeom prst="rect">
            <a:avLst/>
          </a:prstGeom>
          <a:noFill/>
        </p:spPr>
        <p:txBody>
          <a:bodyPr wrap="square" rtlCol="0">
            <a:spAutoFit/>
          </a:bodyPr>
          <a:lstStyle/>
          <a:p>
            <a:pPr algn="l"/>
            <a:r>
              <a:rPr lang="en-US" sz="2800" b="1">
                <a:solidFill>
                  <a:schemeClr val="bg1"/>
                </a:solidFill>
                <a:latin typeface="Arial" panose="020B0604020202020204" pitchFamily="34" charset="0"/>
                <a:cs typeface="Arial" panose="020B0604020202020204" pitchFamily="34" charset="0"/>
              </a:rPr>
              <a:t>4</a:t>
            </a:r>
          </a:p>
        </p:txBody>
      </p:sp>
      <p:cxnSp>
        <p:nvCxnSpPr>
          <p:cNvPr id="11" name="Straight Connector 10">
            <a:extLst>
              <a:ext uri="{FF2B5EF4-FFF2-40B4-BE49-F238E27FC236}">
                <a16:creationId xmlns:a16="http://schemas.microsoft.com/office/drawing/2014/main" id="{3F483FCB-4474-CFF4-82DF-F0882BAF29BD}"/>
              </a:ext>
            </a:extLst>
          </p:cNvPr>
          <p:cNvCxnSpPr>
            <a:cxnSpLocks/>
          </p:cNvCxnSpPr>
          <p:nvPr/>
        </p:nvCxnSpPr>
        <p:spPr>
          <a:xfrm>
            <a:off x="548773" y="2602481"/>
            <a:ext cx="840934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BF422FC-4756-5D22-5E3F-D11EDBBC26AC}"/>
              </a:ext>
            </a:extLst>
          </p:cNvPr>
          <p:cNvCxnSpPr>
            <a:cxnSpLocks/>
          </p:cNvCxnSpPr>
          <p:nvPr/>
        </p:nvCxnSpPr>
        <p:spPr>
          <a:xfrm>
            <a:off x="388350" y="2821624"/>
            <a:ext cx="0" cy="1835136"/>
          </a:xfrm>
          <a:prstGeom prst="straightConnector1">
            <a:avLst/>
          </a:prstGeom>
          <a:ln w="38100">
            <a:solidFill>
              <a:schemeClr val="tx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2004D6C-ACCB-DBAD-8EC5-A26C11C30123}"/>
              </a:ext>
            </a:extLst>
          </p:cNvPr>
          <p:cNvSpPr txBox="1"/>
          <p:nvPr/>
        </p:nvSpPr>
        <p:spPr>
          <a:xfrm>
            <a:off x="668783" y="2596860"/>
            <a:ext cx="8199062" cy="2031325"/>
          </a:xfrm>
          <a:prstGeom prst="rect">
            <a:avLst/>
          </a:prstGeom>
          <a:noFill/>
        </p:spPr>
        <p:txBody>
          <a:bodyPr wrap="square" rtlCol="0">
            <a:spAutoFit/>
          </a:bodyPr>
          <a:lstStyle/>
          <a:p>
            <a:pPr marL="228600" indent="-228600">
              <a:buAutoNum type="alphaUcPeriod"/>
            </a:pPr>
            <a:r>
              <a:rPr lang="en-US" sz="1200" dirty="0">
                <a:latin typeface="Arial" panose="020B0604020202020204" pitchFamily="34" charset="0"/>
                <a:cs typeface="Arial" panose="020B0604020202020204" pitchFamily="34" charset="0"/>
              </a:rPr>
              <a:t>Responds to VA Request for Lease Proposal</a:t>
            </a:r>
          </a:p>
          <a:p>
            <a:pPr marL="228600" indent="-228600">
              <a:buAutoNum type="alphaUcPeriod"/>
            </a:pPr>
            <a:endParaRPr lang="en-US" sz="600" dirty="0">
              <a:latin typeface="Arial" panose="020B0604020202020204" pitchFamily="34" charset="0"/>
              <a:cs typeface="Arial" panose="020B0604020202020204" pitchFamily="34" charset="0"/>
            </a:endParaRPr>
          </a:p>
          <a:p>
            <a:pPr marL="684213" lvl="1" indent="-227013">
              <a:buFont typeface="+mj-lt"/>
              <a:buAutoNum type="romanLcPeriod"/>
            </a:pPr>
            <a:r>
              <a:rPr lang="en-US" sz="1200" dirty="0">
                <a:latin typeface="Arial" panose="020B0604020202020204" pitchFamily="34" charset="0"/>
                <a:cs typeface="Arial" panose="020B0604020202020204" pitchFamily="34" charset="0"/>
              </a:rPr>
              <a:t>Affiliate responds to proposal outlining how they will meet VA’s terms and conditions and costs for the lease.   (Note:  Affiliate proposal must have fair and reasonable cost in relation to market.)</a:t>
            </a:r>
          </a:p>
          <a:p>
            <a:pPr lvl="1"/>
            <a:endParaRPr lang="en-US" sz="600" dirty="0">
              <a:latin typeface="Arial" panose="020B0604020202020204" pitchFamily="34" charset="0"/>
              <a:cs typeface="Arial" panose="020B0604020202020204" pitchFamily="34" charset="0"/>
            </a:endParaRPr>
          </a:p>
          <a:p>
            <a:pPr marL="228600" indent="-228600">
              <a:buAutoNum type="alphaUcPeriod"/>
            </a:pPr>
            <a:r>
              <a:rPr lang="en-US" sz="1200" dirty="0">
                <a:latin typeface="Arial" panose="020B0604020202020204" pitchFamily="34" charset="0"/>
                <a:cs typeface="Arial" panose="020B0604020202020204" pitchFamily="34" charset="0"/>
              </a:rPr>
              <a:t>Negotiations</a:t>
            </a:r>
          </a:p>
          <a:p>
            <a:pPr marL="684213" lvl="1" indent="-227013">
              <a:buFont typeface="+mj-lt"/>
              <a:buAutoNum type="romanLcPeriod"/>
            </a:pPr>
            <a:endParaRPr lang="en-US" sz="600" dirty="0">
              <a:latin typeface="Arial" panose="020B0604020202020204" pitchFamily="34" charset="0"/>
              <a:cs typeface="Arial" panose="020B0604020202020204" pitchFamily="34" charset="0"/>
            </a:endParaRPr>
          </a:p>
          <a:p>
            <a:pPr marL="684213" lvl="1" indent="-227013">
              <a:buFont typeface="+mj-lt"/>
              <a:buAutoNum type="romanLcPeriod"/>
            </a:pPr>
            <a:r>
              <a:rPr lang="en-US" sz="1200" dirty="0">
                <a:latin typeface="Arial" panose="020B0604020202020204" pitchFamily="34" charset="0"/>
                <a:cs typeface="Arial" panose="020B0604020202020204" pitchFamily="34" charset="0"/>
              </a:rPr>
              <a:t>Enters into lease negotiations with VA.</a:t>
            </a:r>
          </a:p>
          <a:p>
            <a:pPr marL="684213" lvl="1" indent="-227013">
              <a:buFont typeface="+mj-lt"/>
              <a:buAutoNum type="romanLcPeriod"/>
            </a:pPr>
            <a:r>
              <a:rPr lang="en-US" sz="1200" dirty="0">
                <a:latin typeface="Arial" panose="020B0604020202020204" pitchFamily="34" charset="0"/>
                <a:cs typeface="Arial" panose="020B0604020202020204" pitchFamily="34" charset="0"/>
              </a:rPr>
              <a:t>Provides documentation as required by VA, including any questioned costs.</a:t>
            </a:r>
          </a:p>
          <a:p>
            <a:pPr marL="684213" lvl="1" indent="-227013">
              <a:buFont typeface="+mj-lt"/>
              <a:buAutoNum type="romanLcPeriod"/>
            </a:pPr>
            <a:endParaRPr lang="en-US" sz="600" dirty="0">
              <a:latin typeface="Arial" panose="020B0604020202020204" pitchFamily="34" charset="0"/>
              <a:cs typeface="Arial" panose="020B0604020202020204" pitchFamily="34" charset="0"/>
            </a:endParaRPr>
          </a:p>
          <a:p>
            <a:pPr marL="228600" indent="-228600">
              <a:buAutoNum type="alphaUcPeriod"/>
            </a:pPr>
            <a:r>
              <a:rPr lang="en-US" sz="1200" dirty="0">
                <a:latin typeface="Arial" panose="020B0604020202020204" pitchFamily="34" charset="0"/>
                <a:cs typeface="Arial" panose="020B0604020202020204" pitchFamily="34" charset="0"/>
              </a:rPr>
              <a:t>Lease Award </a:t>
            </a:r>
          </a:p>
          <a:p>
            <a:pPr marL="684213" lvl="1" indent="-227013">
              <a:buFont typeface="+mj-lt"/>
              <a:buAutoNum type="romanLcPeriod"/>
            </a:pPr>
            <a:endParaRPr lang="en-US" sz="600" dirty="0">
              <a:latin typeface="Arial" panose="020B0604020202020204" pitchFamily="34" charset="0"/>
              <a:cs typeface="Arial" panose="020B0604020202020204" pitchFamily="34" charset="0"/>
            </a:endParaRPr>
          </a:p>
          <a:p>
            <a:pPr marL="684213" lvl="1" indent="-227013">
              <a:buFont typeface="+mj-lt"/>
              <a:buAutoNum type="romanLcPeriod"/>
            </a:pPr>
            <a:r>
              <a:rPr lang="en-US" sz="1200" dirty="0">
                <a:latin typeface="Arial" panose="020B0604020202020204" pitchFamily="34" charset="0"/>
                <a:cs typeface="Arial" panose="020B0604020202020204" pitchFamily="34" charset="0"/>
              </a:rPr>
              <a:t>Resultant lease award signed by both the affiliate and VA. </a:t>
            </a:r>
          </a:p>
        </p:txBody>
      </p:sp>
      <p:sp>
        <p:nvSpPr>
          <p:cNvPr id="14" name="TextBox 13">
            <a:extLst>
              <a:ext uri="{FF2B5EF4-FFF2-40B4-BE49-F238E27FC236}">
                <a16:creationId xmlns:a16="http://schemas.microsoft.com/office/drawing/2014/main" id="{A48D054B-26A4-43C6-7A36-038315AA020A}"/>
              </a:ext>
            </a:extLst>
          </p:cNvPr>
          <p:cNvSpPr txBox="1"/>
          <p:nvPr/>
        </p:nvSpPr>
        <p:spPr>
          <a:xfrm>
            <a:off x="610688" y="2274989"/>
            <a:ext cx="7909426" cy="369332"/>
          </a:xfrm>
          <a:prstGeom prst="rect">
            <a:avLst/>
          </a:prstGeom>
          <a:noFill/>
        </p:spPr>
        <p:txBody>
          <a:bodyPr wrap="square">
            <a:spAutoFit/>
          </a:bodyPr>
          <a:lstStyle/>
          <a:p>
            <a:r>
              <a:rPr lang="en-US" b="1" dirty="0">
                <a:solidFill>
                  <a:srgbClr val="00375A"/>
                </a:solidFill>
                <a:latin typeface="Arial" panose="020B0604020202020204" pitchFamily="34" charset="0"/>
                <a:cs typeface="Arial" panose="020B0604020202020204" pitchFamily="34" charset="0"/>
              </a:rPr>
              <a:t>Affiliate participates in VA acquisition process</a:t>
            </a:r>
            <a:endParaRPr lang="en-US" sz="1500" dirty="0">
              <a:solidFill>
                <a:srgbClr val="00375A"/>
              </a:solidFill>
            </a:endParaRPr>
          </a:p>
        </p:txBody>
      </p:sp>
    </p:spTree>
    <p:extLst>
      <p:ext uri="{BB962C8B-B14F-4D97-AF65-F5344CB8AC3E}">
        <p14:creationId xmlns:p14="http://schemas.microsoft.com/office/powerpoint/2010/main" val="192046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2FEB06-469A-AE22-62F7-2A9F1F4A527A}"/>
              </a:ext>
            </a:extLst>
          </p:cNvPr>
          <p:cNvSpPr>
            <a:spLocks noGrp="1"/>
          </p:cNvSpPr>
          <p:nvPr>
            <p:ph type="title"/>
          </p:nvPr>
        </p:nvSpPr>
        <p:spPr>
          <a:xfrm>
            <a:off x="224367" y="3803010"/>
            <a:ext cx="8753378" cy="488165"/>
          </a:xfrm>
        </p:spPr>
        <p:txBody>
          <a:bodyPr/>
          <a:lstStyle/>
          <a:p>
            <a:r>
              <a:rPr lang="en-US"/>
              <a:t>Q&amp;A / Frequently Asked Questions</a:t>
            </a:r>
            <a:br>
              <a:rPr lang="en-US"/>
            </a:br>
            <a:endParaRPr lang="en-US"/>
          </a:p>
        </p:txBody>
      </p:sp>
      <p:sp>
        <p:nvSpPr>
          <p:cNvPr id="6" name="Content Placeholder 1">
            <a:extLst>
              <a:ext uri="{FF2B5EF4-FFF2-40B4-BE49-F238E27FC236}">
                <a16:creationId xmlns:a16="http://schemas.microsoft.com/office/drawing/2014/main" id="{9927976F-7CE6-D15B-A813-4EA416D2B479}"/>
              </a:ext>
            </a:extLst>
          </p:cNvPr>
          <p:cNvSpPr txBox="1">
            <a:spLocks/>
          </p:cNvSpPr>
          <p:nvPr/>
        </p:nvSpPr>
        <p:spPr>
          <a:xfrm>
            <a:off x="224367" y="3611418"/>
            <a:ext cx="8743103" cy="156094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1600"/>
          </a:p>
          <a:p>
            <a:pPr marL="0" indent="0">
              <a:buNone/>
            </a:pPr>
            <a:endParaRPr lang="en-US" sz="1600"/>
          </a:p>
        </p:txBody>
      </p:sp>
    </p:spTree>
    <p:extLst>
      <p:ext uri="{BB962C8B-B14F-4D97-AF65-F5344CB8AC3E}">
        <p14:creationId xmlns:p14="http://schemas.microsoft.com/office/powerpoint/2010/main" val="658921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6B997B40-F535-DDDD-3AA5-9419BA1B1021}"/>
              </a:ext>
            </a:extLst>
          </p:cNvPr>
          <p:cNvSpPr txBox="1">
            <a:spLocks/>
          </p:cNvSpPr>
          <p:nvPr/>
        </p:nvSpPr>
        <p:spPr>
          <a:xfrm>
            <a:off x="144064" y="126161"/>
            <a:ext cx="9124023" cy="6727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3200"/>
              <a:t>Frequently Asked Questions</a:t>
            </a:r>
          </a:p>
        </p:txBody>
      </p:sp>
      <p:sp>
        <p:nvSpPr>
          <p:cNvPr id="2" name="Rectangle 1">
            <a:extLst>
              <a:ext uri="{FF2B5EF4-FFF2-40B4-BE49-F238E27FC236}">
                <a16:creationId xmlns:a16="http://schemas.microsoft.com/office/drawing/2014/main" id="{9C01F397-5DFE-B495-76E4-85C8D5164074}"/>
              </a:ext>
            </a:extLst>
          </p:cNvPr>
          <p:cNvSpPr/>
          <p:nvPr/>
        </p:nvSpPr>
        <p:spPr>
          <a:xfrm>
            <a:off x="420003" y="1047750"/>
            <a:ext cx="8371285" cy="2926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72C3534-DD5B-B85B-BE2C-59C000DE9C3F}"/>
              </a:ext>
            </a:extLst>
          </p:cNvPr>
          <p:cNvSpPr/>
          <p:nvPr/>
        </p:nvSpPr>
        <p:spPr>
          <a:xfrm>
            <a:off x="130645" y="991960"/>
            <a:ext cx="397164" cy="3971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1">
            <a:extLst>
              <a:ext uri="{FF2B5EF4-FFF2-40B4-BE49-F238E27FC236}">
                <a16:creationId xmlns:a16="http://schemas.microsoft.com/office/drawing/2014/main" id="{BDE21287-AAEC-74EA-E3C2-31D74E43909C}"/>
              </a:ext>
            </a:extLst>
          </p:cNvPr>
          <p:cNvSpPr txBox="1">
            <a:spLocks/>
          </p:cNvSpPr>
          <p:nvPr/>
        </p:nvSpPr>
        <p:spPr>
          <a:xfrm>
            <a:off x="153589" y="977671"/>
            <a:ext cx="8855869" cy="5090619"/>
          </a:xfrm>
          <a:prstGeom prst="rect">
            <a:avLst/>
          </a:prstGeom>
        </p:spPr>
        <p:txBody>
          <a:bodyPr lIns="91440" tIns="45720" rIns="91440" bIns="45720" anchor="t">
            <a:normAutofit fontScale="850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en-US" sz="1800" b="1" dirty="0">
                <a:solidFill>
                  <a:schemeClr val="bg1"/>
                </a:solidFill>
                <a:latin typeface="Arial"/>
                <a:cs typeface="Arial"/>
              </a:rPr>
              <a:t>A   </a:t>
            </a:r>
            <a:r>
              <a:rPr lang="en-US" sz="1800" b="1" dirty="0">
                <a:solidFill>
                  <a:srgbClr val="00375A"/>
                </a:solidFill>
                <a:latin typeface="Arial"/>
                <a:cs typeface="Arial"/>
              </a:rPr>
              <a:t>Definitions:</a:t>
            </a:r>
          </a:p>
          <a:p>
            <a:pPr marL="0" indent="0">
              <a:lnSpc>
                <a:spcPct val="120000"/>
              </a:lnSpc>
              <a:buNone/>
            </a:pPr>
            <a:r>
              <a:rPr lang="en-US" sz="1700" b="1" dirty="0">
                <a:latin typeface="Arial"/>
                <a:cs typeface="Arial"/>
              </a:rPr>
              <a:t>Q</a:t>
            </a:r>
            <a:r>
              <a:rPr lang="en-US" sz="1700" dirty="0">
                <a:latin typeface="Arial"/>
                <a:cs typeface="Arial"/>
              </a:rPr>
              <a:t>:  </a:t>
            </a:r>
            <a:r>
              <a:rPr lang="en-US" sz="1700" i="1" dirty="0">
                <a:latin typeface="Arial"/>
                <a:cs typeface="Arial"/>
              </a:rPr>
              <a:t>The PACT Act allows the Secretary to enter into a lease with a covered entity, what is included in “</a:t>
            </a:r>
            <a:r>
              <a:rPr lang="en-US" sz="1700" i="1" u="sng" dirty="0">
                <a:latin typeface="Arial"/>
                <a:cs typeface="Arial"/>
              </a:rPr>
              <a:t>covered entity</a:t>
            </a:r>
            <a:r>
              <a:rPr lang="en-US" sz="1700" i="1" dirty="0">
                <a:latin typeface="Arial"/>
                <a:cs typeface="Arial"/>
              </a:rPr>
              <a:t>” definition? </a:t>
            </a:r>
            <a:endParaRPr lang="en-US" sz="1700" i="1" dirty="0"/>
          </a:p>
          <a:p>
            <a:pPr marL="229870" indent="0">
              <a:lnSpc>
                <a:spcPct val="120000"/>
              </a:lnSpc>
              <a:buNone/>
            </a:pPr>
            <a:r>
              <a:rPr lang="en-US" sz="1400" b="1" dirty="0">
                <a:latin typeface="Arial"/>
                <a:cs typeface="Arial"/>
              </a:rPr>
              <a:t>A</a:t>
            </a:r>
            <a:r>
              <a:rPr lang="en-US" sz="1400" dirty="0">
                <a:latin typeface="Arial"/>
                <a:cs typeface="Arial"/>
              </a:rPr>
              <a:t>:  The proposed lessor is a covered entity, meaning a unit or subdivision of a State, local, or municipal government, public or nonprofit agency, institution, or organization, or other institution or organization as the Secretary considers appropriate that owns </a:t>
            </a:r>
            <a:r>
              <a:rPr lang="en-US" sz="1400" b="1" dirty="0">
                <a:latin typeface="Arial"/>
                <a:cs typeface="Arial"/>
              </a:rPr>
              <a:t>property controlled by an academic affiliate </a:t>
            </a:r>
            <a:r>
              <a:rPr lang="en-US" sz="1400" dirty="0">
                <a:latin typeface="Arial"/>
                <a:cs typeface="Arial"/>
              </a:rPr>
              <a:t>to be leased under this subsection.</a:t>
            </a:r>
          </a:p>
          <a:p>
            <a:pPr marL="0" indent="0">
              <a:lnSpc>
                <a:spcPct val="120000"/>
              </a:lnSpc>
              <a:buNone/>
            </a:pPr>
            <a:r>
              <a:rPr lang="en-US" sz="1700" b="1" dirty="0">
                <a:latin typeface="Arial"/>
                <a:cs typeface="Arial"/>
              </a:rPr>
              <a:t>Q:  </a:t>
            </a:r>
            <a:r>
              <a:rPr lang="en-US" sz="1700" i="1" dirty="0">
                <a:latin typeface="Arial"/>
                <a:cs typeface="Arial"/>
              </a:rPr>
              <a:t> Can </a:t>
            </a:r>
            <a:r>
              <a:rPr lang="en-US" sz="1700" i="1" u="sng" dirty="0">
                <a:latin typeface="Arial"/>
                <a:cs typeface="Arial"/>
              </a:rPr>
              <a:t>Healthcare/other services/sharing</a:t>
            </a:r>
            <a:r>
              <a:rPr lang="en-US" sz="1700" i="1" dirty="0">
                <a:latin typeface="Arial"/>
                <a:cs typeface="Arial"/>
              </a:rPr>
              <a:t> be included in the lease?</a:t>
            </a:r>
          </a:p>
          <a:p>
            <a:pPr marL="229870" indent="0">
              <a:lnSpc>
                <a:spcPct val="120000"/>
              </a:lnSpc>
              <a:buNone/>
            </a:pPr>
            <a:r>
              <a:rPr lang="en-US" sz="1400" b="1" dirty="0">
                <a:latin typeface="Arial"/>
                <a:cs typeface="Arial"/>
              </a:rPr>
              <a:t>A</a:t>
            </a:r>
            <a:r>
              <a:rPr lang="en-US" sz="1400" dirty="0">
                <a:latin typeface="Arial"/>
                <a:cs typeface="Arial"/>
              </a:rPr>
              <a:t>:  No.   Any healthcare/other sharing executed separately through a “Sharing Agreement” under 38 USC 8153.  </a:t>
            </a:r>
            <a:endParaRPr lang="en-US" sz="1400" dirty="0"/>
          </a:p>
          <a:p>
            <a:pPr marL="0" indent="0">
              <a:lnSpc>
                <a:spcPct val="120000"/>
              </a:lnSpc>
              <a:buNone/>
            </a:pPr>
            <a:r>
              <a:rPr lang="en-US" sz="1700" b="1" dirty="0">
                <a:latin typeface="Arial"/>
                <a:cs typeface="Arial"/>
              </a:rPr>
              <a:t>Q:  </a:t>
            </a:r>
            <a:r>
              <a:rPr lang="en-US" sz="1700" i="1" dirty="0">
                <a:latin typeface="Arial"/>
                <a:cs typeface="Arial"/>
              </a:rPr>
              <a:t> Can space at more than one location/address with the same affiliate be included in the lease?</a:t>
            </a:r>
          </a:p>
          <a:p>
            <a:pPr marL="229870" indent="0">
              <a:lnSpc>
                <a:spcPct val="120000"/>
              </a:lnSpc>
              <a:buNone/>
            </a:pPr>
            <a:r>
              <a:rPr lang="en-US" sz="1400" b="1" dirty="0">
                <a:latin typeface="Arial"/>
                <a:cs typeface="Arial"/>
              </a:rPr>
              <a:t>A</a:t>
            </a:r>
            <a:r>
              <a:rPr lang="en-US" sz="1400" dirty="0">
                <a:latin typeface="Arial"/>
                <a:cs typeface="Arial"/>
              </a:rPr>
              <a:t>:  No. The standard process, including SCIP and GSA delegation, is required for each (individual) space lease.   </a:t>
            </a:r>
          </a:p>
          <a:p>
            <a:pPr marL="0" indent="0">
              <a:lnSpc>
                <a:spcPct val="120000"/>
              </a:lnSpc>
              <a:buNone/>
            </a:pPr>
            <a:r>
              <a:rPr lang="en-US" sz="1700" b="1" dirty="0">
                <a:latin typeface="Arial"/>
                <a:cs typeface="Arial"/>
              </a:rPr>
              <a:t>Q:  </a:t>
            </a:r>
            <a:r>
              <a:rPr lang="en-US" sz="1700" i="1" dirty="0">
                <a:latin typeface="Arial"/>
                <a:cs typeface="Arial"/>
              </a:rPr>
              <a:t> Must an entity have a current Affiliation Agreement to qualify for a lease under Section 704?</a:t>
            </a:r>
          </a:p>
          <a:p>
            <a:pPr marL="229870" indent="0">
              <a:lnSpc>
                <a:spcPct val="120000"/>
              </a:lnSpc>
              <a:buNone/>
            </a:pPr>
            <a:r>
              <a:rPr lang="en-US" sz="1400" b="1" dirty="0">
                <a:latin typeface="Arial"/>
                <a:cs typeface="Arial"/>
              </a:rPr>
              <a:t>A</a:t>
            </a:r>
            <a:r>
              <a:rPr lang="en-US" sz="1400" dirty="0">
                <a:latin typeface="Arial"/>
                <a:cs typeface="Arial"/>
              </a:rPr>
              <a:t>:  No. The entity does not need to be listed in OAA’s current GME listing, however:</a:t>
            </a:r>
          </a:p>
          <a:p>
            <a:pPr marL="515620" indent="-285750">
              <a:lnSpc>
                <a:spcPct val="120000"/>
              </a:lnSpc>
            </a:pPr>
            <a:r>
              <a:rPr lang="en-US" sz="1400" dirty="0">
                <a:latin typeface="Arial"/>
                <a:cs typeface="Arial"/>
              </a:rPr>
              <a:t>they need to qualify under the definition of academic affiliate in 38 USC § 7302(d) (see Appendix A for definition); </a:t>
            </a:r>
          </a:p>
          <a:p>
            <a:pPr marL="229870" indent="0">
              <a:lnSpc>
                <a:spcPct val="120000"/>
              </a:lnSpc>
              <a:buNone/>
            </a:pPr>
            <a:r>
              <a:rPr lang="en-US" sz="1400" b="1" u="sng" dirty="0">
                <a:latin typeface="Arial"/>
                <a:cs typeface="Arial"/>
              </a:rPr>
              <a:t>and</a:t>
            </a:r>
            <a:r>
              <a:rPr lang="en-US" sz="1400" dirty="0">
                <a:latin typeface="Arial"/>
                <a:cs typeface="Arial"/>
              </a:rPr>
              <a:t> </a:t>
            </a:r>
          </a:p>
          <a:p>
            <a:pPr marL="515620" indent="-285750">
              <a:lnSpc>
                <a:spcPct val="120000"/>
              </a:lnSpc>
            </a:pPr>
            <a:r>
              <a:rPr lang="en-US" sz="1400" dirty="0">
                <a:latin typeface="Arial"/>
                <a:cs typeface="Arial"/>
              </a:rPr>
              <a:t>as part of the lease acquisition process, VA must secure confirmation from OAA that the entity is “VA academic affiliate eligible” for the lease procurement, and that documentation must be included in the lease contract file.  </a:t>
            </a:r>
          </a:p>
        </p:txBody>
      </p:sp>
    </p:spTree>
    <p:extLst>
      <p:ext uri="{BB962C8B-B14F-4D97-AF65-F5344CB8AC3E}">
        <p14:creationId xmlns:p14="http://schemas.microsoft.com/office/powerpoint/2010/main" val="2117243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0A2F2C2C-EAE9-60D0-49EB-BE3A9E0979DD}"/>
              </a:ext>
            </a:extLst>
          </p:cNvPr>
          <p:cNvSpPr txBox="1">
            <a:spLocks/>
          </p:cNvSpPr>
          <p:nvPr/>
        </p:nvSpPr>
        <p:spPr>
          <a:xfrm>
            <a:off x="144064" y="126161"/>
            <a:ext cx="9124023" cy="6727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3200"/>
              <a:t>Frequently Asked Questions</a:t>
            </a:r>
          </a:p>
        </p:txBody>
      </p:sp>
      <p:sp>
        <p:nvSpPr>
          <p:cNvPr id="4" name="Rectangle 3">
            <a:extLst>
              <a:ext uri="{FF2B5EF4-FFF2-40B4-BE49-F238E27FC236}">
                <a16:creationId xmlns:a16="http://schemas.microsoft.com/office/drawing/2014/main" id="{2505503A-A0F3-1570-3AD5-49CC8016D8C1}"/>
              </a:ext>
            </a:extLst>
          </p:cNvPr>
          <p:cNvSpPr/>
          <p:nvPr/>
        </p:nvSpPr>
        <p:spPr>
          <a:xfrm>
            <a:off x="420003" y="1047750"/>
            <a:ext cx="8371285" cy="2926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F644261-BE88-1314-0C10-5899318DAB77}"/>
              </a:ext>
            </a:extLst>
          </p:cNvPr>
          <p:cNvSpPr/>
          <p:nvPr/>
        </p:nvSpPr>
        <p:spPr>
          <a:xfrm>
            <a:off x="130645" y="991960"/>
            <a:ext cx="397164" cy="3971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1">
            <a:extLst>
              <a:ext uri="{FF2B5EF4-FFF2-40B4-BE49-F238E27FC236}">
                <a16:creationId xmlns:a16="http://schemas.microsoft.com/office/drawing/2014/main" id="{0BDFA470-B256-96BD-7D6E-93B58A62A8A8}"/>
              </a:ext>
            </a:extLst>
          </p:cNvPr>
          <p:cNvSpPr txBox="1">
            <a:spLocks/>
          </p:cNvSpPr>
          <p:nvPr/>
        </p:nvSpPr>
        <p:spPr>
          <a:xfrm>
            <a:off x="153590" y="977671"/>
            <a:ext cx="8371286" cy="5024777"/>
          </a:xfrm>
          <a:prstGeom prst="rect">
            <a:avLst/>
          </a:prstGeom>
        </p:spPr>
        <p:txBody>
          <a:bodyPr lIns="91440" tIns="45720" rIns="91440" bIns="4572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en-US" sz="1800" b="1" dirty="0">
                <a:solidFill>
                  <a:schemeClr val="bg1"/>
                </a:solidFill>
                <a:latin typeface="Arial"/>
                <a:cs typeface="Arial"/>
              </a:rPr>
              <a:t>B   </a:t>
            </a:r>
            <a:r>
              <a:rPr lang="en-US" sz="1800" b="1" dirty="0">
                <a:solidFill>
                  <a:srgbClr val="00375A"/>
                </a:solidFill>
                <a:latin typeface="Arial"/>
                <a:cs typeface="Arial"/>
              </a:rPr>
              <a:t>Space Requirements:</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US" sz="600" b="1" i="0" u="none" strike="noStrike" kern="1200" cap="none" spc="0" normalizeH="0" baseline="0" noProof="0" dirty="0">
              <a:ln>
                <a:noFill/>
              </a:ln>
              <a:solidFill>
                <a:prstClr val="black"/>
              </a:solidFill>
              <a:effectLst/>
              <a:uLnTx/>
              <a:uFillTx/>
            </a:endParaRPr>
          </a:p>
          <a:p>
            <a:pPr marL="0" indent="0" defTabSz="914400">
              <a:lnSpc>
                <a:spcPct val="120000"/>
              </a:lnSpc>
              <a:spcBef>
                <a:spcPts val="0"/>
              </a:spcBef>
              <a:buNone/>
              <a:defRPr/>
            </a:pPr>
            <a:r>
              <a:rPr kumimoji="0" lang="en-US" sz="1700" b="1" i="0" u="none" strike="noStrike" kern="1200" cap="none" spc="0" normalizeH="0" baseline="0" noProof="0" dirty="0">
                <a:ln>
                  <a:noFill/>
                </a:ln>
                <a:effectLst/>
                <a:uLnTx/>
                <a:uFillTx/>
                <a:latin typeface="Arial"/>
                <a:cs typeface="Arial"/>
              </a:rPr>
              <a:t>Q:</a:t>
            </a:r>
            <a:r>
              <a:rPr lang="en-US" sz="1700" b="1" dirty="0">
                <a:latin typeface="Arial"/>
                <a:cs typeface="Arial"/>
              </a:rPr>
              <a:t> </a:t>
            </a:r>
            <a:r>
              <a:rPr kumimoji="0" lang="en-US" sz="1700" b="1" i="0" u="none" strike="noStrike" kern="1200" cap="none" spc="0" normalizeH="0" baseline="0" noProof="0" dirty="0">
                <a:ln>
                  <a:noFill/>
                </a:ln>
                <a:effectLst/>
                <a:uLnTx/>
                <a:uFillTx/>
                <a:latin typeface="Arial"/>
                <a:cs typeface="Arial"/>
              </a:rPr>
              <a:t> </a:t>
            </a:r>
            <a:r>
              <a:rPr lang="en-US" sz="1700" i="1" dirty="0">
                <a:latin typeface="Arial"/>
                <a:cs typeface="Arial"/>
              </a:rPr>
              <a:t>Do all s</a:t>
            </a:r>
            <a:r>
              <a:rPr kumimoji="0" lang="en-US" sz="1700" b="0" i="1" u="none" strike="noStrike" kern="1200" cap="none" spc="0" normalizeH="0" baseline="0" noProof="0" dirty="0">
                <a:ln>
                  <a:noFill/>
                </a:ln>
                <a:effectLst/>
                <a:uLnTx/>
                <a:uFillTx/>
                <a:latin typeface="Arial"/>
                <a:cs typeface="Arial"/>
              </a:rPr>
              <a:t>pace requirements need to go through all VA capital planning processes?</a:t>
            </a:r>
            <a:r>
              <a:rPr lang="en-US" sz="1700" i="1" dirty="0">
                <a:latin typeface="Arial"/>
                <a:cs typeface="Arial"/>
              </a:rPr>
              <a:t> </a:t>
            </a:r>
            <a:endParaRPr lang="en-US" sz="1700" b="0" i="1" u="none" strike="noStrike" kern="1200" cap="none" spc="0" normalizeH="0" baseline="0" noProof="0" dirty="0">
              <a:ln>
                <a:noFill/>
              </a:ln>
              <a:effectLst/>
              <a:uLnTx/>
              <a:uFillTx/>
            </a:endParaRPr>
          </a:p>
          <a:p>
            <a:pPr marL="22987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effectLst/>
                <a:uLnTx/>
                <a:uFillTx/>
                <a:latin typeface="Arial"/>
                <a:cs typeface="Arial"/>
              </a:rPr>
              <a:t>A: </a:t>
            </a:r>
            <a:r>
              <a:rPr kumimoji="0" lang="en-US" sz="1400" i="0" u="none" strike="noStrike" kern="1200" cap="none" spc="0" normalizeH="0" baseline="0" noProof="0" dirty="0">
                <a:ln>
                  <a:noFill/>
                </a:ln>
                <a:effectLst/>
                <a:uLnTx/>
                <a:uFillTx/>
                <a:latin typeface="Arial"/>
                <a:cs typeface="Arial"/>
              </a:rPr>
              <a:t>Yes, t</a:t>
            </a:r>
            <a:r>
              <a:rPr lang="en-US" sz="1400" dirty="0">
                <a:latin typeface="Arial"/>
                <a:cs typeface="Arial"/>
              </a:rPr>
              <a:t>he standard VA processes, including Strategic Capital Investment Planning (SCIP) and GSA delegation, is required for all leases, regardless of size.</a:t>
            </a:r>
            <a:endParaRPr lang="en-US" sz="1400" i="0" u="none" strike="noStrike" kern="1200" cap="none" spc="0" normalizeH="0" baseline="0" noProof="0" dirty="0">
              <a:ln>
                <a:noFill/>
              </a:ln>
              <a:solidFill>
                <a:prstClr val="black"/>
              </a:solidFill>
              <a:effectLst/>
              <a:uLnTx/>
              <a:uFillTx/>
              <a:latin typeface="Arial"/>
              <a:cs typeface="Arial"/>
            </a:endParaRPr>
          </a:p>
          <a:p>
            <a:pPr marL="0" indent="0">
              <a:lnSpc>
                <a:spcPct val="120000"/>
              </a:lnSpc>
              <a:buNone/>
            </a:pPr>
            <a:r>
              <a:rPr lang="en-US" sz="1700" b="1" dirty="0">
                <a:latin typeface="Arial"/>
                <a:cs typeface="Arial"/>
              </a:rPr>
              <a:t>Q:  </a:t>
            </a:r>
            <a:r>
              <a:rPr lang="en-US" sz="1700" i="1" dirty="0">
                <a:latin typeface="Arial"/>
                <a:cs typeface="Arial"/>
              </a:rPr>
              <a:t>What if space requirement is 20k sq ft and affiliate has 15k sq ft available?</a:t>
            </a:r>
          </a:p>
          <a:p>
            <a:pPr marL="229870" indent="0">
              <a:lnSpc>
                <a:spcPct val="120000"/>
              </a:lnSpc>
              <a:buNone/>
            </a:pPr>
            <a:r>
              <a:rPr lang="en-US" sz="1400" b="1" dirty="0">
                <a:latin typeface="Arial"/>
                <a:cs typeface="Arial"/>
              </a:rPr>
              <a:t>A:  </a:t>
            </a:r>
            <a:r>
              <a:rPr lang="en-US" sz="1400" dirty="0">
                <a:latin typeface="Arial"/>
                <a:cs typeface="Arial"/>
              </a:rPr>
              <a:t>VA may reevaluate space requirements to determine whether reduced space is acceptable to meet the requirement.  If the reduced space is acceptable, VA may proceed into lease negotiations/award.  However, if the reduced amount of space is not acceptable, then VA must compete the requirement.</a:t>
            </a:r>
          </a:p>
          <a:p>
            <a:pPr marL="0" indent="0">
              <a:lnSpc>
                <a:spcPct val="120000"/>
              </a:lnSpc>
              <a:buNone/>
            </a:pPr>
            <a:r>
              <a:rPr lang="en-US" sz="1700" b="1" dirty="0">
                <a:latin typeface="Arial"/>
                <a:cs typeface="Arial"/>
              </a:rPr>
              <a:t>Q:  </a:t>
            </a:r>
            <a:r>
              <a:rPr lang="en-US" sz="1700" i="1" dirty="0">
                <a:latin typeface="Arial"/>
                <a:cs typeface="Arial"/>
              </a:rPr>
              <a:t>Will compliance with VA seismic requirements be required?</a:t>
            </a:r>
          </a:p>
          <a:p>
            <a:pPr marL="229870" indent="0">
              <a:lnSpc>
                <a:spcPct val="120000"/>
              </a:lnSpc>
              <a:buNone/>
            </a:pPr>
            <a:r>
              <a:rPr lang="en-US" sz="1400" b="1" dirty="0">
                <a:latin typeface="Arial"/>
                <a:cs typeface="Arial"/>
              </a:rPr>
              <a:t>A:  </a:t>
            </a:r>
            <a:r>
              <a:rPr lang="en-US" sz="1400" dirty="0">
                <a:latin typeface="Arial"/>
                <a:cs typeface="Arial"/>
              </a:rPr>
              <a:t>Yes, if compliance with VA Standards of Seismic Safety for Existing Federally Owned and Leased Buildings cannot be met, lease competition will be required.</a:t>
            </a:r>
          </a:p>
          <a:p>
            <a:pPr marL="0" indent="0">
              <a:lnSpc>
                <a:spcPct val="120000"/>
              </a:lnSpc>
              <a:buNone/>
            </a:pPr>
            <a:r>
              <a:rPr lang="en-US" sz="1700" b="1" dirty="0">
                <a:latin typeface="Arial"/>
                <a:cs typeface="Arial"/>
              </a:rPr>
              <a:t>Q:  </a:t>
            </a:r>
            <a:r>
              <a:rPr lang="en-US" sz="1700" i="1" dirty="0">
                <a:latin typeface="Arial"/>
                <a:cs typeface="Arial"/>
              </a:rPr>
              <a:t>Will compliance with VA life safety/physical security be required?</a:t>
            </a:r>
          </a:p>
          <a:p>
            <a:pPr marL="229870" indent="0">
              <a:lnSpc>
                <a:spcPct val="120000"/>
              </a:lnSpc>
              <a:buNone/>
            </a:pPr>
            <a:r>
              <a:rPr lang="en-US" sz="1400" b="1" dirty="0">
                <a:latin typeface="Arial"/>
                <a:cs typeface="Arial"/>
              </a:rPr>
              <a:t>A:  </a:t>
            </a:r>
            <a:r>
              <a:rPr lang="en-US" sz="1400" dirty="0">
                <a:latin typeface="Arial"/>
                <a:cs typeface="Arial"/>
              </a:rPr>
              <a:t>Yes, if compliance with VA life safety/physical security cannot be met, either a lease competition will be required, or a waiver process must be pursued with the VHA Physical Security Committee.</a:t>
            </a:r>
            <a:endParaRPr lang="en-US" sz="1600" dirty="0">
              <a:latin typeface="Arial"/>
              <a:cs typeface="Arial"/>
            </a:endParaRPr>
          </a:p>
        </p:txBody>
      </p:sp>
    </p:spTree>
    <p:extLst>
      <p:ext uri="{BB962C8B-B14F-4D97-AF65-F5344CB8AC3E}">
        <p14:creationId xmlns:p14="http://schemas.microsoft.com/office/powerpoint/2010/main" val="3612097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9B3DCB0-396C-91F4-AFDA-9759ACEFBD8F}"/>
              </a:ext>
            </a:extLst>
          </p:cNvPr>
          <p:cNvSpPr txBox="1">
            <a:spLocks/>
          </p:cNvSpPr>
          <p:nvPr/>
        </p:nvSpPr>
        <p:spPr>
          <a:xfrm>
            <a:off x="144064" y="126161"/>
            <a:ext cx="9124023" cy="6727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3200"/>
              <a:t>Frequently Asked Questions</a:t>
            </a:r>
          </a:p>
        </p:txBody>
      </p:sp>
      <p:sp>
        <p:nvSpPr>
          <p:cNvPr id="2" name="Rectangle 1">
            <a:extLst>
              <a:ext uri="{FF2B5EF4-FFF2-40B4-BE49-F238E27FC236}">
                <a16:creationId xmlns:a16="http://schemas.microsoft.com/office/drawing/2014/main" id="{E95989FB-14B9-23C4-84B8-7602416BC934}"/>
              </a:ext>
            </a:extLst>
          </p:cNvPr>
          <p:cNvSpPr/>
          <p:nvPr/>
        </p:nvSpPr>
        <p:spPr>
          <a:xfrm>
            <a:off x="420003" y="1047750"/>
            <a:ext cx="8371285" cy="2926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0D27E3A-00EA-F19A-5A71-F56E1072557B}"/>
              </a:ext>
            </a:extLst>
          </p:cNvPr>
          <p:cNvSpPr/>
          <p:nvPr/>
        </p:nvSpPr>
        <p:spPr>
          <a:xfrm>
            <a:off x="130645" y="991960"/>
            <a:ext cx="397164" cy="3971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1">
            <a:extLst>
              <a:ext uri="{FF2B5EF4-FFF2-40B4-BE49-F238E27FC236}">
                <a16:creationId xmlns:a16="http://schemas.microsoft.com/office/drawing/2014/main" id="{B34895EC-2949-88CF-2705-F107489DEE0E}"/>
              </a:ext>
            </a:extLst>
          </p:cNvPr>
          <p:cNvSpPr txBox="1">
            <a:spLocks/>
          </p:cNvSpPr>
          <p:nvPr/>
        </p:nvSpPr>
        <p:spPr>
          <a:xfrm>
            <a:off x="153589" y="986330"/>
            <a:ext cx="8855869" cy="353804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1900" b="1" dirty="0">
                <a:solidFill>
                  <a:schemeClr val="bg1"/>
                </a:solidFill>
              </a:rPr>
              <a:t>C</a:t>
            </a:r>
            <a:r>
              <a:rPr lang="en-US" sz="1800" b="1" dirty="0">
                <a:solidFill>
                  <a:schemeClr val="bg1"/>
                </a:solidFill>
              </a:rPr>
              <a:t> </a:t>
            </a:r>
            <a:r>
              <a:rPr lang="en-US" sz="1800" b="1" dirty="0"/>
              <a:t>  </a:t>
            </a:r>
            <a:r>
              <a:rPr lang="en-US" sz="1900" b="1" dirty="0">
                <a:solidFill>
                  <a:srgbClr val="00375A"/>
                </a:solidFill>
              </a:rPr>
              <a:t>Process:</a:t>
            </a:r>
            <a:endParaRPr lang="en-US" sz="300" b="1" dirty="0">
              <a:solidFill>
                <a:srgbClr val="00375A"/>
              </a:solidFill>
            </a:endParaRPr>
          </a:p>
          <a:p>
            <a:pPr marL="0" indent="0">
              <a:lnSpc>
                <a:spcPct val="120000"/>
              </a:lnSpc>
              <a:buFont typeface="Arial" panose="020B0604020202020204" pitchFamily="34" charset="0"/>
              <a:buNone/>
            </a:pPr>
            <a:r>
              <a:rPr lang="en-US" sz="1800" b="1" dirty="0"/>
              <a:t>Q:  </a:t>
            </a:r>
            <a:r>
              <a:rPr lang="en-US" sz="1800" i="1" dirty="0"/>
              <a:t> Can a sole source lease be awarded if academic affiliate’s proposed rental rates are determined to </a:t>
            </a:r>
            <a:r>
              <a:rPr lang="en-US" sz="1800" b="1" i="1" u="sng" dirty="0"/>
              <a:t>not </a:t>
            </a:r>
            <a:r>
              <a:rPr lang="en-US" sz="1800" i="1" dirty="0"/>
              <a:t>be cost beneficial?</a:t>
            </a:r>
          </a:p>
          <a:p>
            <a:pPr marL="230188" indent="0">
              <a:lnSpc>
                <a:spcPct val="120000"/>
              </a:lnSpc>
              <a:buFont typeface="Arial" panose="020B0604020202020204" pitchFamily="34" charset="0"/>
              <a:buNone/>
            </a:pPr>
            <a:r>
              <a:rPr lang="en-US" sz="1500" b="1" dirty="0"/>
              <a:t>A</a:t>
            </a:r>
            <a:r>
              <a:rPr lang="en-US" sz="1500" dirty="0"/>
              <a:t>:  No.  If the proposed sole source rental rates are determined to not be cost beneficial, a lease competition is required.    </a:t>
            </a:r>
          </a:p>
          <a:p>
            <a:pPr marL="0" indent="0">
              <a:lnSpc>
                <a:spcPct val="120000"/>
              </a:lnSpc>
              <a:buFont typeface="Arial" panose="020B0604020202020204" pitchFamily="34" charset="0"/>
              <a:buNone/>
            </a:pPr>
            <a:r>
              <a:rPr lang="en-US" sz="1800" b="1" dirty="0"/>
              <a:t>Q:  </a:t>
            </a:r>
            <a:r>
              <a:rPr lang="en-US" sz="1800" i="1" dirty="0"/>
              <a:t> Are there special forms that VA needs to complete for a sole source lease to an affiliate under the PACT Act?</a:t>
            </a:r>
          </a:p>
          <a:p>
            <a:pPr marL="230188" indent="0">
              <a:lnSpc>
                <a:spcPct val="120000"/>
              </a:lnSpc>
              <a:buFont typeface="Arial" panose="020B0604020202020204" pitchFamily="34" charset="0"/>
              <a:buNone/>
            </a:pPr>
            <a:r>
              <a:rPr lang="en-US" sz="1500" b="1" dirty="0"/>
              <a:t>A</a:t>
            </a:r>
            <a:r>
              <a:rPr lang="en-US" sz="1500" dirty="0"/>
              <a:t>:  Yes. An approved Justification of sole source lease must be completed. This includes market research and documentation of fair and reasonable price. </a:t>
            </a:r>
          </a:p>
        </p:txBody>
      </p:sp>
    </p:spTree>
    <p:extLst>
      <p:ext uri="{BB962C8B-B14F-4D97-AF65-F5344CB8AC3E}">
        <p14:creationId xmlns:p14="http://schemas.microsoft.com/office/powerpoint/2010/main" val="2891395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ED75B4-76E0-C6CB-18DE-4C652DF7B85B}"/>
              </a:ext>
            </a:extLst>
          </p:cNvPr>
          <p:cNvSpPr>
            <a:spLocks noGrp="1"/>
          </p:cNvSpPr>
          <p:nvPr>
            <p:ph type="title"/>
          </p:nvPr>
        </p:nvSpPr>
        <p:spPr>
          <a:xfrm>
            <a:off x="224367" y="3042091"/>
            <a:ext cx="8753378" cy="1010570"/>
          </a:xfrm>
        </p:spPr>
        <p:txBody>
          <a:bodyPr/>
          <a:lstStyle/>
          <a:p>
            <a:r>
              <a:rPr lang="en-US">
                <a:ea typeface="+mn-lt"/>
                <a:cs typeface="+mn-lt"/>
              </a:rPr>
              <a:t>Appendices</a:t>
            </a:r>
            <a:br>
              <a:rPr lang="en-US">
                <a:ea typeface="+mn-lt"/>
                <a:cs typeface="+mn-lt"/>
              </a:rPr>
            </a:br>
            <a:endParaRPr lang="en-US"/>
          </a:p>
        </p:txBody>
      </p:sp>
      <p:sp>
        <p:nvSpPr>
          <p:cNvPr id="4" name="TextBox 3">
            <a:extLst>
              <a:ext uri="{FF2B5EF4-FFF2-40B4-BE49-F238E27FC236}">
                <a16:creationId xmlns:a16="http://schemas.microsoft.com/office/drawing/2014/main" id="{59FBCBA6-7C24-7B8C-1AB9-D1EAA68EB463}"/>
              </a:ext>
            </a:extLst>
          </p:cNvPr>
          <p:cNvSpPr txBox="1"/>
          <p:nvPr/>
        </p:nvSpPr>
        <p:spPr>
          <a:xfrm>
            <a:off x="224366" y="3639739"/>
            <a:ext cx="6441679" cy="830997"/>
          </a:xfrm>
          <a:prstGeom prst="rect">
            <a:avLst/>
          </a:prstGeom>
          <a:noFill/>
        </p:spPr>
        <p:txBody>
          <a:bodyPr wrap="square" lIns="91440" tIns="45720" rIns="91440" bIns="45720" anchor="t">
            <a:spAutoFit/>
          </a:bodyPr>
          <a:lstStyle/>
          <a:p>
            <a:r>
              <a:rPr lang="en-US" sz="1600">
                <a:solidFill>
                  <a:srgbClr val="1A4176"/>
                </a:solidFill>
                <a:latin typeface="Arial"/>
                <a:cs typeface="Arial"/>
              </a:rPr>
              <a:t>Appendix A:  Definitions</a:t>
            </a:r>
            <a:endParaRPr lang="en-US">
              <a:solidFill>
                <a:srgbClr val="000000"/>
              </a:solidFill>
              <a:latin typeface="Calibri" panose="020F0502020204030204"/>
              <a:cs typeface="Calibri" panose="020F0502020204030204"/>
            </a:endParaRPr>
          </a:p>
          <a:p>
            <a:r>
              <a:rPr lang="en-US" sz="1600">
                <a:solidFill>
                  <a:srgbClr val="1A4176"/>
                </a:solidFill>
                <a:latin typeface="Arial"/>
                <a:cs typeface="Arial"/>
              </a:rPr>
              <a:t>Appendix B:  How it Works – Detailed Sample Scenarios</a:t>
            </a:r>
            <a:endParaRPr lang="en-US">
              <a:cs typeface="Calibri"/>
            </a:endParaRPr>
          </a:p>
          <a:p>
            <a:r>
              <a:rPr lang="en-US" sz="1600">
                <a:solidFill>
                  <a:srgbClr val="1A4176"/>
                </a:solidFill>
                <a:latin typeface="Arial"/>
                <a:cs typeface="Arial"/>
              </a:rPr>
              <a:t>Appendix C:  Links to Additional Resources</a:t>
            </a:r>
            <a:endParaRPr lang="en-US" sz="1800">
              <a:solidFill>
                <a:srgbClr val="1A4176"/>
              </a:solidFill>
              <a:latin typeface="Arial"/>
              <a:cs typeface="Arial"/>
            </a:endParaRPr>
          </a:p>
        </p:txBody>
      </p:sp>
    </p:spTree>
    <p:extLst>
      <p:ext uri="{BB962C8B-B14F-4D97-AF65-F5344CB8AC3E}">
        <p14:creationId xmlns:p14="http://schemas.microsoft.com/office/powerpoint/2010/main" val="3033029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2FEB06-469A-AE22-62F7-2A9F1F4A527A}"/>
              </a:ext>
            </a:extLst>
          </p:cNvPr>
          <p:cNvSpPr>
            <a:spLocks noGrp="1"/>
          </p:cNvSpPr>
          <p:nvPr>
            <p:ph type="title"/>
          </p:nvPr>
        </p:nvSpPr>
        <p:spPr>
          <a:xfrm>
            <a:off x="224367" y="3333957"/>
            <a:ext cx="8753378" cy="488165"/>
          </a:xfrm>
        </p:spPr>
        <p:txBody>
          <a:bodyPr/>
          <a:lstStyle/>
          <a:p>
            <a:r>
              <a:rPr lang="en-US">
                <a:cs typeface="Arial"/>
              </a:rPr>
              <a:t>Appendix A</a:t>
            </a:r>
            <a:br>
              <a:rPr lang="en-US"/>
            </a:br>
            <a:r>
              <a:rPr lang="en-US">
                <a:cs typeface="Arial"/>
              </a:rPr>
              <a:t>Definitions</a:t>
            </a:r>
          </a:p>
        </p:txBody>
      </p:sp>
      <p:sp>
        <p:nvSpPr>
          <p:cNvPr id="5" name="Content Placeholder 1">
            <a:extLst>
              <a:ext uri="{FF2B5EF4-FFF2-40B4-BE49-F238E27FC236}">
                <a16:creationId xmlns:a16="http://schemas.microsoft.com/office/drawing/2014/main" id="{2A875317-88CE-20D3-1CAF-CC5BD31B4F72}"/>
              </a:ext>
            </a:extLst>
          </p:cNvPr>
          <p:cNvSpPr txBox="1">
            <a:spLocks/>
          </p:cNvSpPr>
          <p:nvPr/>
        </p:nvSpPr>
        <p:spPr>
          <a:xfrm>
            <a:off x="224367" y="3611418"/>
            <a:ext cx="8743103" cy="156094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br>
              <a:rPr lang="en-US" sz="1600"/>
            </a:br>
            <a:endParaRPr lang="en-US" sz="1600"/>
          </a:p>
        </p:txBody>
      </p:sp>
    </p:spTree>
    <p:extLst>
      <p:ext uri="{BB962C8B-B14F-4D97-AF65-F5344CB8AC3E}">
        <p14:creationId xmlns:p14="http://schemas.microsoft.com/office/powerpoint/2010/main" val="824672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3D2230-644B-8890-1313-BA8E467B008A}"/>
              </a:ext>
            </a:extLst>
          </p:cNvPr>
          <p:cNvSpPr>
            <a:spLocks noGrp="1"/>
          </p:cNvSpPr>
          <p:nvPr>
            <p:ph type="body" sz="quarter" idx="13"/>
          </p:nvPr>
        </p:nvSpPr>
        <p:spPr/>
        <p:txBody>
          <a:bodyPr/>
          <a:lstStyle/>
          <a:p>
            <a:r>
              <a:rPr lang="en-US"/>
              <a:t>Definitions</a:t>
            </a:r>
          </a:p>
        </p:txBody>
      </p:sp>
      <p:sp>
        <p:nvSpPr>
          <p:cNvPr id="3" name="Content Placeholder 1">
            <a:extLst>
              <a:ext uri="{FF2B5EF4-FFF2-40B4-BE49-F238E27FC236}">
                <a16:creationId xmlns:a16="http://schemas.microsoft.com/office/drawing/2014/main" id="{BB78DDD8-2AEB-5083-8BEE-242D1FA58CA9}"/>
              </a:ext>
            </a:extLst>
          </p:cNvPr>
          <p:cNvSpPr txBox="1">
            <a:spLocks/>
          </p:cNvSpPr>
          <p:nvPr/>
        </p:nvSpPr>
        <p:spPr>
          <a:xfrm>
            <a:off x="334565" y="1025828"/>
            <a:ext cx="8360570" cy="353664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4300" indent="-114300">
              <a:buFont typeface="Arial" panose="020B0604020202020204" pitchFamily="34" charset="0"/>
              <a:buChar char="•"/>
            </a:pPr>
            <a:r>
              <a:rPr lang="en-US" sz="1500" b="1" u="sng" dirty="0">
                <a:latin typeface="Arial" panose="020B0604020202020204" pitchFamily="34" charset="0"/>
                <a:cs typeface="Arial" panose="020B0604020202020204" pitchFamily="34" charset="0"/>
              </a:rPr>
              <a:t>Academic Affiliate:</a:t>
            </a:r>
            <a:r>
              <a:rPr lang="en-US" sz="15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Defined for purposes of PACT Act as an institution or organization described in section 38 USC 7302(d) – which includes:  </a:t>
            </a:r>
          </a:p>
          <a:p>
            <a:pPr marL="342900" lvl="1" indent="0">
              <a:spcBef>
                <a:spcPts val="300"/>
              </a:spcBef>
              <a:spcAft>
                <a:spcPts val="300"/>
              </a:spcAft>
              <a:buNone/>
            </a:pPr>
            <a:r>
              <a:rPr lang="en-US" sz="1200" b="1" i="1" dirty="0">
                <a:solidFill>
                  <a:srgbClr val="333333"/>
                </a:solidFill>
                <a:effectLst/>
              </a:rPr>
              <a:t>(d)</a:t>
            </a:r>
            <a:r>
              <a:rPr lang="en-US" sz="1200" b="0" i="1" dirty="0">
                <a:solidFill>
                  <a:srgbClr val="333333"/>
                </a:solidFill>
                <a:effectLst/>
              </a:rPr>
              <a:t>The Secretary shall carry out subsection (a) in cooperation with the following institutions and organizations:</a:t>
            </a:r>
          </a:p>
          <a:p>
            <a:pPr marL="342900" lvl="1" indent="0">
              <a:spcBef>
                <a:spcPts val="300"/>
              </a:spcBef>
              <a:spcAft>
                <a:spcPts val="300"/>
              </a:spcAft>
              <a:buNone/>
            </a:pPr>
            <a:r>
              <a:rPr lang="en-US" sz="1200" b="1" i="1" dirty="0">
                <a:solidFill>
                  <a:srgbClr val="333333"/>
                </a:solidFill>
                <a:effectLst/>
              </a:rPr>
              <a:t>(1)</a:t>
            </a:r>
            <a:r>
              <a:rPr lang="en-US" sz="1200" b="0" i="1" dirty="0">
                <a:solidFill>
                  <a:srgbClr val="333333"/>
                </a:solidFill>
                <a:effectLst/>
              </a:rPr>
              <a:t>Schools of medicine, osteopathy, dentistry, nursing, pharmacy, optometry, podiatry, public health, or allied health professions.</a:t>
            </a:r>
          </a:p>
          <a:p>
            <a:pPr marL="342900" lvl="1" indent="0">
              <a:spcBef>
                <a:spcPts val="300"/>
              </a:spcBef>
              <a:spcAft>
                <a:spcPts val="300"/>
              </a:spcAft>
              <a:buNone/>
            </a:pPr>
            <a:r>
              <a:rPr lang="en-US" sz="1200" b="1" i="1" dirty="0">
                <a:solidFill>
                  <a:srgbClr val="333333"/>
                </a:solidFill>
                <a:effectLst/>
              </a:rPr>
              <a:t>(2)</a:t>
            </a:r>
            <a:r>
              <a:rPr lang="en-US" sz="1200" b="0" i="1" dirty="0">
                <a:solidFill>
                  <a:srgbClr val="333333"/>
                </a:solidFill>
                <a:effectLst/>
              </a:rPr>
              <a:t>Other institutions of higher learning.</a:t>
            </a:r>
          </a:p>
          <a:p>
            <a:pPr marL="342900" lvl="1" indent="0">
              <a:spcBef>
                <a:spcPts val="300"/>
              </a:spcBef>
              <a:spcAft>
                <a:spcPts val="300"/>
              </a:spcAft>
              <a:buNone/>
            </a:pPr>
            <a:r>
              <a:rPr lang="en-US" sz="1200" b="1" i="1" dirty="0">
                <a:solidFill>
                  <a:srgbClr val="333333"/>
                </a:solidFill>
                <a:effectLst/>
              </a:rPr>
              <a:t>(3)</a:t>
            </a:r>
            <a:r>
              <a:rPr lang="en-US" sz="1200" b="0" i="1" dirty="0">
                <a:solidFill>
                  <a:srgbClr val="333333"/>
                </a:solidFill>
                <a:effectLst/>
              </a:rPr>
              <a:t>Medical centers.</a:t>
            </a:r>
          </a:p>
          <a:p>
            <a:pPr marL="342900" lvl="1" indent="0">
              <a:spcBef>
                <a:spcPts val="300"/>
              </a:spcBef>
              <a:spcAft>
                <a:spcPts val="300"/>
              </a:spcAft>
              <a:buNone/>
            </a:pPr>
            <a:r>
              <a:rPr lang="en-US" sz="1200" b="1" i="1" dirty="0">
                <a:solidFill>
                  <a:srgbClr val="333333"/>
                </a:solidFill>
                <a:effectLst/>
              </a:rPr>
              <a:t>(4)</a:t>
            </a:r>
            <a:r>
              <a:rPr lang="en-US" sz="1200" b="0" i="1" dirty="0">
                <a:solidFill>
                  <a:srgbClr val="333333"/>
                </a:solidFill>
                <a:effectLst/>
              </a:rPr>
              <a:t>Academic health centers.</a:t>
            </a:r>
          </a:p>
          <a:p>
            <a:pPr marL="342900" lvl="1" indent="0">
              <a:spcBef>
                <a:spcPts val="300"/>
              </a:spcBef>
              <a:spcAft>
                <a:spcPts val="300"/>
              </a:spcAft>
              <a:buNone/>
            </a:pPr>
            <a:r>
              <a:rPr lang="en-US" sz="1200" b="1" i="1" dirty="0">
                <a:solidFill>
                  <a:srgbClr val="333333"/>
                </a:solidFill>
                <a:effectLst/>
              </a:rPr>
              <a:t>(5)</a:t>
            </a:r>
            <a:r>
              <a:rPr lang="en-US" sz="1200" b="0" i="1" dirty="0">
                <a:solidFill>
                  <a:srgbClr val="333333"/>
                </a:solidFill>
                <a:effectLst/>
              </a:rPr>
              <a:t>Hospitals.</a:t>
            </a:r>
          </a:p>
          <a:p>
            <a:pPr marL="342900" lvl="1" indent="0">
              <a:spcBef>
                <a:spcPts val="300"/>
              </a:spcBef>
              <a:spcAft>
                <a:spcPts val="300"/>
              </a:spcAft>
              <a:buNone/>
            </a:pPr>
            <a:r>
              <a:rPr lang="en-US" sz="1200" b="1" i="1" dirty="0">
                <a:solidFill>
                  <a:srgbClr val="333333"/>
                </a:solidFill>
                <a:effectLst/>
              </a:rPr>
              <a:t>(6)</a:t>
            </a:r>
            <a:r>
              <a:rPr lang="en-US" sz="1200" b="0" i="1" dirty="0">
                <a:solidFill>
                  <a:srgbClr val="333333"/>
                </a:solidFill>
                <a:effectLst/>
              </a:rPr>
              <a:t>Such other public or nonprofit agencies, institutions, or organizations as the Secretary considers appropriate.</a:t>
            </a:r>
          </a:p>
          <a:p>
            <a:pPr marL="342900" lvl="1" indent="0">
              <a:spcBef>
                <a:spcPts val="300"/>
              </a:spcBef>
              <a:spcAft>
                <a:spcPts val="300"/>
              </a:spcAft>
              <a:buNone/>
            </a:pPr>
            <a:endParaRPr lang="en-US" sz="1200" dirty="0">
              <a:solidFill>
                <a:srgbClr val="333333"/>
              </a:solidFill>
            </a:endParaRPr>
          </a:p>
          <a:p>
            <a:pPr>
              <a:spcBef>
                <a:spcPts val="300"/>
              </a:spcBef>
              <a:spcAft>
                <a:spcPts val="300"/>
              </a:spcAft>
            </a:pPr>
            <a:r>
              <a:rPr lang="en-US" sz="1500" b="1" u="sng" dirty="0"/>
              <a:t>Covered Entity:</a:t>
            </a:r>
            <a:r>
              <a:rPr lang="en-US" sz="1500" dirty="0"/>
              <a:t>  Defined for purposes of PACT Act as, “A unit or subdivision of a State, local, or municipal government, public or nonprofit agency, institution, or organization, or other institution or organization as the Secretary considers appropriate that owns property controlled by an academic affiliate to be leased under this subsection.”</a:t>
            </a:r>
          </a:p>
          <a:p>
            <a:pPr marL="342900" lvl="1" indent="0">
              <a:spcBef>
                <a:spcPts val="300"/>
              </a:spcBef>
              <a:spcAft>
                <a:spcPts val="300"/>
              </a:spcAft>
              <a:buNone/>
            </a:pPr>
            <a:endParaRPr lang="en-US" sz="1200" b="0" i="0" dirty="0">
              <a:solidFill>
                <a:srgbClr val="333333"/>
              </a:solidFill>
              <a:effectLst/>
            </a:endParaRPr>
          </a:p>
          <a:p>
            <a:endParaRPr lang="en-US" sz="1600" dirty="0"/>
          </a:p>
        </p:txBody>
      </p:sp>
    </p:spTree>
    <p:extLst>
      <p:ext uri="{BB962C8B-B14F-4D97-AF65-F5344CB8AC3E}">
        <p14:creationId xmlns:p14="http://schemas.microsoft.com/office/powerpoint/2010/main" val="314235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2F56F2F2-F3AC-4676-871D-388F8B2753A9}"/>
              </a:ext>
            </a:extLst>
          </p:cNvPr>
          <p:cNvSpPr txBox="1">
            <a:spLocks/>
          </p:cNvSpPr>
          <p:nvPr/>
        </p:nvSpPr>
        <p:spPr>
          <a:xfrm>
            <a:off x="606657" y="1472172"/>
            <a:ext cx="7531502" cy="3913655"/>
          </a:xfrm>
          <a:prstGeom prst="rect">
            <a:avLst/>
          </a:prstGeom>
        </p:spPr>
        <p:txBody>
          <a:bodyPr vert="horz" lIns="91440" tIns="45720" rIns="91440" bIns="45720" rtlCol="0" anchor="t">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r>
              <a:rPr lang="en-US" sz="2000" dirty="0">
                <a:latin typeface="Arial"/>
                <a:cs typeface="Arial"/>
              </a:rPr>
              <a:t>Purpose</a:t>
            </a:r>
          </a:p>
          <a:p>
            <a:pPr marL="342900" indent="-342900"/>
            <a:r>
              <a:rPr lang="en-US" sz="2000" dirty="0">
                <a:latin typeface="Arial"/>
                <a:cs typeface="Arial"/>
              </a:rPr>
              <a:t>Background on PACT Act</a:t>
            </a:r>
          </a:p>
          <a:p>
            <a:pPr marL="342900" indent="-342900"/>
            <a:r>
              <a:rPr lang="en-US" sz="2000" dirty="0">
                <a:latin typeface="Arial"/>
                <a:cs typeface="Arial"/>
              </a:rPr>
              <a:t>PACT Act Section 704 – Overview </a:t>
            </a:r>
            <a:endParaRPr lang="en-US" sz="2000" b="0" dirty="0">
              <a:latin typeface="Arial"/>
              <a:cs typeface="Arial"/>
            </a:endParaRPr>
          </a:p>
          <a:p>
            <a:pPr marL="685800" lvl="1" indent="-342900"/>
            <a:r>
              <a:rPr lang="en-US" sz="1600" dirty="0">
                <a:latin typeface="Arial"/>
                <a:cs typeface="Arial"/>
              </a:rPr>
              <a:t>Qualifying Project Types </a:t>
            </a:r>
          </a:p>
          <a:p>
            <a:pPr marL="685800" lvl="1" indent="-342900"/>
            <a:r>
              <a:rPr lang="en-US" sz="1600" b="0" dirty="0">
                <a:latin typeface="Arial"/>
                <a:cs typeface="Arial"/>
              </a:rPr>
              <a:t>Prerequisites for all VA Leases</a:t>
            </a:r>
            <a:endParaRPr lang="en-US" sz="1600" dirty="0">
              <a:latin typeface="Arial"/>
              <a:cs typeface="Arial"/>
            </a:endParaRPr>
          </a:p>
          <a:p>
            <a:pPr marL="685800" lvl="1" indent="-342900"/>
            <a:r>
              <a:rPr lang="en-US" sz="1600" dirty="0">
                <a:latin typeface="Arial"/>
                <a:cs typeface="Arial"/>
              </a:rPr>
              <a:t>How it Works</a:t>
            </a:r>
          </a:p>
          <a:p>
            <a:pPr marL="685800" lvl="1" indent="-342900"/>
            <a:r>
              <a:rPr lang="en-US" sz="1600" dirty="0">
                <a:latin typeface="Arial"/>
                <a:cs typeface="Arial"/>
              </a:rPr>
              <a:t>Affiliate Information  </a:t>
            </a:r>
          </a:p>
          <a:p>
            <a:pPr marL="342900" indent="-342900"/>
            <a:r>
              <a:rPr lang="en-US" sz="2000" dirty="0">
                <a:latin typeface="Arial"/>
                <a:cs typeface="Arial"/>
              </a:rPr>
              <a:t>Q&amp;A / Frequently Asked Questions</a:t>
            </a:r>
          </a:p>
          <a:p>
            <a:pPr marL="0" indent="0">
              <a:buNone/>
            </a:pPr>
            <a:endParaRPr lang="en-US" sz="2000" dirty="0">
              <a:latin typeface="Arial"/>
              <a:cs typeface="Arial"/>
            </a:endParaRPr>
          </a:p>
          <a:p>
            <a:pPr marL="0" indent="0">
              <a:buNone/>
            </a:pPr>
            <a:r>
              <a:rPr lang="en-US" sz="2000" dirty="0">
                <a:latin typeface="Arial"/>
                <a:cs typeface="Arial"/>
              </a:rPr>
              <a:t>Appendices</a:t>
            </a:r>
          </a:p>
          <a:p>
            <a:pPr marL="342900" lvl="1" indent="0">
              <a:buNone/>
            </a:pPr>
            <a:r>
              <a:rPr lang="en-US" sz="1500" dirty="0">
                <a:latin typeface="Arial"/>
                <a:cs typeface="Arial"/>
              </a:rPr>
              <a:t>Appendix A:  Definitions</a:t>
            </a:r>
          </a:p>
          <a:p>
            <a:pPr marL="342900" lvl="1" indent="0">
              <a:buNone/>
            </a:pPr>
            <a:r>
              <a:rPr lang="en-US" sz="1500" dirty="0">
                <a:latin typeface="Arial"/>
                <a:cs typeface="Arial"/>
              </a:rPr>
              <a:t>Appendix B:  How it Works – Detailed Sample Scenarios</a:t>
            </a:r>
          </a:p>
          <a:p>
            <a:pPr marL="342900" lvl="1" indent="0">
              <a:buNone/>
            </a:pPr>
            <a:r>
              <a:rPr lang="en-US" sz="1500" dirty="0">
                <a:latin typeface="Arial"/>
                <a:cs typeface="Arial"/>
              </a:rPr>
              <a:t>Appendix C:  Links to Additional Resources</a:t>
            </a:r>
            <a:endParaRPr lang="en-US" dirty="0">
              <a:latin typeface="Arial"/>
              <a:cs typeface="Arial"/>
            </a:endParaRPr>
          </a:p>
          <a:p>
            <a:pPr marL="0" indent="0">
              <a:buNone/>
            </a:pPr>
            <a:endParaRPr lang="en-US" sz="1800" dirty="0"/>
          </a:p>
        </p:txBody>
      </p:sp>
      <p:sp>
        <p:nvSpPr>
          <p:cNvPr id="4" name="Text Placeholder 3">
            <a:extLst>
              <a:ext uri="{FF2B5EF4-FFF2-40B4-BE49-F238E27FC236}">
                <a16:creationId xmlns:a16="http://schemas.microsoft.com/office/drawing/2014/main" id="{8C6EEB79-C879-4435-932D-9F87FD010A93}"/>
              </a:ext>
            </a:extLst>
          </p:cNvPr>
          <p:cNvSpPr>
            <a:spLocks noGrp="1"/>
          </p:cNvSpPr>
          <p:nvPr>
            <p:ph type="body" sz="quarter" idx="13"/>
          </p:nvPr>
        </p:nvSpPr>
        <p:spPr/>
        <p:txBody>
          <a:bodyPr/>
          <a:lstStyle/>
          <a:p>
            <a:r>
              <a:rPr lang="en-US" sz="2400"/>
              <a:t>Agenda</a:t>
            </a:r>
          </a:p>
        </p:txBody>
      </p:sp>
    </p:spTree>
    <p:extLst>
      <p:ext uri="{BB962C8B-B14F-4D97-AF65-F5344CB8AC3E}">
        <p14:creationId xmlns:p14="http://schemas.microsoft.com/office/powerpoint/2010/main" val="1786599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3D2230-644B-8890-1313-BA8E467B008A}"/>
              </a:ext>
            </a:extLst>
          </p:cNvPr>
          <p:cNvSpPr>
            <a:spLocks noGrp="1"/>
          </p:cNvSpPr>
          <p:nvPr>
            <p:ph type="body" sz="quarter" idx="13"/>
          </p:nvPr>
        </p:nvSpPr>
        <p:spPr/>
        <p:txBody>
          <a:bodyPr/>
          <a:lstStyle/>
          <a:p>
            <a:r>
              <a:rPr lang="en-US"/>
              <a:t>Definitions (continued)</a:t>
            </a:r>
          </a:p>
        </p:txBody>
      </p:sp>
      <p:sp>
        <p:nvSpPr>
          <p:cNvPr id="3" name="Content Placeholder 1">
            <a:extLst>
              <a:ext uri="{FF2B5EF4-FFF2-40B4-BE49-F238E27FC236}">
                <a16:creationId xmlns:a16="http://schemas.microsoft.com/office/drawing/2014/main" id="{BB78DDD8-2AEB-5083-8BEE-242D1FA58CA9}"/>
              </a:ext>
            </a:extLst>
          </p:cNvPr>
          <p:cNvSpPr txBox="1">
            <a:spLocks/>
          </p:cNvSpPr>
          <p:nvPr/>
        </p:nvSpPr>
        <p:spPr>
          <a:xfrm>
            <a:off x="334565" y="1025828"/>
            <a:ext cx="8360570" cy="515113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4300" indent="-114300">
              <a:buFont typeface="Arial" panose="020B0604020202020204" pitchFamily="34" charset="0"/>
              <a:buChar char="•"/>
            </a:pPr>
            <a:r>
              <a:rPr lang="en-US" sz="1600" b="1" u="sng" dirty="0">
                <a:latin typeface="Arial" panose="020B0604020202020204" pitchFamily="34" charset="0"/>
                <a:cs typeface="Arial" panose="020B0604020202020204" pitchFamily="34" charset="0"/>
              </a:rPr>
              <a:t>Major Level Lease:</a:t>
            </a:r>
            <a:r>
              <a:rPr lang="en-US" sz="1600" dirty="0">
                <a:latin typeface="Arial" panose="020B0604020202020204" pitchFamily="34" charset="0"/>
                <a:cs typeface="Arial" panose="020B0604020202020204" pitchFamily="34" charset="0"/>
              </a:rPr>
              <a:t> The term “major lease” or “major level lease” means the net average annual rent for the term of the lease (including option periods and excluding the cost of services) is equal to or greater than the prospectus level threshold amount for the fiscal year in which award is to be made, requiring the prior submission and approval of a prospectus. The prospectus threshold for VA is the “major medical facility lease threshold” as defined in 38 U.S.C. § 8104(a)(3)(B), excluding the cost of services. </a:t>
            </a:r>
            <a:endParaRPr lang="en-US" sz="300" dirty="0">
              <a:latin typeface="Arial" panose="020B0604020202020204" pitchFamily="34" charset="0"/>
              <a:cs typeface="Arial" panose="020B0604020202020204" pitchFamily="34" charset="0"/>
            </a:endParaRPr>
          </a:p>
          <a:p>
            <a:pPr marL="114300" indent="-114300">
              <a:buFont typeface="Arial" panose="020B0604020202020204" pitchFamily="34" charset="0"/>
              <a:buChar char="•"/>
            </a:pPr>
            <a:r>
              <a:rPr lang="en-US" sz="1600" b="1" u="sng" dirty="0">
                <a:latin typeface="Arial" panose="020B0604020202020204" pitchFamily="34" charset="0"/>
                <a:cs typeface="Arial" panose="020B0604020202020204" pitchFamily="34" charset="0"/>
              </a:rPr>
              <a:t>Mid-Level Lease:</a:t>
            </a:r>
            <a:r>
              <a:rPr lang="en-US" sz="1600" dirty="0">
                <a:latin typeface="Arial" panose="020B0604020202020204" pitchFamily="34" charset="0"/>
                <a:cs typeface="Arial" panose="020B0604020202020204" pitchFamily="34" charset="0"/>
              </a:rPr>
              <a:t> The term “mid-level lease” means leases exceeding $1,000,000 in annual unserviced rent (net average annual rent for the term of the lease, including option periods and excluding the cost of services). </a:t>
            </a:r>
            <a:endParaRPr lang="en-US" sz="800" dirty="0">
              <a:latin typeface="Arial" panose="020B0604020202020204" pitchFamily="34" charset="0"/>
              <a:cs typeface="Arial" panose="020B0604020202020204" pitchFamily="34" charset="0"/>
            </a:endParaRPr>
          </a:p>
          <a:p>
            <a:pPr marL="114300" indent="-114300">
              <a:buFont typeface="Arial" panose="020B0604020202020204" pitchFamily="34" charset="0"/>
              <a:buChar char="•"/>
            </a:pPr>
            <a:r>
              <a:rPr lang="en-US" sz="1600" b="1" u="sng" dirty="0">
                <a:latin typeface="Arial" panose="020B0604020202020204" pitchFamily="34" charset="0"/>
                <a:cs typeface="Arial" panose="020B0604020202020204" pitchFamily="34" charset="0"/>
              </a:rPr>
              <a:t>Minor Lease:</a:t>
            </a:r>
            <a:r>
              <a:rPr lang="en-US" sz="1600" dirty="0">
                <a:latin typeface="Arial" panose="020B0604020202020204" pitchFamily="34" charset="0"/>
                <a:cs typeface="Arial" panose="020B0604020202020204" pitchFamily="34" charset="0"/>
              </a:rPr>
              <a:t> The term “minor lease” or “minor level lease” means leases of $1,000,000 or less in annual unserviced rent (net average annual rent for the term of the lease, including option periods and excluding the cost of services).</a:t>
            </a:r>
            <a:endParaRPr lang="en-US" sz="800" dirty="0">
              <a:latin typeface="Arial" panose="020B0604020202020204" pitchFamily="34" charset="0"/>
              <a:cs typeface="Arial" panose="020B0604020202020204" pitchFamily="34" charset="0"/>
            </a:endParaRPr>
          </a:p>
          <a:p>
            <a:pPr marL="114300" indent="-114300">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endParaRPr lang="en-US" sz="1600" dirty="0"/>
          </a:p>
        </p:txBody>
      </p:sp>
    </p:spTree>
    <p:extLst>
      <p:ext uri="{BB962C8B-B14F-4D97-AF65-F5344CB8AC3E}">
        <p14:creationId xmlns:p14="http://schemas.microsoft.com/office/powerpoint/2010/main" val="2719690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ED75B4-76E0-C6CB-18DE-4C652DF7B85B}"/>
              </a:ext>
            </a:extLst>
          </p:cNvPr>
          <p:cNvSpPr>
            <a:spLocks noGrp="1"/>
          </p:cNvSpPr>
          <p:nvPr>
            <p:ph type="title"/>
          </p:nvPr>
        </p:nvSpPr>
        <p:spPr>
          <a:xfrm>
            <a:off x="81482" y="3214104"/>
            <a:ext cx="8999144" cy="1010570"/>
          </a:xfrm>
        </p:spPr>
        <p:txBody>
          <a:bodyPr/>
          <a:lstStyle/>
          <a:p>
            <a:br>
              <a:rPr lang="en-US">
                <a:ea typeface="+mn-lt"/>
                <a:cs typeface="+mn-lt"/>
              </a:rPr>
            </a:br>
            <a:r>
              <a:rPr lang="en-US">
                <a:ea typeface="+mn-lt"/>
                <a:cs typeface="+mn-lt"/>
              </a:rPr>
              <a:t>Appendix B</a:t>
            </a:r>
            <a:br>
              <a:rPr lang="en-US">
                <a:ea typeface="+mn-lt"/>
                <a:cs typeface="+mn-lt"/>
              </a:rPr>
            </a:br>
            <a:r>
              <a:rPr lang="en-US" sz="3800">
                <a:ea typeface="+mn-lt"/>
                <a:cs typeface="+mn-lt"/>
              </a:rPr>
              <a:t>How it Works – Detailed Sample Scenarios</a:t>
            </a:r>
            <a:br>
              <a:rPr lang="en-US">
                <a:ea typeface="+mn-lt"/>
                <a:cs typeface="+mn-lt"/>
              </a:rPr>
            </a:br>
            <a:endParaRPr lang="en-US"/>
          </a:p>
        </p:txBody>
      </p:sp>
    </p:spTree>
    <p:extLst>
      <p:ext uri="{BB962C8B-B14F-4D97-AF65-F5344CB8AC3E}">
        <p14:creationId xmlns:p14="http://schemas.microsoft.com/office/powerpoint/2010/main" val="1520313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Curved Left 4">
            <a:extLst>
              <a:ext uri="{FF2B5EF4-FFF2-40B4-BE49-F238E27FC236}">
                <a16:creationId xmlns:a16="http://schemas.microsoft.com/office/drawing/2014/main" id="{4DBC9B3F-DA72-9B7F-5901-6E0AEE7527B2}"/>
              </a:ext>
            </a:extLst>
          </p:cNvPr>
          <p:cNvSpPr/>
          <p:nvPr/>
        </p:nvSpPr>
        <p:spPr>
          <a:xfrm flipH="1" flipV="1">
            <a:off x="2761416" y="2064419"/>
            <a:ext cx="556580" cy="1476076"/>
          </a:xfrm>
          <a:prstGeom prst="curvedLeftArrow">
            <a:avLst/>
          </a:prstGeom>
          <a:solidFill>
            <a:srgbClr val="DBDBDB">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Rectangle: Top Corners Rounded 37">
            <a:extLst>
              <a:ext uri="{FF2B5EF4-FFF2-40B4-BE49-F238E27FC236}">
                <a16:creationId xmlns:a16="http://schemas.microsoft.com/office/drawing/2014/main" id="{7332F947-0491-386A-D42C-EE9F728FA129}"/>
              </a:ext>
            </a:extLst>
          </p:cNvPr>
          <p:cNvSpPr/>
          <p:nvPr/>
        </p:nvSpPr>
        <p:spPr>
          <a:xfrm>
            <a:off x="105421" y="3205736"/>
            <a:ext cx="8937033" cy="2020419"/>
          </a:xfrm>
          <a:prstGeom prst="round2SameRect">
            <a:avLst/>
          </a:prstGeom>
          <a:solidFill>
            <a:srgbClr val="254172">
              <a:alpha val="1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a:solidFill>
                <a:schemeClr val="tx1"/>
              </a:solidFill>
              <a:latin typeface="Arial" panose="020B0604020202020204" pitchFamily="34" charset="0"/>
              <a:cs typeface="Arial" panose="020B0604020202020204" pitchFamily="34" charset="0"/>
            </a:endParaRPr>
          </a:p>
        </p:txBody>
      </p:sp>
      <p:sp>
        <p:nvSpPr>
          <p:cNvPr id="37" name="Rectangle: Top Corners Rounded 36">
            <a:extLst>
              <a:ext uri="{FF2B5EF4-FFF2-40B4-BE49-F238E27FC236}">
                <a16:creationId xmlns:a16="http://schemas.microsoft.com/office/drawing/2014/main" id="{83B9A35B-2EB0-D399-40BB-04560977265F}"/>
              </a:ext>
            </a:extLst>
          </p:cNvPr>
          <p:cNvSpPr/>
          <p:nvPr/>
        </p:nvSpPr>
        <p:spPr>
          <a:xfrm rot="10800000">
            <a:off x="105418" y="1200055"/>
            <a:ext cx="8937033" cy="1438665"/>
          </a:xfrm>
          <a:prstGeom prst="round2SameRect">
            <a:avLst/>
          </a:prstGeom>
          <a:solidFill>
            <a:srgbClr val="006663">
              <a:alpha val="1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a:solidFill>
                <a:schemeClr val="tx1"/>
              </a:solidFill>
              <a:latin typeface="Arial" panose="020B0604020202020204" pitchFamily="34" charset="0"/>
              <a:cs typeface="Arial" panose="020B0604020202020204" pitchFamily="34" charset="0"/>
            </a:endParaRPr>
          </a:p>
        </p:txBody>
      </p:sp>
      <p:cxnSp>
        <p:nvCxnSpPr>
          <p:cNvPr id="75" name="Connector: Elbow 74">
            <a:extLst>
              <a:ext uri="{FF2B5EF4-FFF2-40B4-BE49-F238E27FC236}">
                <a16:creationId xmlns:a16="http://schemas.microsoft.com/office/drawing/2014/main" id="{D7412286-10B8-B267-6CEC-D7C20622C807}"/>
              </a:ext>
            </a:extLst>
          </p:cNvPr>
          <p:cNvCxnSpPr>
            <a:cxnSpLocks/>
          </p:cNvCxnSpPr>
          <p:nvPr/>
        </p:nvCxnSpPr>
        <p:spPr>
          <a:xfrm rot="16200000" flipH="1">
            <a:off x="3204635" y="3121157"/>
            <a:ext cx="1080741" cy="1031275"/>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0A59EE1-0CDD-BB16-AC7E-C03797687D19}"/>
              </a:ext>
            </a:extLst>
          </p:cNvPr>
          <p:cNvCxnSpPr>
            <a:cxnSpLocks/>
          </p:cNvCxnSpPr>
          <p:nvPr/>
        </p:nvCxnSpPr>
        <p:spPr>
          <a:xfrm flipV="1">
            <a:off x="3322111" y="1790700"/>
            <a:ext cx="0" cy="897712"/>
          </a:xfrm>
          <a:prstGeom prst="line">
            <a:avLst/>
          </a:prstGeom>
          <a:ln w="28575">
            <a:solidFill>
              <a:srgbClr val="00666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51B2BC8-FB61-6889-ED08-2E3D7F884378}"/>
              </a:ext>
            </a:extLst>
          </p:cNvPr>
          <p:cNvCxnSpPr>
            <a:cxnSpLocks/>
          </p:cNvCxnSpPr>
          <p:nvPr/>
        </p:nvCxnSpPr>
        <p:spPr>
          <a:xfrm flipH="1">
            <a:off x="447721" y="2929935"/>
            <a:ext cx="8332877" cy="2207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DE7E319-6F12-A2FC-1494-0574DB23FB53}"/>
              </a:ext>
            </a:extLst>
          </p:cNvPr>
          <p:cNvCxnSpPr>
            <a:cxnSpLocks/>
          </p:cNvCxnSpPr>
          <p:nvPr/>
        </p:nvCxnSpPr>
        <p:spPr>
          <a:xfrm flipV="1">
            <a:off x="480490" y="3097634"/>
            <a:ext cx="0" cy="47054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5270E4B-602B-8EE2-E20E-10070F988105}"/>
              </a:ext>
            </a:extLst>
          </p:cNvPr>
          <p:cNvSpPr txBox="1"/>
          <p:nvPr/>
        </p:nvSpPr>
        <p:spPr>
          <a:xfrm>
            <a:off x="204003" y="1263787"/>
            <a:ext cx="2397688" cy="800219"/>
          </a:xfrm>
          <a:prstGeom prst="rect">
            <a:avLst/>
          </a:prstGeom>
          <a:solidFill>
            <a:srgbClr val="006663"/>
          </a:solidFill>
          <a:ln>
            <a:noFill/>
          </a:ln>
          <a:effectLst>
            <a:outerShdw blurRad="50800" dist="38100" dir="8100000" algn="tr" rotWithShape="0">
              <a:prstClr val="black">
                <a:alpha val="40000"/>
              </a:prstClr>
            </a:outerShdw>
          </a:effectLst>
        </p:spPr>
        <p:txBody>
          <a:bodyPr wrap="square" rtlCol="0">
            <a:spAutoFit/>
          </a:bodyPr>
          <a:lstStyle/>
          <a:p>
            <a:pPr algn="ctr"/>
            <a:r>
              <a:rPr lang="en-US" sz="1000" b="1">
                <a:solidFill>
                  <a:schemeClr val="bg1"/>
                </a:solidFill>
                <a:latin typeface="Arial" panose="020B0604020202020204" pitchFamily="34" charset="0"/>
                <a:cs typeface="Arial" panose="020B0604020202020204" pitchFamily="34" charset="0"/>
              </a:rPr>
              <a:t>Respond to market research</a:t>
            </a:r>
            <a:r>
              <a:rPr lang="en-US" sz="1000" b="1" baseline="30000">
                <a:solidFill>
                  <a:schemeClr val="bg1"/>
                </a:solidFill>
                <a:latin typeface="Arial" panose="020B0604020202020204" pitchFamily="34" charset="0"/>
                <a:cs typeface="Arial" panose="020B0604020202020204" pitchFamily="34" charset="0"/>
              </a:rPr>
              <a:t>5</a:t>
            </a:r>
            <a:r>
              <a:rPr lang="en-US" sz="1000" b="1">
                <a:solidFill>
                  <a:schemeClr val="bg1"/>
                </a:solidFill>
                <a:latin typeface="Arial" panose="020B0604020202020204" pitchFamily="34" charset="0"/>
                <a:cs typeface="Arial" panose="020B0604020202020204" pitchFamily="34" charset="0"/>
              </a:rPr>
              <a:t> </a:t>
            </a:r>
          </a:p>
          <a:p>
            <a:pPr algn="ctr"/>
            <a:endParaRPr lang="en-US" sz="300" b="1">
              <a:solidFill>
                <a:schemeClr val="bg1"/>
              </a:solidFill>
              <a:latin typeface="Arial" panose="020B0604020202020204" pitchFamily="34" charset="0"/>
              <a:cs typeface="Arial" panose="020B0604020202020204" pitchFamily="34" charset="0"/>
            </a:endParaRPr>
          </a:p>
          <a:p>
            <a:pPr algn="ctr"/>
            <a:r>
              <a:rPr lang="en-US" sz="1000" b="1">
                <a:solidFill>
                  <a:schemeClr val="bg1"/>
                </a:solidFill>
                <a:latin typeface="Arial" panose="020B0604020202020204" pitchFamily="34" charset="0"/>
                <a:cs typeface="Arial" panose="020B0604020202020204" pitchFamily="34" charset="0"/>
              </a:rPr>
              <a:t>Identify owned or controlled assets available to meet VA-defined technical project requirements</a:t>
            </a:r>
          </a:p>
          <a:p>
            <a:pPr algn="ctr"/>
            <a:endParaRPr lang="en-US" sz="300" b="1">
              <a:solidFill>
                <a:schemeClr val="bg1"/>
              </a:solidFill>
              <a:latin typeface="Arial" panose="020B0604020202020204" pitchFamily="34" charset="0"/>
              <a:cs typeface="Arial" panose="020B0604020202020204" pitchFamily="34" charset="0"/>
            </a:endParaRPr>
          </a:p>
        </p:txBody>
      </p:sp>
      <p:pic>
        <p:nvPicPr>
          <p:cNvPr id="47" name="Picture 46">
            <a:extLst>
              <a:ext uri="{FF2B5EF4-FFF2-40B4-BE49-F238E27FC236}">
                <a16:creationId xmlns:a16="http://schemas.microsoft.com/office/drawing/2014/main" id="{D2845BFD-7F1F-95EC-89A1-5E71AE5C79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24030" y="2088098"/>
            <a:ext cx="1678691" cy="1692450"/>
          </a:xfrm>
          <a:prstGeom prst="rect">
            <a:avLst/>
          </a:prstGeom>
        </p:spPr>
      </p:pic>
      <p:cxnSp>
        <p:nvCxnSpPr>
          <p:cNvPr id="69" name="Straight Connector 68">
            <a:extLst>
              <a:ext uri="{FF2B5EF4-FFF2-40B4-BE49-F238E27FC236}">
                <a16:creationId xmlns:a16="http://schemas.microsoft.com/office/drawing/2014/main" id="{D3E4581D-1DC8-3459-27D7-F9A0AADA5C1C}"/>
              </a:ext>
            </a:extLst>
          </p:cNvPr>
          <p:cNvCxnSpPr>
            <a:cxnSpLocks/>
            <a:stCxn id="47" idx="0"/>
          </p:cNvCxnSpPr>
          <p:nvPr/>
        </p:nvCxnSpPr>
        <p:spPr>
          <a:xfrm flipH="1" flipV="1">
            <a:off x="4962165" y="1528794"/>
            <a:ext cx="1211" cy="559304"/>
          </a:xfrm>
          <a:prstGeom prst="line">
            <a:avLst/>
          </a:prstGeom>
          <a:ln w="28575">
            <a:solidFill>
              <a:srgbClr val="006663"/>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46512FB-719F-E0AF-B90A-89B50477C624}"/>
              </a:ext>
            </a:extLst>
          </p:cNvPr>
          <p:cNvCxnSpPr>
            <a:cxnSpLocks/>
          </p:cNvCxnSpPr>
          <p:nvPr/>
        </p:nvCxnSpPr>
        <p:spPr>
          <a:xfrm flipV="1">
            <a:off x="8688486" y="1960212"/>
            <a:ext cx="0" cy="791207"/>
          </a:xfrm>
          <a:prstGeom prst="line">
            <a:avLst/>
          </a:prstGeom>
          <a:ln w="28575">
            <a:solidFill>
              <a:srgbClr val="006663"/>
            </a:solidFill>
          </a:ln>
        </p:spPr>
        <p:style>
          <a:lnRef idx="1">
            <a:schemeClr val="accent1"/>
          </a:lnRef>
          <a:fillRef idx="0">
            <a:schemeClr val="accent1"/>
          </a:fillRef>
          <a:effectRef idx="0">
            <a:schemeClr val="accent1"/>
          </a:effectRef>
          <a:fontRef idx="minor">
            <a:schemeClr val="tx1"/>
          </a:fontRef>
        </p:style>
      </p:cxnSp>
      <p:sp>
        <p:nvSpPr>
          <p:cNvPr id="91" name="Oval 90">
            <a:extLst>
              <a:ext uri="{FF2B5EF4-FFF2-40B4-BE49-F238E27FC236}">
                <a16:creationId xmlns:a16="http://schemas.microsoft.com/office/drawing/2014/main" id="{64BAB619-6119-13E3-11F4-CE5670CDF120}"/>
              </a:ext>
            </a:extLst>
          </p:cNvPr>
          <p:cNvSpPr/>
          <p:nvPr/>
        </p:nvSpPr>
        <p:spPr>
          <a:xfrm>
            <a:off x="4050748" y="2079872"/>
            <a:ext cx="521208" cy="475488"/>
          </a:xfrm>
          <a:prstGeom prst="ellipse">
            <a:avLst/>
          </a:prstGeom>
          <a:solidFill>
            <a:schemeClr val="bg1"/>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6</a:t>
            </a:r>
          </a:p>
        </p:txBody>
      </p:sp>
      <p:cxnSp>
        <p:nvCxnSpPr>
          <p:cNvPr id="99" name="Straight Connector 98">
            <a:extLst>
              <a:ext uri="{FF2B5EF4-FFF2-40B4-BE49-F238E27FC236}">
                <a16:creationId xmlns:a16="http://schemas.microsoft.com/office/drawing/2014/main" id="{5DE03B9C-2121-0F83-CC2C-5418B59FA316}"/>
              </a:ext>
            </a:extLst>
          </p:cNvPr>
          <p:cNvCxnSpPr>
            <a:cxnSpLocks/>
          </p:cNvCxnSpPr>
          <p:nvPr/>
        </p:nvCxnSpPr>
        <p:spPr>
          <a:xfrm flipV="1">
            <a:off x="1946007" y="1945378"/>
            <a:ext cx="0" cy="828161"/>
          </a:xfrm>
          <a:prstGeom prst="line">
            <a:avLst/>
          </a:prstGeom>
          <a:ln w="28575">
            <a:solidFill>
              <a:srgbClr val="006663"/>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A98D882-088E-B4B6-D3FD-612DD19B12D2}"/>
              </a:ext>
            </a:extLst>
          </p:cNvPr>
          <p:cNvCxnSpPr>
            <a:cxnSpLocks/>
          </p:cNvCxnSpPr>
          <p:nvPr/>
        </p:nvCxnSpPr>
        <p:spPr>
          <a:xfrm flipV="1">
            <a:off x="6952388" y="3735087"/>
            <a:ext cx="0" cy="69485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Rectangle: Top Corners Rounded 39">
            <a:extLst>
              <a:ext uri="{FF2B5EF4-FFF2-40B4-BE49-F238E27FC236}">
                <a16:creationId xmlns:a16="http://schemas.microsoft.com/office/drawing/2014/main" id="{2971C3ED-CA2E-3BB6-930D-FD01862412DE}"/>
              </a:ext>
            </a:extLst>
          </p:cNvPr>
          <p:cNvSpPr/>
          <p:nvPr/>
        </p:nvSpPr>
        <p:spPr>
          <a:xfrm rot="10800000">
            <a:off x="105421" y="5212014"/>
            <a:ext cx="8933158" cy="340000"/>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latin typeface="Arial" panose="020B0604020202020204" pitchFamily="34" charset="0"/>
              <a:cs typeface="Arial" panose="020B0604020202020204" pitchFamily="34" charset="0"/>
            </a:endParaRPr>
          </a:p>
        </p:txBody>
      </p:sp>
      <p:sp>
        <p:nvSpPr>
          <p:cNvPr id="41" name="Rectangle: Top Corners Rounded 40">
            <a:extLst>
              <a:ext uri="{FF2B5EF4-FFF2-40B4-BE49-F238E27FC236}">
                <a16:creationId xmlns:a16="http://schemas.microsoft.com/office/drawing/2014/main" id="{33C90EA6-2465-82AD-AF7F-84284789722D}"/>
              </a:ext>
            </a:extLst>
          </p:cNvPr>
          <p:cNvSpPr/>
          <p:nvPr/>
        </p:nvSpPr>
        <p:spPr>
          <a:xfrm>
            <a:off x="101545" y="875615"/>
            <a:ext cx="8937034" cy="340000"/>
          </a:xfrm>
          <a:prstGeom prst="round2SameRect">
            <a:avLst>
              <a:gd name="adj1" fmla="val 50000"/>
              <a:gd name="adj2" fmla="val 0"/>
            </a:avLst>
          </a:prstGeom>
          <a:solidFill>
            <a:srgbClr val="006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Affiliate Responsibilities </a:t>
            </a:r>
          </a:p>
        </p:txBody>
      </p:sp>
      <p:sp>
        <p:nvSpPr>
          <p:cNvPr id="42" name="TextBox 41">
            <a:extLst>
              <a:ext uri="{FF2B5EF4-FFF2-40B4-BE49-F238E27FC236}">
                <a16:creationId xmlns:a16="http://schemas.microsoft.com/office/drawing/2014/main" id="{6A0D7916-E3B9-EB05-1736-C83C3B967055}"/>
              </a:ext>
            </a:extLst>
          </p:cNvPr>
          <p:cNvSpPr txBox="1"/>
          <p:nvPr/>
        </p:nvSpPr>
        <p:spPr>
          <a:xfrm>
            <a:off x="2281562" y="5203136"/>
            <a:ext cx="4580876" cy="369332"/>
          </a:xfrm>
          <a:prstGeom prst="rect">
            <a:avLst/>
          </a:prstGeom>
          <a:noFill/>
        </p:spPr>
        <p:txBody>
          <a:bodyPr wrap="square">
            <a:spAutoFit/>
          </a:bodyPr>
          <a:lstStyle/>
          <a:p>
            <a:pPr algn="ctr"/>
            <a:r>
              <a:rPr lang="en-US">
                <a:solidFill>
                  <a:schemeClr val="bg1"/>
                </a:solidFill>
                <a:latin typeface="Arial" panose="020B0604020202020204" pitchFamily="34" charset="0"/>
                <a:cs typeface="Arial" panose="020B0604020202020204" pitchFamily="34" charset="0"/>
              </a:rPr>
              <a:t>VA Responsibilities </a:t>
            </a:r>
          </a:p>
        </p:txBody>
      </p:sp>
      <p:sp>
        <p:nvSpPr>
          <p:cNvPr id="59" name="TextBox 58">
            <a:extLst>
              <a:ext uri="{FF2B5EF4-FFF2-40B4-BE49-F238E27FC236}">
                <a16:creationId xmlns:a16="http://schemas.microsoft.com/office/drawing/2014/main" id="{BEE82E3C-A100-6B05-3171-A0E87C1F607E}"/>
              </a:ext>
            </a:extLst>
          </p:cNvPr>
          <p:cNvSpPr txBox="1"/>
          <p:nvPr/>
        </p:nvSpPr>
        <p:spPr>
          <a:xfrm>
            <a:off x="4000063" y="1267158"/>
            <a:ext cx="2579797" cy="646331"/>
          </a:xfrm>
          <a:prstGeom prst="rect">
            <a:avLst/>
          </a:prstGeom>
          <a:solidFill>
            <a:srgbClr val="006663"/>
          </a:solidFill>
          <a:ln>
            <a:noFill/>
          </a:ln>
          <a:effectLst>
            <a:outerShdw blurRad="50800" dist="38100" dir="8100000" algn="tr" rotWithShape="0">
              <a:prstClr val="black">
                <a:alpha val="40000"/>
              </a:prstClr>
            </a:outerShdw>
          </a:effectLst>
        </p:spPr>
        <p:txBody>
          <a:bodyPr wrap="square" rtlCol="0">
            <a:spAutoFit/>
          </a:bodyPr>
          <a:lstStyle/>
          <a:p>
            <a:pPr algn="ctr"/>
            <a:r>
              <a:rPr lang="en-US" sz="1000" b="1">
                <a:solidFill>
                  <a:schemeClr val="bg1"/>
                </a:solidFill>
                <a:latin typeface="Arial" panose="020B0604020202020204" pitchFamily="34" charset="0"/>
                <a:cs typeface="Arial" panose="020B0604020202020204" pitchFamily="34" charset="0"/>
              </a:rPr>
              <a:t>Secure Financing (Private Capital) </a:t>
            </a:r>
          </a:p>
          <a:p>
            <a:pPr algn="ctr"/>
            <a:endParaRPr lang="en-US" sz="300" b="1">
              <a:solidFill>
                <a:schemeClr val="bg1"/>
              </a:solidFill>
              <a:latin typeface="Arial" panose="020B0604020202020204" pitchFamily="34" charset="0"/>
              <a:cs typeface="Arial" panose="020B0604020202020204" pitchFamily="34" charset="0"/>
            </a:endParaRPr>
          </a:p>
          <a:p>
            <a:pPr algn="ctr"/>
            <a:r>
              <a:rPr lang="en-US" sz="1000" b="1">
                <a:solidFill>
                  <a:schemeClr val="bg1"/>
                </a:solidFill>
                <a:latin typeface="Arial" panose="020B0604020202020204" pitchFamily="34" charset="0"/>
                <a:cs typeface="Arial" panose="020B0604020202020204" pitchFamily="34" charset="0"/>
              </a:rPr>
              <a:t>Construct clinic facility for VA use </a:t>
            </a:r>
          </a:p>
          <a:p>
            <a:pPr algn="ctr"/>
            <a:endParaRPr lang="en-US" sz="300" b="1">
              <a:solidFill>
                <a:schemeClr val="bg1"/>
              </a:solidFill>
              <a:latin typeface="Arial" panose="020B0604020202020204" pitchFamily="34" charset="0"/>
              <a:cs typeface="Arial" panose="020B0604020202020204" pitchFamily="34" charset="0"/>
            </a:endParaRPr>
          </a:p>
          <a:p>
            <a:pPr algn="ctr"/>
            <a:r>
              <a:rPr lang="en-US" sz="1000" b="1">
                <a:solidFill>
                  <a:schemeClr val="bg1"/>
                </a:solidFill>
                <a:latin typeface="Arial" panose="020B0604020202020204" pitchFamily="34" charset="0"/>
                <a:cs typeface="Arial" panose="020B0604020202020204" pitchFamily="34" charset="0"/>
              </a:rPr>
              <a:t>Successful commissioning report</a:t>
            </a:r>
          </a:p>
        </p:txBody>
      </p:sp>
      <p:sp>
        <p:nvSpPr>
          <p:cNvPr id="28" name="TextBox 27">
            <a:extLst>
              <a:ext uri="{FF2B5EF4-FFF2-40B4-BE49-F238E27FC236}">
                <a16:creationId xmlns:a16="http://schemas.microsoft.com/office/drawing/2014/main" id="{2B637439-6A5D-C64F-BE4D-F33402D22DBE}"/>
              </a:ext>
            </a:extLst>
          </p:cNvPr>
          <p:cNvSpPr txBox="1"/>
          <p:nvPr/>
        </p:nvSpPr>
        <p:spPr>
          <a:xfrm>
            <a:off x="7859750" y="4269916"/>
            <a:ext cx="1099232" cy="830997"/>
          </a:xfrm>
          <a:prstGeom prst="rect">
            <a:avLst/>
          </a:prstGeom>
          <a:solidFill>
            <a:schemeClr val="accent2">
              <a:lumMod val="75000"/>
            </a:schemeClr>
          </a:solidFill>
          <a:ln>
            <a:noFill/>
          </a:ln>
          <a:effectLst>
            <a:outerShdw blurRad="50800" dist="38100" dir="8100000" algn="tr" rotWithShape="0">
              <a:prstClr val="black">
                <a:alpha val="40000"/>
              </a:prstClr>
            </a:outerShdw>
          </a:effectLst>
        </p:spPr>
        <p:txBody>
          <a:bodyPr wrap="square" rtlCol="0">
            <a:spAutoFit/>
          </a:bodyPr>
          <a:lstStyle/>
          <a:p>
            <a:pPr algn="ctr"/>
            <a:r>
              <a:rPr lang="en-US" sz="1200" b="1">
                <a:solidFill>
                  <a:schemeClr val="bg1"/>
                </a:solidFill>
                <a:latin typeface="Arial" panose="020B0604020202020204" pitchFamily="34" charset="0"/>
                <a:cs typeface="Arial" panose="020B0604020202020204" pitchFamily="34" charset="0"/>
              </a:rPr>
              <a:t>VA Provides Direct Patient Care</a:t>
            </a:r>
            <a:r>
              <a:rPr lang="en-US" sz="1200" b="1" baseline="30000">
                <a:solidFill>
                  <a:schemeClr val="bg1"/>
                </a:solidFill>
                <a:latin typeface="Arial" panose="020B0604020202020204" pitchFamily="34" charset="0"/>
                <a:cs typeface="Arial" panose="020B0604020202020204" pitchFamily="34" charset="0"/>
              </a:rPr>
              <a:t>4</a:t>
            </a:r>
            <a:endParaRPr lang="en-US" sz="1200" b="1">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9565FBA-06C6-59AE-7E58-EAA470FBF787}"/>
              </a:ext>
            </a:extLst>
          </p:cNvPr>
          <p:cNvSpPr txBox="1"/>
          <p:nvPr/>
        </p:nvSpPr>
        <p:spPr>
          <a:xfrm>
            <a:off x="137604" y="3436416"/>
            <a:ext cx="1431663" cy="830997"/>
          </a:xfrm>
          <a:prstGeom prst="rect">
            <a:avLst/>
          </a:prstGeom>
          <a:solidFill>
            <a:srgbClr val="02355F"/>
          </a:solidFill>
          <a:ln>
            <a:noFill/>
          </a:ln>
          <a:effectLst>
            <a:outerShdw blurRad="50800" dist="38100" dir="8100000" algn="tr" rotWithShape="0">
              <a:prstClr val="black">
                <a:alpha val="40000"/>
              </a:prstClr>
            </a:outerShdw>
          </a:effectLst>
        </p:spPr>
        <p:txBody>
          <a:bodyPr wrap="square" rtlCol="0">
            <a:spAutoFit/>
          </a:bodyPr>
          <a:lstStyle/>
          <a:p>
            <a:pPr algn="ctr"/>
            <a:r>
              <a:rPr lang="en-US" sz="900" b="1">
                <a:solidFill>
                  <a:schemeClr val="bg1"/>
                </a:solidFill>
                <a:latin typeface="Arial" panose="020B0604020202020204" pitchFamily="34" charset="0"/>
                <a:cs typeface="Arial" panose="020B0604020202020204" pitchFamily="34" charset="0"/>
              </a:rPr>
              <a:t>Identify/Define VA facility need, submit for approvals</a:t>
            </a:r>
            <a:r>
              <a:rPr lang="en-US" sz="900" b="1" baseline="30000">
                <a:solidFill>
                  <a:schemeClr val="bg1"/>
                </a:solidFill>
                <a:latin typeface="Arial" panose="020B0604020202020204" pitchFamily="34" charset="0"/>
                <a:cs typeface="Arial" panose="020B0604020202020204" pitchFamily="34" charset="0"/>
              </a:rPr>
              <a:t>1</a:t>
            </a:r>
          </a:p>
          <a:p>
            <a:pPr algn="ctr"/>
            <a:endParaRPr lang="en-US" sz="300" b="1">
              <a:solidFill>
                <a:schemeClr val="bg1"/>
              </a:solidFill>
              <a:latin typeface="Arial" panose="020B0604020202020204" pitchFamily="34" charset="0"/>
              <a:cs typeface="Arial" panose="020B0604020202020204" pitchFamily="34" charset="0"/>
            </a:endParaRPr>
          </a:p>
          <a:p>
            <a:pPr algn="ctr"/>
            <a:r>
              <a:rPr lang="en-US" sz="900" b="1">
                <a:solidFill>
                  <a:schemeClr val="bg1"/>
                </a:solidFill>
                <a:latin typeface="Arial" panose="020B0604020202020204" pitchFamily="34" charset="0"/>
                <a:cs typeface="Arial" panose="020B0604020202020204" pitchFamily="34" charset="0"/>
              </a:rPr>
              <a:t>Define technical project requirements</a:t>
            </a:r>
          </a:p>
        </p:txBody>
      </p:sp>
      <p:sp>
        <p:nvSpPr>
          <p:cNvPr id="4" name="Arrow: Curved Left 3">
            <a:extLst>
              <a:ext uri="{FF2B5EF4-FFF2-40B4-BE49-F238E27FC236}">
                <a16:creationId xmlns:a16="http://schemas.microsoft.com/office/drawing/2014/main" id="{75D9BE1C-9AC7-4672-3710-32F059269298}"/>
              </a:ext>
            </a:extLst>
          </p:cNvPr>
          <p:cNvSpPr/>
          <p:nvPr/>
        </p:nvSpPr>
        <p:spPr>
          <a:xfrm>
            <a:off x="3427586" y="2129779"/>
            <a:ext cx="572477" cy="1494950"/>
          </a:xfrm>
          <a:prstGeom prst="curvedLeftArrow">
            <a:avLst/>
          </a:prstGeom>
          <a:solidFill>
            <a:srgbClr val="DBDBDB">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Rounded Corners 5">
            <a:extLst>
              <a:ext uri="{FF2B5EF4-FFF2-40B4-BE49-F238E27FC236}">
                <a16:creationId xmlns:a16="http://schemas.microsoft.com/office/drawing/2014/main" id="{5324AEB9-78E7-9457-C513-7DE4F3E72F82}"/>
              </a:ext>
            </a:extLst>
          </p:cNvPr>
          <p:cNvSpPr/>
          <p:nvPr/>
        </p:nvSpPr>
        <p:spPr>
          <a:xfrm>
            <a:off x="2749412" y="2316018"/>
            <a:ext cx="1107854" cy="247923"/>
          </a:xfrm>
          <a:prstGeom prst="roundRect">
            <a:avLst>
              <a:gd name="adj" fmla="val 4228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Negotiations With Identified Affiliate</a:t>
            </a:r>
          </a:p>
        </p:txBody>
      </p:sp>
      <p:sp>
        <p:nvSpPr>
          <p:cNvPr id="7" name="Rectangle: Rounded Corners 6">
            <a:extLst>
              <a:ext uri="{FF2B5EF4-FFF2-40B4-BE49-F238E27FC236}">
                <a16:creationId xmlns:a16="http://schemas.microsoft.com/office/drawing/2014/main" id="{57D3DD91-D80D-EAD3-FBCD-2076CE3DA0DE}"/>
              </a:ext>
            </a:extLst>
          </p:cNvPr>
          <p:cNvSpPr/>
          <p:nvPr/>
        </p:nvSpPr>
        <p:spPr>
          <a:xfrm>
            <a:off x="3481512" y="2568022"/>
            <a:ext cx="313941" cy="745097"/>
          </a:xfrm>
          <a:prstGeom prst="roundRect">
            <a:avLst>
              <a:gd name="adj" fmla="val 28803"/>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C462FA86-45EF-6CB7-784A-7E7561329BC8}"/>
              </a:ext>
            </a:extLst>
          </p:cNvPr>
          <p:cNvSpPr/>
          <p:nvPr/>
        </p:nvSpPr>
        <p:spPr>
          <a:xfrm>
            <a:off x="3508258" y="3037269"/>
            <a:ext cx="247888" cy="22805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tar: 5 Points 30">
            <a:extLst>
              <a:ext uri="{FF2B5EF4-FFF2-40B4-BE49-F238E27FC236}">
                <a16:creationId xmlns:a16="http://schemas.microsoft.com/office/drawing/2014/main" id="{5FD7FC05-5E66-D7C4-CDB6-4E84D6E73D12}"/>
              </a:ext>
            </a:extLst>
          </p:cNvPr>
          <p:cNvSpPr/>
          <p:nvPr/>
        </p:nvSpPr>
        <p:spPr>
          <a:xfrm>
            <a:off x="3505739" y="2593725"/>
            <a:ext cx="247888" cy="228059"/>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tar: 5 Points 31">
            <a:extLst>
              <a:ext uri="{FF2B5EF4-FFF2-40B4-BE49-F238E27FC236}">
                <a16:creationId xmlns:a16="http://schemas.microsoft.com/office/drawing/2014/main" id="{16E533C7-3BFB-A935-C033-2CAA82B82741}"/>
              </a:ext>
            </a:extLst>
          </p:cNvPr>
          <p:cNvSpPr/>
          <p:nvPr/>
        </p:nvSpPr>
        <p:spPr>
          <a:xfrm>
            <a:off x="3508258" y="2818360"/>
            <a:ext cx="247888" cy="228059"/>
          </a:xfrm>
          <a:prstGeom prst="star5">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647564F4-0BD1-6626-DBF7-AE55C04162E7}"/>
              </a:ext>
            </a:extLst>
          </p:cNvPr>
          <p:cNvSpPr txBox="1"/>
          <p:nvPr/>
        </p:nvSpPr>
        <p:spPr>
          <a:xfrm>
            <a:off x="6167717" y="4239289"/>
            <a:ext cx="1491186" cy="877163"/>
          </a:xfrm>
          <a:prstGeom prst="rect">
            <a:avLst/>
          </a:prstGeom>
          <a:solidFill>
            <a:srgbClr val="02355F"/>
          </a:solidFill>
          <a:ln>
            <a:noFill/>
          </a:ln>
          <a:effectLst>
            <a:outerShdw blurRad="50800" dist="38100" dir="8100000" algn="tr" rotWithShape="0">
              <a:prstClr val="black">
                <a:alpha val="40000"/>
              </a:prstClr>
            </a:outerShdw>
          </a:effectLst>
        </p:spPr>
        <p:txBody>
          <a:bodyPr wrap="square" rtlCol="0">
            <a:spAutoFit/>
          </a:bodyPr>
          <a:lstStyle/>
          <a:p>
            <a:pPr algn="ctr"/>
            <a:r>
              <a:rPr lang="en-US" sz="1100" b="1" dirty="0">
                <a:solidFill>
                  <a:schemeClr val="bg1"/>
                </a:solidFill>
                <a:latin typeface="Arial" panose="020B0604020202020204" pitchFamily="34" charset="0"/>
                <a:cs typeface="Arial" panose="020B0604020202020204" pitchFamily="34" charset="0"/>
              </a:rPr>
              <a:t>Activate, staff, operate and maintain VA Clinic</a:t>
            </a:r>
            <a:r>
              <a:rPr lang="en-US" sz="1100" b="1" baseline="30000" dirty="0">
                <a:solidFill>
                  <a:schemeClr val="bg1"/>
                </a:solidFill>
                <a:latin typeface="Arial" panose="020B0604020202020204" pitchFamily="34" charset="0"/>
                <a:cs typeface="Arial" panose="020B0604020202020204" pitchFamily="34" charset="0"/>
              </a:rPr>
              <a:t>4</a:t>
            </a:r>
            <a:endParaRPr lang="en-US" sz="1100" b="1" dirty="0">
              <a:solidFill>
                <a:schemeClr val="bg1"/>
              </a:solidFill>
              <a:latin typeface="Arial" panose="020B0604020202020204" pitchFamily="34" charset="0"/>
              <a:cs typeface="Arial" panose="020B0604020202020204" pitchFamily="34" charset="0"/>
            </a:endParaRPr>
          </a:p>
          <a:p>
            <a:pPr algn="ctr"/>
            <a:r>
              <a:rPr lang="en-US" sz="900" b="1" dirty="0">
                <a:solidFill>
                  <a:schemeClr val="bg1"/>
                </a:solidFill>
                <a:latin typeface="Arial" panose="020B0604020202020204" pitchFamily="34" charset="0"/>
                <a:cs typeface="Arial" panose="020B0604020202020204" pitchFamily="34" charset="0"/>
              </a:rPr>
              <a:t>(VA pays rent to affiliate)</a:t>
            </a:r>
            <a:endParaRPr lang="en-US" sz="1100" b="1" dirty="0">
              <a:solidFill>
                <a:schemeClr val="bg1"/>
              </a:solidFill>
              <a:latin typeface="Arial" panose="020B0604020202020204" pitchFamily="34" charset="0"/>
              <a:cs typeface="Arial" panose="020B0604020202020204" pitchFamily="34" charset="0"/>
            </a:endParaRPr>
          </a:p>
        </p:txBody>
      </p:sp>
      <p:sp>
        <p:nvSpPr>
          <p:cNvPr id="49" name="Star: 5 Points 48">
            <a:extLst>
              <a:ext uri="{FF2B5EF4-FFF2-40B4-BE49-F238E27FC236}">
                <a16:creationId xmlns:a16="http://schemas.microsoft.com/office/drawing/2014/main" id="{A29C87F8-C0F5-4206-9889-E38AEDB1E794}"/>
              </a:ext>
            </a:extLst>
          </p:cNvPr>
          <p:cNvSpPr/>
          <p:nvPr/>
        </p:nvSpPr>
        <p:spPr>
          <a:xfrm>
            <a:off x="5408876" y="1950492"/>
            <a:ext cx="224284" cy="20634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907F2DD0-FC92-F729-6504-CFAE672D86FC}"/>
              </a:ext>
            </a:extLst>
          </p:cNvPr>
          <p:cNvSpPr txBox="1"/>
          <p:nvPr/>
        </p:nvSpPr>
        <p:spPr>
          <a:xfrm>
            <a:off x="6974685" y="1262651"/>
            <a:ext cx="1907284" cy="769441"/>
          </a:xfrm>
          <a:prstGeom prst="rect">
            <a:avLst/>
          </a:prstGeom>
          <a:solidFill>
            <a:srgbClr val="006663"/>
          </a:solidFill>
          <a:ln>
            <a:noFill/>
          </a:ln>
          <a:effectLst>
            <a:outerShdw blurRad="50800" dist="38100" dir="8100000" algn="tr" rotWithShape="0">
              <a:prstClr val="black">
                <a:alpha val="40000"/>
              </a:prstClr>
            </a:outerShdw>
          </a:effectLst>
        </p:spPr>
        <p:txBody>
          <a:bodyPr wrap="square" rtlCol="0">
            <a:spAutoFit/>
          </a:bodyPr>
          <a:lstStyle/>
          <a:p>
            <a:pPr algn="ctr"/>
            <a:r>
              <a:rPr lang="en-US" sz="1100" b="1">
                <a:solidFill>
                  <a:schemeClr val="bg1"/>
                </a:solidFill>
                <a:latin typeface="Arial" panose="020B0604020202020204" pitchFamily="34" charset="0"/>
                <a:cs typeface="Arial" panose="020B0604020202020204" pitchFamily="34" charset="0"/>
              </a:rPr>
              <a:t>Provide (or contract for) Facility Management/ Operations pursuant to the terms of the lease</a:t>
            </a:r>
          </a:p>
        </p:txBody>
      </p:sp>
      <p:sp>
        <p:nvSpPr>
          <p:cNvPr id="34" name="Rectangle 33">
            <a:extLst>
              <a:ext uri="{FF2B5EF4-FFF2-40B4-BE49-F238E27FC236}">
                <a16:creationId xmlns:a16="http://schemas.microsoft.com/office/drawing/2014/main" id="{80B34C80-9367-E603-7FEA-49CEFF46A47B}"/>
              </a:ext>
            </a:extLst>
          </p:cNvPr>
          <p:cNvSpPr/>
          <p:nvPr/>
        </p:nvSpPr>
        <p:spPr>
          <a:xfrm>
            <a:off x="3989745" y="5642438"/>
            <a:ext cx="5086309" cy="672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800" b="1" baseline="30000">
                <a:solidFill>
                  <a:schemeClr val="tx1"/>
                </a:solidFill>
                <a:latin typeface="Arial" panose="020B0604020202020204" pitchFamily="34" charset="0"/>
                <a:cs typeface="Arial" panose="020B0604020202020204" pitchFamily="34" charset="0"/>
              </a:rPr>
              <a:t>1 </a:t>
            </a:r>
            <a:r>
              <a:rPr lang="en-US" sz="800" b="0" i="0">
                <a:solidFill>
                  <a:schemeClr val="tx1"/>
                </a:solidFill>
                <a:effectLst/>
                <a:latin typeface="Arial" panose="020B0604020202020204" pitchFamily="34" charset="0"/>
                <a:cs typeface="Arial" panose="020B0604020202020204" pitchFamily="34" charset="0"/>
              </a:rPr>
              <a:t>Requirements must be submitted by VHA through SCIP, be included in Budget Vol. IV (</a:t>
            </a:r>
            <a:r>
              <a:rPr lang="en-US" sz="800" b="0" i="0">
                <a:solidFill>
                  <a:schemeClr val="tx1"/>
                </a:solidFill>
                <a:effectLst/>
                <a:latin typeface="Arial" panose="020B0604020202020204" pitchFamily="34" charset="0"/>
                <a:cs typeface="Arial" panose="020B0604020202020204" pitchFamily="34" charset="0"/>
                <a:hlinkClick r:id="rId4"/>
              </a:rPr>
              <a:t>https://www.va.gov/budget/products.asp</a:t>
            </a:r>
            <a:r>
              <a:rPr lang="en-US" sz="800" b="0" i="0">
                <a:solidFill>
                  <a:schemeClr val="tx1"/>
                </a:solidFill>
                <a:effectLst/>
                <a:latin typeface="Arial" panose="020B0604020202020204" pitchFamily="34" charset="0"/>
                <a:cs typeface="Arial" panose="020B0604020202020204" pitchFamily="34" charset="0"/>
              </a:rPr>
              <a:t>), and receive GSA delegation prior to proceeding </a:t>
            </a:r>
            <a:r>
              <a:rPr lang="en-US" sz="800">
                <a:solidFill>
                  <a:schemeClr val="tx1"/>
                </a:solidFill>
                <a:latin typeface="Arial" panose="020B0604020202020204" pitchFamily="34" charset="0"/>
                <a:cs typeface="Arial" panose="020B0604020202020204" pitchFamily="34" charset="0"/>
              </a:rPr>
              <a:t>with</a:t>
            </a:r>
            <a:r>
              <a:rPr lang="en-US" sz="800" b="0" i="0">
                <a:solidFill>
                  <a:schemeClr val="tx1"/>
                </a:solidFill>
                <a:effectLst/>
                <a:latin typeface="Arial" panose="020B0604020202020204" pitchFamily="34" charset="0"/>
                <a:cs typeface="Arial" panose="020B0604020202020204" pitchFamily="34" charset="0"/>
              </a:rPr>
              <a:t> lease.</a:t>
            </a:r>
          </a:p>
          <a:p>
            <a:r>
              <a:rPr lang="en-US" sz="800" b="1" baseline="30000">
                <a:solidFill>
                  <a:schemeClr val="tx1"/>
                </a:solidFill>
                <a:latin typeface="Arial" panose="020B0604020202020204" pitchFamily="34" charset="0"/>
                <a:cs typeface="Arial" panose="020B0604020202020204" pitchFamily="34" charset="0"/>
              </a:rPr>
              <a:t>2 </a:t>
            </a:r>
            <a:r>
              <a:rPr lang="en-US" sz="800">
                <a:solidFill>
                  <a:schemeClr val="tx1"/>
                </a:solidFill>
                <a:latin typeface="Arial" panose="020B0604020202020204" pitchFamily="34" charset="0"/>
                <a:cs typeface="Arial" panose="020B0604020202020204" pitchFamily="34" charset="0"/>
              </a:rPr>
              <a:t>Prospectus and Congressional Resolution required for all leases above GSA Prospectus threshold</a:t>
            </a:r>
            <a:r>
              <a:rPr lang="en-US" sz="800" b="0" i="0">
                <a:solidFill>
                  <a:schemeClr val="tx1"/>
                </a:solidFill>
                <a:effectLst/>
                <a:latin typeface="Arial" panose="020B0604020202020204" pitchFamily="34" charset="0"/>
                <a:cs typeface="Arial" panose="020B0604020202020204" pitchFamily="34" charset="0"/>
              </a:rPr>
              <a:t>  </a:t>
            </a:r>
            <a:endParaRPr lang="en-US" sz="800" b="0" i="0">
              <a:solidFill>
                <a:srgbClr val="242424"/>
              </a:solidFill>
              <a:effectLst/>
              <a:latin typeface="Arial" panose="020B0604020202020204" pitchFamily="34" charset="0"/>
              <a:cs typeface="Arial" panose="020B0604020202020204" pitchFamily="34" charset="0"/>
            </a:endParaRPr>
          </a:p>
          <a:p>
            <a:r>
              <a:rPr lang="en-US" sz="800" b="1" baseline="30000">
                <a:solidFill>
                  <a:schemeClr val="tx1"/>
                </a:solidFill>
                <a:latin typeface="Arial" panose="020B0604020202020204" pitchFamily="34" charset="0"/>
                <a:cs typeface="Arial" panose="020B0604020202020204" pitchFamily="34" charset="0"/>
              </a:rPr>
              <a:t>3 </a:t>
            </a:r>
            <a:r>
              <a:rPr lang="en-US" sz="800">
                <a:solidFill>
                  <a:schemeClr val="tx1"/>
                </a:solidFill>
                <a:latin typeface="Arial" panose="020B0604020202020204" pitchFamily="34" charset="0"/>
                <a:cs typeface="Arial" panose="020B0604020202020204" pitchFamily="34" charset="0"/>
              </a:rPr>
              <a:t>Sole source justification must be completed according to policy (form provided by ORP)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baseline="30000">
                <a:solidFill>
                  <a:prstClr val="black"/>
                </a:solidFill>
                <a:latin typeface="Arial" panose="020B0604020202020204" pitchFamily="34" charset="0"/>
                <a:cs typeface="Arial" panose="020B0604020202020204" pitchFamily="34" charset="0"/>
              </a:rPr>
              <a:t>4</a:t>
            </a:r>
            <a:r>
              <a:rPr kumimoji="0" lang="en-US" sz="800" b="1" i="0" u="none" strike="noStrike" kern="120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Any Healthcare Resource sharing must be executed separately through a Sharing Agreement under 38 USC 8153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30000">
                <a:solidFill>
                  <a:prstClr val="black"/>
                </a:solidFill>
                <a:latin typeface="Arial" panose="020B0604020202020204" pitchFamily="34" charset="0"/>
                <a:cs typeface="Arial" panose="020B0604020202020204" pitchFamily="34" charset="0"/>
              </a:rPr>
              <a:t>5</a:t>
            </a:r>
            <a:r>
              <a:rPr lang="en-US" sz="800">
                <a:solidFill>
                  <a:prstClr val="black"/>
                </a:solidFill>
                <a:latin typeface="Arial" panose="020B0604020202020204" pitchFamily="34" charset="0"/>
                <a:cs typeface="Arial" panose="020B0604020202020204" pitchFamily="34" charset="0"/>
              </a:rPr>
              <a:t> Steps 2 through 5 represent contracting/procurement/acquisition process for the lease</a:t>
            </a: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 name="Star: 5 Points 54">
            <a:extLst>
              <a:ext uri="{FF2B5EF4-FFF2-40B4-BE49-F238E27FC236}">
                <a16:creationId xmlns:a16="http://schemas.microsoft.com/office/drawing/2014/main" id="{575A3BA0-CDFE-B852-302E-FB9BDE9365E9}"/>
              </a:ext>
            </a:extLst>
          </p:cNvPr>
          <p:cNvSpPr/>
          <p:nvPr/>
        </p:nvSpPr>
        <p:spPr>
          <a:xfrm>
            <a:off x="193231" y="5818844"/>
            <a:ext cx="247888" cy="22805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tar: 5 Points 55">
            <a:extLst>
              <a:ext uri="{FF2B5EF4-FFF2-40B4-BE49-F238E27FC236}">
                <a16:creationId xmlns:a16="http://schemas.microsoft.com/office/drawing/2014/main" id="{740ABC9D-644E-69A2-19E2-CC3D9CB74CFA}"/>
              </a:ext>
            </a:extLst>
          </p:cNvPr>
          <p:cNvSpPr/>
          <p:nvPr/>
        </p:nvSpPr>
        <p:spPr>
          <a:xfrm>
            <a:off x="198743" y="6113123"/>
            <a:ext cx="247888" cy="228059"/>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F9553310-3570-41E7-0DF8-9AE5E5DF1964}"/>
              </a:ext>
            </a:extLst>
          </p:cNvPr>
          <p:cNvSpPr/>
          <p:nvPr/>
        </p:nvSpPr>
        <p:spPr>
          <a:xfrm>
            <a:off x="101545" y="5778592"/>
            <a:ext cx="3868043" cy="628067"/>
          </a:xfrm>
          <a:prstGeom prst="roundRect">
            <a:avLst>
              <a:gd name="adj" fmla="val 27658"/>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Star: 5 Points 57">
            <a:extLst>
              <a:ext uri="{FF2B5EF4-FFF2-40B4-BE49-F238E27FC236}">
                <a16:creationId xmlns:a16="http://schemas.microsoft.com/office/drawing/2014/main" id="{D6A3BEC8-8A4C-44D9-FF0C-5A1379A23BE3}"/>
              </a:ext>
            </a:extLst>
          </p:cNvPr>
          <p:cNvSpPr/>
          <p:nvPr/>
        </p:nvSpPr>
        <p:spPr>
          <a:xfrm>
            <a:off x="1405791" y="5811374"/>
            <a:ext cx="247888" cy="228059"/>
          </a:xfrm>
          <a:prstGeom prst="star5">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3A58BAC-3FD5-D7B4-E2E1-A2FC561730D3}"/>
              </a:ext>
            </a:extLst>
          </p:cNvPr>
          <p:cNvSpPr txBox="1"/>
          <p:nvPr/>
        </p:nvSpPr>
        <p:spPr>
          <a:xfrm>
            <a:off x="1103181" y="5534865"/>
            <a:ext cx="1954549" cy="276999"/>
          </a:xfrm>
          <a:prstGeom prst="rect">
            <a:avLst/>
          </a:prstGeom>
          <a:noFill/>
        </p:spPr>
        <p:txBody>
          <a:bodyPr wrap="square" rtlCol="0">
            <a:spAutoFit/>
          </a:bodyPr>
          <a:lstStyle/>
          <a:p>
            <a:pPr algn="ctr"/>
            <a:r>
              <a:rPr lang="en-US" sz="1200" b="1">
                <a:latin typeface="Arial" panose="020B0604020202020204" pitchFamily="34" charset="0"/>
                <a:cs typeface="Arial" panose="020B0604020202020204" pitchFamily="34" charset="0"/>
              </a:rPr>
              <a:t>APPROVAL POINTS</a:t>
            </a:r>
          </a:p>
        </p:txBody>
      </p:sp>
      <p:sp>
        <p:nvSpPr>
          <p:cNvPr id="61" name="TextBox 60">
            <a:extLst>
              <a:ext uri="{FF2B5EF4-FFF2-40B4-BE49-F238E27FC236}">
                <a16:creationId xmlns:a16="http://schemas.microsoft.com/office/drawing/2014/main" id="{3F1A2ABE-E922-8866-546B-997093E46F46}"/>
              </a:ext>
            </a:extLst>
          </p:cNvPr>
          <p:cNvSpPr txBox="1"/>
          <p:nvPr/>
        </p:nvSpPr>
        <p:spPr>
          <a:xfrm>
            <a:off x="404176" y="5800432"/>
            <a:ext cx="814293" cy="307777"/>
          </a:xfrm>
          <a:prstGeom prst="rect">
            <a:avLst/>
          </a:prstGeom>
          <a:noFill/>
        </p:spPr>
        <p:txBody>
          <a:bodyPr wrap="square" rtlCol="0">
            <a:spAutoFit/>
          </a:bodyPr>
          <a:lstStyle/>
          <a:p>
            <a:pPr algn="l"/>
            <a:r>
              <a:rPr lang="en-US" sz="1400" b="1">
                <a:latin typeface="Arial" panose="020B0604020202020204" pitchFamily="34" charset="0"/>
                <a:cs typeface="Arial" panose="020B0604020202020204" pitchFamily="34" charset="0"/>
              </a:rPr>
              <a:t>= </a:t>
            </a:r>
            <a:r>
              <a:rPr lang="en-US" sz="1200" b="1">
                <a:latin typeface="Arial" panose="020B0604020202020204" pitchFamily="34" charset="0"/>
                <a:cs typeface="Arial" panose="020B0604020202020204" pitchFamily="34" charset="0"/>
              </a:rPr>
              <a:t>OGC</a:t>
            </a:r>
          </a:p>
        </p:txBody>
      </p:sp>
      <p:sp>
        <p:nvSpPr>
          <p:cNvPr id="62" name="TextBox 61">
            <a:extLst>
              <a:ext uri="{FF2B5EF4-FFF2-40B4-BE49-F238E27FC236}">
                <a16:creationId xmlns:a16="http://schemas.microsoft.com/office/drawing/2014/main" id="{CD97AC70-CCA1-BA9C-37AA-B85EAA4026EA}"/>
              </a:ext>
            </a:extLst>
          </p:cNvPr>
          <p:cNvSpPr txBox="1"/>
          <p:nvPr/>
        </p:nvSpPr>
        <p:spPr>
          <a:xfrm>
            <a:off x="424333" y="6111417"/>
            <a:ext cx="1229968" cy="276999"/>
          </a:xfrm>
          <a:prstGeom prst="rect">
            <a:avLst/>
          </a:prstGeom>
          <a:noFill/>
        </p:spPr>
        <p:txBody>
          <a:bodyPr wrap="square" rtlCol="0">
            <a:spAutoFit/>
          </a:bodyPr>
          <a:lstStyle/>
          <a:p>
            <a:pPr algn="l"/>
            <a:r>
              <a:rPr lang="en-US" sz="1200" b="1">
                <a:latin typeface="Arial" panose="020B0604020202020204" pitchFamily="34" charset="0"/>
                <a:cs typeface="Arial" panose="020B0604020202020204" pitchFamily="34" charset="0"/>
              </a:rPr>
              <a:t>= ORP/CFM</a:t>
            </a:r>
          </a:p>
        </p:txBody>
      </p:sp>
      <p:sp>
        <p:nvSpPr>
          <p:cNvPr id="63" name="TextBox 62">
            <a:extLst>
              <a:ext uri="{FF2B5EF4-FFF2-40B4-BE49-F238E27FC236}">
                <a16:creationId xmlns:a16="http://schemas.microsoft.com/office/drawing/2014/main" id="{A20C7619-C9C7-D446-1300-7805BBCFA01D}"/>
              </a:ext>
            </a:extLst>
          </p:cNvPr>
          <p:cNvSpPr txBox="1"/>
          <p:nvPr/>
        </p:nvSpPr>
        <p:spPr>
          <a:xfrm>
            <a:off x="1640616" y="5809957"/>
            <a:ext cx="2686095" cy="276999"/>
          </a:xfrm>
          <a:prstGeom prst="rect">
            <a:avLst/>
          </a:prstGeom>
          <a:noFill/>
        </p:spPr>
        <p:txBody>
          <a:bodyPr wrap="square" rtlCol="0">
            <a:spAutoFit/>
          </a:bodyPr>
          <a:lstStyle/>
          <a:p>
            <a:pPr algn="l"/>
            <a:r>
              <a:rPr lang="en-US" sz="1200" b="1" dirty="0">
                <a:latin typeface="Arial" panose="020B0604020202020204" pitchFamily="34" charset="0"/>
                <a:cs typeface="Arial" panose="020B0604020202020204" pitchFamily="34" charset="0"/>
              </a:rPr>
              <a:t>= VHA / VHA MSO/Affiliate</a:t>
            </a:r>
            <a:endParaRPr lang="en-US" sz="1200" b="1" baseline="300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6D9AF1FC-D1DE-9986-87F9-85F99A82600B}"/>
              </a:ext>
            </a:extLst>
          </p:cNvPr>
          <p:cNvSpPr txBox="1"/>
          <p:nvPr/>
        </p:nvSpPr>
        <p:spPr>
          <a:xfrm>
            <a:off x="137604" y="4322773"/>
            <a:ext cx="1668395" cy="784830"/>
          </a:xfrm>
          <a:prstGeom prst="rect">
            <a:avLst/>
          </a:prstGeom>
          <a:solidFill>
            <a:srgbClr val="02355F"/>
          </a:solidFill>
          <a:ln>
            <a:noFill/>
          </a:ln>
          <a:effectLst>
            <a:outerShdw blurRad="50800" dist="38100" dir="8100000" algn="tr" rotWithShape="0">
              <a:prstClr val="black">
                <a:alpha val="40000"/>
              </a:prstClr>
            </a:outerShdw>
          </a:effectLst>
        </p:spPr>
        <p:txBody>
          <a:bodyPr wrap="square" rtlCol="0">
            <a:spAutoFit/>
          </a:bodyPr>
          <a:lstStyle/>
          <a:p>
            <a:pPr algn="ctr"/>
            <a:r>
              <a:rPr lang="en-US" sz="900" b="1">
                <a:solidFill>
                  <a:schemeClr val="bg1"/>
                </a:solidFill>
                <a:latin typeface="Arial" panose="020B0604020202020204" pitchFamily="34" charset="0"/>
                <a:cs typeface="Arial" panose="020B0604020202020204" pitchFamily="34" charset="0"/>
              </a:rPr>
              <a:t>Conduct market research, </a:t>
            </a:r>
          </a:p>
          <a:p>
            <a:pPr algn="ctr"/>
            <a:r>
              <a:rPr lang="en-US" sz="900" b="1">
                <a:solidFill>
                  <a:schemeClr val="bg1"/>
                </a:solidFill>
                <a:latin typeface="Arial" panose="020B0604020202020204" pitchFamily="34" charset="0"/>
                <a:cs typeface="Arial" panose="020B0604020202020204" pitchFamily="34" charset="0"/>
              </a:rPr>
              <a:t>gauge potential courses of action;</a:t>
            </a:r>
            <a:r>
              <a:rPr lang="en-US" sz="900" b="1" baseline="30000">
                <a:solidFill>
                  <a:schemeClr val="bg1"/>
                </a:solidFill>
                <a:latin typeface="Arial" panose="020B0604020202020204" pitchFamily="34" charset="0"/>
                <a:cs typeface="Arial" panose="020B0604020202020204" pitchFamily="34" charset="0"/>
              </a:rPr>
              <a:t>5</a:t>
            </a:r>
            <a:endParaRPr lang="en-US" sz="900" b="1">
              <a:solidFill>
                <a:schemeClr val="bg1"/>
              </a:solidFill>
              <a:latin typeface="Arial" panose="020B0604020202020204" pitchFamily="34" charset="0"/>
              <a:cs typeface="Arial" panose="020B0604020202020204" pitchFamily="34" charset="0"/>
            </a:endParaRPr>
          </a:p>
          <a:p>
            <a:pPr algn="ctr"/>
            <a:r>
              <a:rPr lang="en-US" sz="900" b="1">
                <a:solidFill>
                  <a:schemeClr val="bg1"/>
                </a:solidFill>
                <a:latin typeface="Arial" panose="020B0604020202020204" pitchFamily="34" charset="0"/>
                <a:cs typeface="Arial" panose="020B0604020202020204" pitchFamily="34" charset="0"/>
              </a:rPr>
              <a:t>Complete Prospectus if required</a:t>
            </a:r>
            <a:r>
              <a:rPr lang="en-US" sz="900" b="1" baseline="30000">
                <a:solidFill>
                  <a:schemeClr val="bg1"/>
                </a:solidFill>
                <a:latin typeface="Arial" panose="020B0604020202020204" pitchFamily="34" charset="0"/>
                <a:cs typeface="Arial" panose="020B0604020202020204" pitchFamily="34" charset="0"/>
              </a:rPr>
              <a:t>2</a:t>
            </a:r>
          </a:p>
        </p:txBody>
      </p:sp>
      <p:sp>
        <p:nvSpPr>
          <p:cNvPr id="81" name="TextBox 80">
            <a:extLst>
              <a:ext uri="{FF2B5EF4-FFF2-40B4-BE49-F238E27FC236}">
                <a16:creationId xmlns:a16="http://schemas.microsoft.com/office/drawing/2014/main" id="{6495B70D-33E2-295A-882B-CCE6E3582C48}"/>
              </a:ext>
            </a:extLst>
          </p:cNvPr>
          <p:cNvSpPr txBox="1"/>
          <p:nvPr/>
        </p:nvSpPr>
        <p:spPr>
          <a:xfrm>
            <a:off x="4222335" y="4163113"/>
            <a:ext cx="1740056" cy="969496"/>
          </a:xfrm>
          <a:prstGeom prst="rect">
            <a:avLst/>
          </a:prstGeom>
          <a:solidFill>
            <a:srgbClr val="02355F"/>
          </a:solidFill>
          <a:ln>
            <a:noFill/>
          </a:ln>
          <a:effectLst>
            <a:outerShdw blurRad="50800" dist="38100" dir="8100000" algn="tr" rotWithShape="0">
              <a:prstClr val="black">
                <a:alpha val="40000"/>
              </a:prstClr>
            </a:outerShdw>
          </a:effectLst>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Complete internal VA approvals</a:t>
            </a:r>
          </a:p>
          <a:p>
            <a:pPr algn="ctr"/>
            <a:endParaRPr lang="en-US" sz="300" b="1" dirty="0">
              <a:solidFill>
                <a:schemeClr val="bg1"/>
              </a:solidFill>
              <a:latin typeface="Arial" panose="020B0604020202020204" pitchFamily="34" charset="0"/>
              <a:cs typeface="Arial" panose="020B0604020202020204" pitchFamily="34" charset="0"/>
            </a:endParaRPr>
          </a:p>
          <a:p>
            <a:pPr algn="ctr"/>
            <a:r>
              <a:rPr lang="en-US" sz="900" b="1" dirty="0">
                <a:solidFill>
                  <a:schemeClr val="bg1"/>
                </a:solidFill>
                <a:latin typeface="Arial" panose="020B0604020202020204" pitchFamily="34" charset="0"/>
                <a:cs typeface="Arial" panose="020B0604020202020204" pitchFamily="34" charset="0"/>
              </a:rPr>
              <a:t> Negotiate Sole Source Lease Agreement with Affiliate to construct new clinic for VA use</a:t>
            </a:r>
            <a:r>
              <a:rPr lang="en-US" sz="900" b="1" baseline="30000" dirty="0">
                <a:solidFill>
                  <a:schemeClr val="bg1"/>
                </a:solidFill>
                <a:latin typeface="Arial" panose="020B0604020202020204" pitchFamily="34" charset="0"/>
                <a:cs typeface="Arial" panose="020B0604020202020204" pitchFamily="34" charset="0"/>
              </a:rPr>
              <a:t>3,4,5</a:t>
            </a:r>
            <a:r>
              <a:rPr lang="en-US" sz="900" b="1" dirty="0">
                <a:solidFill>
                  <a:schemeClr val="bg1"/>
                </a:solidFill>
                <a:latin typeface="Arial" panose="020B0604020202020204" pitchFamily="34" charset="0"/>
                <a:cs typeface="Arial" panose="020B0604020202020204" pitchFamily="34" charset="0"/>
              </a:rPr>
              <a:t> </a:t>
            </a:r>
            <a:endParaRPr lang="en-US" sz="900" b="1" baseline="30000" dirty="0">
              <a:solidFill>
                <a:schemeClr val="bg1"/>
              </a:solidFill>
              <a:latin typeface="Arial" panose="020B0604020202020204" pitchFamily="34" charset="0"/>
              <a:cs typeface="Arial" panose="020B0604020202020204" pitchFamily="34" charset="0"/>
            </a:endParaRPr>
          </a:p>
        </p:txBody>
      </p:sp>
      <p:cxnSp>
        <p:nvCxnSpPr>
          <p:cNvPr id="84" name="Connector: Elbow 83">
            <a:extLst>
              <a:ext uri="{FF2B5EF4-FFF2-40B4-BE49-F238E27FC236}">
                <a16:creationId xmlns:a16="http://schemas.microsoft.com/office/drawing/2014/main" id="{5553F3A0-DEBC-0985-CBE1-EFCEA5D576C7}"/>
              </a:ext>
            </a:extLst>
          </p:cNvPr>
          <p:cNvCxnSpPr>
            <a:cxnSpLocks/>
          </p:cNvCxnSpPr>
          <p:nvPr/>
        </p:nvCxnSpPr>
        <p:spPr>
          <a:xfrm rot="16200000" flipH="1">
            <a:off x="823114" y="3512169"/>
            <a:ext cx="1391003" cy="540730"/>
          </a:xfrm>
          <a:prstGeom prst="bentConnector3">
            <a:avLst>
              <a:gd name="adj1" fmla="val 21827"/>
            </a:avLst>
          </a:prstGeom>
          <a:ln w="28575"/>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9256F8E5-6EB9-CCF0-78A8-0521E05DBA1A}"/>
              </a:ext>
            </a:extLst>
          </p:cNvPr>
          <p:cNvCxnSpPr>
            <a:cxnSpLocks/>
          </p:cNvCxnSpPr>
          <p:nvPr/>
        </p:nvCxnSpPr>
        <p:spPr>
          <a:xfrm flipV="1">
            <a:off x="2521005" y="3105757"/>
            <a:ext cx="0" cy="11101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6614C4D3-08BD-FAF9-1085-AB6FC8AB0040}"/>
              </a:ext>
            </a:extLst>
          </p:cNvPr>
          <p:cNvSpPr txBox="1"/>
          <p:nvPr/>
        </p:nvSpPr>
        <p:spPr>
          <a:xfrm>
            <a:off x="2024367" y="3961972"/>
            <a:ext cx="1945221" cy="1154162"/>
          </a:xfrm>
          <a:prstGeom prst="rect">
            <a:avLst/>
          </a:prstGeom>
          <a:solidFill>
            <a:srgbClr val="02355F"/>
          </a:solidFill>
          <a:ln>
            <a:noFill/>
          </a:ln>
          <a:effectLst>
            <a:outerShdw blurRad="50800" dist="38100" dir="8100000" algn="tr" rotWithShape="0">
              <a:prstClr val="black">
                <a:alpha val="40000"/>
              </a:prstClr>
            </a:outerShdw>
          </a:effectLst>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Review market research to gauge opportunities to meet VA technical requirements</a:t>
            </a:r>
          </a:p>
          <a:p>
            <a:pPr algn="ctr"/>
            <a:endParaRPr lang="en-US" sz="300" b="1" dirty="0">
              <a:solidFill>
                <a:schemeClr val="bg1"/>
              </a:solidFill>
              <a:latin typeface="Arial" panose="020B0604020202020204" pitchFamily="34" charset="0"/>
              <a:cs typeface="Arial" panose="020B0604020202020204" pitchFamily="34" charset="0"/>
            </a:endParaRPr>
          </a:p>
          <a:p>
            <a:pPr algn="ctr"/>
            <a:r>
              <a:rPr lang="en-US" sz="900" b="1" dirty="0">
                <a:solidFill>
                  <a:schemeClr val="bg1"/>
                </a:solidFill>
                <a:latin typeface="Arial" panose="020B0604020202020204" pitchFamily="34" charset="0"/>
                <a:cs typeface="Arial" panose="020B0604020202020204" pitchFamily="34" charset="0"/>
              </a:rPr>
              <a:t>Develop acquisition package</a:t>
            </a:r>
          </a:p>
          <a:p>
            <a:pPr algn="ctr"/>
            <a:r>
              <a:rPr lang="en-US" sz="300" b="1" dirty="0">
                <a:solidFill>
                  <a:schemeClr val="bg1"/>
                </a:solidFill>
                <a:latin typeface="Arial" panose="020B0604020202020204" pitchFamily="34" charset="0"/>
                <a:cs typeface="Arial" panose="020B0604020202020204" pitchFamily="34" charset="0"/>
              </a:rPr>
              <a:t> </a:t>
            </a:r>
          </a:p>
          <a:p>
            <a:pPr algn="ctr"/>
            <a:r>
              <a:rPr lang="en-US" sz="900" b="1" dirty="0">
                <a:solidFill>
                  <a:schemeClr val="bg1"/>
                </a:solidFill>
                <a:latin typeface="Arial" panose="020B0604020202020204" pitchFamily="34" charset="0"/>
                <a:cs typeface="Arial" panose="020B0604020202020204" pitchFamily="34" charset="0"/>
              </a:rPr>
              <a:t>If sole source with affiliate, Request for Lease Proposal for affiliate submission</a:t>
            </a:r>
            <a:r>
              <a:rPr lang="en-US" sz="900" b="1" baseline="30000" dirty="0">
                <a:solidFill>
                  <a:schemeClr val="bg1"/>
                </a:solidFill>
                <a:latin typeface="Arial" panose="020B0604020202020204" pitchFamily="34" charset="0"/>
                <a:cs typeface="Arial" panose="020B0604020202020204" pitchFamily="34" charset="0"/>
              </a:rPr>
              <a:t>3,5</a:t>
            </a:r>
            <a:endParaRPr lang="en-US" sz="900" b="1" dirty="0">
              <a:solidFill>
                <a:schemeClr val="bg1"/>
              </a:solidFill>
              <a:latin typeface="Arial" panose="020B0604020202020204" pitchFamily="34" charset="0"/>
              <a:cs typeface="Arial" panose="020B0604020202020204" pitchFamily="34" charset="0"/>
            </a:endParaRPr>
          </a:p>
        </p:txBody>
      </p:sp>
      <p:cxnSp>
        <p:nvCxnSpPr>
          <p:cNvPr id="116" name="Straight Arrow Connector 115">
            <a:extLst>
              <a:ext uri="{FF2B5EF4-FFF2-40B4-BE49-F238E27FC236}">
                <a16:creationId xmlns:a16="http://schemas.microsoft.com/office/drawing/2014/main" id="{20F725CC-3E36-5BF5-C96A-665C4D83E265}"/>
              </a:ext>
            </a:extLst>
          </p:cNvPr>
          <p:cNvCxnSpPr>
            <a:cxnSpLocks/>
          </p:cNvCxnSpPr>
          <p:nvPr/>
        </p:nvCxnSpPr>
        <p:spPr>
          <a:xfrm flipH="1" flipV="1">
            <a:off x="4983954" y="2001029"/>
            <a:ext cx="401561" cy="57907"/>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AF74268-9BF6-EF1C-B083-D06EBD358902}"/>
              </a:ext>
            </a:extLst>
          </p:cNvPr>
          <p:cNvSpPr txBox="1"/>
          <p:nvPr/>
        </p:nvSpPr>
        <p:spPr>
          <a:xfrm>
            <a:off x="1647431" y="6115030"/>
            <a:ext cx="1018026" cy="276999"/>
          </a:xfrm>
          <a:prstGeom prst="rect">
            <a:avLst/>
          </a:prstGeom>
          <a:noFill/>
        </p:spPr>
        <p:txBody>
          <a:bodyPr wrap="square" rtlCol="0">
            <a:spAutoFit/>
          </a:bodyPr>
          <a:lstStyle/>
          <a:p>
            <a:pPr algn="l"/>
            <a:r>
              <a:rPr lang="en-US" sz="1200" b="1">
                <a:latin typeface="Arial" panose="020B0604020202020204" pitchFamily="34" charset="0"/>
                <a:cs typeface="Arial" panose="020B0604020202020204" pitchFamily="34" charset="0"/>
              </a:rPr>
              <a:t>= OAEM</a:t>
            </a:r>
          </a:p>
        </p:txBody>
      </p:sp>
      <p:sp>
        <p:nvSpPr>
          <p:cNvPr id="13" name="Star: 5 Points 12">
            <a:extLst>
              <a:ext uri="{FF2B5EF4-FFF2-40B4-BE49-F238E27FC236}">
                <a16:creationId xmlns:a16="http://schemas.microsoft.com/office/drawing/2014/main" id="{FD67D4AA-9E41-322D-E90D-01E71B58657A}"/>
              </a:ext>
            </a:extLst>
          </p:cNvPr>
          <p:cNvSpPr/>
          <p:nvPr/>
        </p:nvSpPr>
        <p:spPr>
          <a:xfrm>
            <a:off x="1405791" y="6110927"/>
            <a:ext cx="247888" cy="228059"/>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488CB96E-194B-EC3D-7DD4-B56A9268DFE5}"/>
              </a:ext>
            </a:extLst>
          </p:cNvPr>
          <p:cNvSpPr/>
          <p:nvPr/>
        </p:nvSpPr>
        <p:spPr>
          <a:xfrm>
            <a:off x="731970" y="2638721"/>
            <a:ext cx="313941" cy="626607"/>
          </a:xfrm>
          <a:prstGeom prst="roundRect">
            <a:avLst>
              <a:gd name="adj" fmla="val 28803"/>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CF942E3D-6243-18F4-5BDF-15887F4D8D9E}"/>
              </a:ext>
            </a:extLst>
          </p:cNvPr>
          <p:cNvSpPr/>
          <p:nvPr/>
        </p:nvSpPr>
        <p:spPr>
          <a:xfrm>
            <a:off x="759388" y="2962052"/>
            <a:ext cx="247888" cy="228059"/>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Star: 5 Points 42">
            <a:extLst>
              <a:ext uri="{FF2B5EF4-FFF2-40B4-BE49-F238E27FC236}">
                <a16:creationId xmlns:a16="http://schemas.microsoft.com/office/drawing/2014/main" id="{94CFB715-5261-51D9-09A0-8B7CE7E65DEC}"/>
              </a:ext>
            </a:extLst>
          </p:cNvPr>
          <p:cNvSpPr/>
          <p:nvPr/>
        </p:nvSpPr>
        <p:spPr>
          <a:xfrm>
            <a:off x="763449" y="2693411"/>
            <a:ext cx="247888" cy="228059"/>
          </a:xfrm>
          <a:prstGeom prst="star5">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tar: 5 Points 45">
            <a:extLst>
              <a:ext uri="{FF2B5EF4-FFF2-40B4-BE49-F238E27FC236}">
                <a16:creationId xmlns:a16="http://schemas.microsoft.com/office/drawing/2014/main" id="{EB45A78A-7292-E94D-0287-3D40C9FEA61F}"/>
              </a:ext>
            </a:extLst>
          </p:cNvPr>
          <p:cNvSpPr/>
          <p:nvPr/>
        </p:nvSpPr>
        <p:spPr>
          <a:xfrm>
            <a:off x="5843151" y="2804749"/>
            <a:ext cx="247888" cy="228059"/>
          </a:xfrm>
          <a:prstGeom prst="star5">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BB25D0E0-2978-93F3-B904-2E1182E80E0F}"/>
              </a:ext>
            </a:extLst>
          </p:cNvPr>
          <p:cNvCxnSpPr>
            <a:cxnSpLocks/>
          </p:cNvCxnSpPr>
          <p:nvPr/>
        </p:nvCxnSpPr>
        <p:spPr>
          <a:xfrm flipV="1">
            <a:off x="8090716" y="3070691"/>
            <a:ext cx="0" cy="121557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tar: 5 Points 16">
            <a:extLst>
              <a:ext uri="{FF2B5EF4-FFF2-40B4-BE49-F238E27FC236}">
                <a16:creationId xmlns:a16="http://schemas.microsoft.com/office/drawing/2014/main" id="{A417EA66-20FB-C4AE-6392-8A8DA7E623D8}"/>
              </a:ext>
            </a:extLst>
          </p:cNvPr>
          <p:cNvSpPr/>
          <p:nvPr/>
        </p:nvSpPr>
        <p:spPr>
          <a:xfrm>
            <a:off x="4140420" y="3791704"/>
            <a:ext cx="247888" cy="228059"/>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8" name="Star: 5 Points 17">
            <a:extLst>
              <a:ext uri="{FF2B5EF4-FFF2-40B4-BE49-F238E27FC236}">
                <a16:creationId xmlns:a16="http://schemas.microsoft.com/office/drawing/2014/main" id="{B95AE81C-0A55-11E5-43A1-90117B3A4DBC}"/>
              </a:ext>
            </a:extLst>
          </p:cNvPr>
          <p:cNvSpPr/>
          <p:nvPr/>
        </p:nvSpPr>
        <p:spPr>
          <a:xfrm>
            <a:off x="2409181" y="6110927"/>
            <a:ext cx="247888" cy="228059"/>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21" name="TextBox 20">
            <a:extLst>
              <a:ext uri="{FF2B5EF4-FFF2-40B4-BE49-F238E27FC236}">
                <a16:creationId xmlns:a16="http://schemas.microsoft.com/office/drawing/2014/main" id="{CE5EAAD8-5842-183E-CF40-F5D59F47264F}"/>
              </a:ext>
            </a:extLst>
          </p:cNvPr>
          <p:cNvSpPr txBox="1"/>
          <p:nvPr/>
        </p:nvSpPr>
        <p:spPr>
          <a:xfrm>
            <a:off x="2735896" y="6000570"/>
            <a:ext cx="1545498" cy="461665"/>
          </a:xfrm>
          <a:prstGeom prst="rect">
            <a:avLst/>
          </a:prstGeom>
          <a:noFill/>
        </p:spPr>
        <p:txBody>
          <a:bodyPr wrap="square" rtlCol="0">
            <a:spAutoFit/>
          </a:bodyPr>
          <a:lstStyle/>
          <a:p>
            <a:pPr algn="l"/>
            <a:r>
              <a:rPr lang="en-US" sz="1200" b="1">
                <a:latin typeface="Arial" panose="020B0604020202020204" pitchFamily="34" charset="0"/>
                <a:cs typeface="Arial" panose="020B0604020202020204" pitchFamily="34" charset="0"/>
              </a:rPr>
              <a:t>VHA USH, </a:t>
            </a:r>
          </a:p>
          <a:p>
            <a:pPr algn="l"/>
            <a:r>
              <a:rPr lang="en-US" sz="1200" b="1">
                <a:latin typeface="Arial" panose="020B0604020202020204" pitchFamily="34" charset="0"/>
                <a:cs typeface="Arial" panose="020B0604020202020204" pitchFamily="34" charset="0"/>
              </a:rPr>
              <a:t>VAOB, VAEB</a:t>
            </a:r>
          </a:p>
        </p:txBody>
      </p:sp>
      <p:sp>
        <p:nvSpPr>
          <p:cNvPr id="23" name="TextBox 22">
            <a:extLst>
              <a:ext uri="{FF2B5EF4-FFF2-40B4-BE49-F238E27FC236}">
                <a16:creationId xmlns:a16="http://schemas.microsoft.com/office/drawing/2014/main" id="{C62F4CFF-B26A-8306-4670-32F2044EA3C1}"/>
              </a:ext>
            </a:extLst>
          </p:cNvPr>
          <p:cNvSpPr txBox="1"/>
          <p:nvPr/>
        </p:nvSpPr>
        <p:spPr>
          <a:xfrm>
            <a:off x="2609710" y="6100299"/>
            <a:ext cx="337397" cy="276999"/>
          </a:xfrm>
          <a:prstGeom prst="rect">
            <a:avLst/>
          </a:prstGeom>
          <a:noFill/>
        </p:spPr>
        <p:txBody>
          <a:bodyPr wrap="square" rtlCol="0">
            <a:spAutoFit/>
          </a:bodyPr>
          <a:lstStyle/>
          <a:p>
            <a:pPr algn="l"/>
            <a:r>
              <a:rPr lang="en-US" sz="1200" b="1">
                <a:latin typeface="Arial" panose="020B0604020202020204" pitchFamily="34" charset="0"/>
                <a:cs typeface="Arial" panose="020B0604020202020204" pitchFamily="34" charset="0"/>
              </a:rPr>
              <a:t>=</a:t>
            </a:r>
          </a:p>
        </p:txBody>
      </p:sp>
      <p:sp>
        <p:nvSpPr>
          <p:cNvPr id="27" name="Text Placeholder 2">
            <a:extLst>
              <a:ext uri="{FF2B5EF4-FFF2-40B4-BE49-F238E27FC236}">
                <a16:creationId xmlns:a16="http://schemas.microsoft.com/office/drawing/2014/main" id="{3D7CD86B-E34D-E382-A33C-B23D506E220C}"/>
              </a:ext>
            </a:extLst>
          </p:cNvPr>
          <p:cNvSpPr txBox="1">
            <a:spLocks/>
          </p:cNvSpPr>
          <p:nvPr/>
        </p:nvSpPr>
        <p:spPr>
          <a:xfrm>
            <a:off x="0" y="52266"/>
            <a:ext cx="9124023" cy="6727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Sec. 704 – Scenario 1: </a:t>
            </a:r>
            <a:r>
              <a:rPr lang="en-US" sz="2400" b="0" dirty="0">
                <a:latin typeface="Arial" panose="020B0604020202020204" pitchFamily="34" charset="0"/>
                <a:cs typeface="Arial" panose="020B0604020202020204" pitchFamily="34" charset="0"/>
              </a:rPr>
              <a:t>Sole Source Lease from Affiliate for New VA Ambulatory Care Building</a:t>
            </a:r>
          </a:p>
        </p:txBody>
      </p:sp>
      <p:pic>
        <p:nvPicPr>
          <p:cNvPr id="29" name="Picture 28">
            <a:extLst>
              <a:ext uri="{FF2B5EF4-FFF2-40B4-BE49-F238E27FC236}">
                <a16:creationId xmlns:a16="http://schemas.microsoft.com/office/drawing/2014/main" id="{D2794CD0-FDF1-C992-FD6A-0D11D164225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124445" y="2088099"/>
            <a:ext cx="1678690" cy="1692449"/>
          </a:xfrm>
          <a:prstGeom prst="rect">
            <a:avLst/>
          </a:prstGeom>
        </p:spPr>
      </p:pic>
      <p:sp>
        <p:nvSpPr>
          <p:cNvPr id="92" name="Oval 91">
            <a:extLst>
              <a:ext uri="{FF2B5EF4-FFF2-40B4-BE49-F238E27FC236}">
                <a16:creationId xmlns:a16="http://schemas.microsoft.com/office/drawing/2014/main" id="{D10D48CA-CB22-BD81-792B-F5A4AB499AAF}"/>
              </a:ext>
            </a:extLst>
          </p:cNvPr>
          <p:cNvSpPr/>
          <p:nvPr/>
        </p:nvSpPr>
        <p:spPr>
          <a:xfrm>
            <a:off x="6176424" y="3395841"/>
            <a:ext cx="521208" cy="475488"/>
          </a:xfrm>
          <a:prstGeom prst="ellipse">
            <a:avLst/>
          </a:prstGeom>
          <a:solidFill>
            <a:schemeClr val="bg1"/>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7</a:t>
            </a:r>
          </a:p>
        </p:txBody>
      </p:sp>
      <p:sp>
        <p:nvSpPr>
          <p:cNvPr id="72" name="Oval 71">
            <a:extLst>
              <a:ext uri="{FF2B5EF4-FFF2-40B4-BE49-F238E27FC236}">
                <a16:creationId xmlns:a16="http://schemas.microsoft.com/office/drawing/2014/main" id="{102318A7-8DA4-789C-CF35-C1A99E1E5CF5}"/>
              </a:ext>
            </a:extLst>
          </p:cNvPr>
          <p:cNvSpPr>
            <a:spLocks noChangeAspect="1"/>
          </p:cNvSpPr>
          <p:nvPr/>
        </p:nvSpPr>
        <p:spPr>
          <a:xfrm>
            <a:off x="1067206" y="2703559"/>
            <a:ext cx="522506" cy="477484"/>
          </a:xfrm>
          <a:prstGeom prst="ellipse">
            <a:avLst/>
          </a:prstGeom>
          <a:solidFill>
            <a:srgbClr val="FFCC00"/>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2</a:t>
            </a:r>
            <a:r>
              <a:rPr lang="en-US" sz="1200" baseline="82000">
                <a:solidFill>
                  <a:schemeClr val="tx1"/>
                </a:solidFill>
                <a:latin typeface="Arial" panose="020B0604020202020204" pitchFamily="34" charset="0"/>
                <a:cs typeface="Arial" panose="020B0604020202020204" pitchFamily="34" charset="0"/>
              </a:rPr>
              <a:t>5</a:t>
            </a:r>
          </a:p>
        </p:txBody>
      </p:sp>
      <p:sp>
        <p:nvSpPr>
          <p:cNvPr id="16" name="Oval 15">
            <a:extLst>
              <a:ext uri="{FF2B5EF4-FFF2-40B4-BE49-F238E27FC236}">
                <a16:creationId xmlns:a16="http://schemas.microsoft.com/office/drawing/2014/main" id="{AA6F2E08-62C6-A30B-197C-2439EACA155F}"/>
              </a:ext>
            </a:extLst>
          </p:cNvPr>
          <p:cNvSpPr/>
          <p:nvPr/>
        </p:nvSpPr>
        <p:spPr>
          <a:xfrm>
            <a:off x="1698348" y="2699880"/>
            <a:ext cx="521208" cy="475488"/>
          </a:xfrm>
          <a:prstGeom prst="ellipse">
            <a:avLst/>
          </a:prstGeom>
          <a:solidFill>
            <a:srgbClr val="FFCC00"/>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Arial" panose="020B0604020202020204" pitchFamily="34" charset="0"/>
                <a:cs typeface="Arial" panose="020B0604020202020204" pitchFamily="34" charset="0"/>
              </a:rPr>
              <a:t>3</a:t>
            </a:r>
            <a:r>
              <a:rPr kumimoji="0" lang="en-US" sz="1200" b="0" i="0" u="none" strike="noStrike" kern="1200" cap="none" spc="0" normalizeH="0" baseline="82000" noProof="0">
                <a:ln>
                  <a:noFill/>
                </a:ln>
                <a:solidFill>
                  <a:prstClr val="black"/>
                </a:solidFill>
                <a:effectLst/>
                <a:uLnTx/>
                <a:uFillTx/>
                <a:latin typeface="Arial" panose="020B0604020202020204" pitchFamily="34" charset="0"/>
                <a:ea typeface="+mn-ea"/>
                <a:cs typeface="Arial" panose="020B0604020202020204" pitchFamily="34" charset="0"/>
              </a:rPr>
              <a:t>5</a:t>
            </a:r>
          </a:p>
        </p:txBody>
      </p:sp>
      <p:sp>
        <p:nvSpPr>
          <p:cNvPr id="19" name="Oval 18">
            <a:extLst>
              <a:ext uri="{FF2B5EF4-FFF2-40B4-BE49-F238E27FC236}">
                <a16:creationId xmlns:a16="http://schemas.microsoft.com/office/drawing/2014/main" id="{CDFE4509-45F3-23DA-83D1-DE3C23F12B23}"/>
              </a:ext>
            </a:extLst>
          </p:cNvPr>
          <p:cNvSpPr/>
          <p:nvPr/>
        </p:nvSpPr>
        <p:spPr>
          <a:xfrm>
            <a:off x="2280714" y="2703229"/>
            <a:ext cx="521208" cy="475488"/>
          </a:xfrm>
          <a:prstGeom prst="ellipse">
            <a:avLst/>
          </a:prstGeom>
          <a:solidFill>
            <a:srgbClr val="FFCC00"/>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solidFill>
                <a:latin typeface="Arial" panose="020B0604020202020204" pitchFamily="34" charset="0"/>
                <a:cs typeface="Arial" panose="020B0604020202020204" pitchFamily="34" charset="0"/>
              </a:rPr>
              <a:t>4</a:t>
            </a:r>
            <a:r>
              <a:rPr kumimoji="0" lang="en-US" sz="1200" b="0" i="0" u="none" strike="noStrike" kern="1200" cap="none" spc="0" normalizeH="0" baseline="82000" noProof="0">
                <a:ln>
                  <a:noFill/>
                </a:ln>
                <a:solidFill>
                  <a:prstClr val="black"/>
                </a:solidFill>
                <a:effectLst/>
                <a:uLnTx/>
                <a:uFillTx/>
                <a:latin typeface="Arial" panose="020B0604020202020204" pitchFamily="34" charset="0"/>
                <a:ea typeface="+mn-ea"/>
                <a:cs typeface="Arial" panose="020B0604020202020204" pitchFamily="34" charset="0"/>
              </a:rPr>
              <a:t>5</a:t>
            </a:r>
          </a:p>
        </p:txBody>
      </p:sp>
      <p:sp>
        <p:nvSpPr>
          <p:cNvPr id="20" name="Oval 19">
            <a:extLst>
              <a:ext uri="{FF2B5EF4-FFF2-40B4-BE49-F238E27FC236}">
                <a16:creationId xmlns:a16="http://schemas.microsoft.com/office/drawing/2014/main" id="{DDF7CD48-3830-91B5-E220-8D6BEB42E766}"/>
              </a:ext>
            </a:extLst>
          </p:cNvPr>
          <p:cNvSpPr/>
          <p:nvPr/>
        </p:nvSpPr>
        <p:spPr>
          <a:xfrm>
            <a:off x="2989083" y="2688412"/>
            <a:ext cx="521208" cy="475488"/>
          </a:xfrm>
          <a:prstGeom prst="ellipse">
            <a:avLst/>
          </a:prstGeom>
          <a:solidFill>
            <a:srgbClr val="FFCC00"/>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solidFill>
                <a:latin typeface="Arial" panose="020B0604020202020204" pitchFamily="34" charset="0"/>
                <a:cs typeface="Arial" panose="020B0604020202020204" pitchFamily="34" charset="0"/>
              </a:rPr>
              <a:t>5</a:t>
            </a:r>
            <a:r>
              <a:rPr kumimoji="0" lang="en-US" sz="1200" b="0" i="0" u="none" strike="noStrike" kern="1200" cap="none" spc="0" normalizeH="0" baseline="82000" noProof="0">
                <a:ln>
                  <a:noFill/>
                </a:ln>
                <a:solidFill>
                  <a:prstClr val="black"/>
                </a:solidFill>
                <a:effectLst/>
                <a:uLnTx/>
                <a:uFillTx/>
                <a:latin typeface="Arial" panose="020B0604020202020204" pitchFamily="34" charset="0"/>
                <a:ea typeface="+mn-ea"/>
                <a:cs typeface="Arial" panose="020B0604020202020204" pitchFamily="34" charset="0"/>
              </a:rPr>
              <a:t>5</a:t>
            </a:r>
          </a:p>
        </p:txBody>
      </p:sp>
      <p:sp>
        <p:nvSpPr>
          <p:cNvPr id="14" name="Oval 13">
            <a:extLst>
              <a:ext uri="{FF2B5EF4-FFF2-40B4-BE49-F238E27FC236}">
                <a16:creationId xmlns:a16="http://schemas.microsoft.com/office/drawing/2014/main" id="{4E0A2DD3-9D07-9A68-C115-D57F242C0D61}"/>
              </a:ext>
            </a:extLst>
          </p:cNvPr>
          <p:cNvSpPr/>
          <p:nvPr/>
        </p:nvSpPr>
        <p:spPr>
          <a:xfrm>
            <a:off x="192444" y="2677277"/>
            <a:ext cx="521208" cy="475488"/>
          </a:xfrm>
          <a:prstGeom prst="ellipse">
            <a:avLst/>
          </a:prstGeom>
          <a:solidFill>
            <a:schemeClr val="bg1"/>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1</a:t>
            </a:r>
          </a:p>
        </p:txBody>
      </p:sp>
      <p:sp>
        <p:nvSpPr>
          <p:cNvPr id="24" name="Oval 23">
            <a:extLst>
              <a:ext uri="{FF2B5EF4-FFF2-40B4-BE49-F238E27FC236}">
                <a16:creationId xmlns:a16="http://schemas.microsoft.com/office/drawing/2014/main" id="{62A4BDA2-E9AD-5301-F90D-16B6499A4E34}"/>
              </a:ext>
            </a:extLst>
          </p:cNvPr>
          <p:cNvSpPr/>
          <p:nvPr/>
        </p:nvSpPr>
        <p:spPr>
          <a:xfrm>
            <a:off x="7836541" y="2683726"/>
            <a:ext cx="521208" cy="475488"/>
          </a:xfrm>
          <a:prstGeom prst="ellipse">
            <a:avLst/>
          </a:prstGeom>
          <a:solidFill>
            <a:schemeClr val="bg1"/>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8</a:t>
            </a:r>
          </a:p>
        </p:txBody>
      </p:sp>
      <p:sp>
        <p:nvSpPr>
          <p:cNvPr id="76" name="Oval 75">
            <a:extLst>
              <a:ext uri="{FF2B5EF4-FFF2-40B4-BE49-F238E27FC236}">
                <a16:creationId xmlns:a16="http://schemas.microsoft.com/office/drawing/2014/main" id="{663BF88A-4634-25DB-8BD9-27E07D3B4F15}"/>
              </a:ext>
            </a:extLst>
          </p:cNvPr>
          <p:cNvSpPr/>
          <p:nvPr/>
        </p:nvSpPr>
        <p:spPr>
          <a:xfrm>
            <a:off x="8429237" y="2640994"/>
            <a:ext cx="521208" cy="475488"/>
          </a:xfrm>
          <a:prstGeom prst="ellipse">
            <a:avLst/>
          </a:prstGeom>
          <a:solidFill>
            <a:schemeClr val="bg1"/>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9</a:t>
            </a:r>
          </a:p>
        </p:txBody>
      </p:sp>
      <p:sp>
        <p:nvSpPr>
          <p:cNvPr id="3" name="TextBox 2">
            <a:extLst>
              <a:ext uri="{FF2B5EF4-FFF2-40B4-BE49-F238E27FC236}">
                <a16:creationId xmlns:a16="http://schemas.microsoft.com/office/drawing/2014/main" id="{5EAC196D-CAB3-6595-E510-448BAFC71608}"/>
              </a:ext>
            </a:extLst>
          </p:cNvPr>
          <p:cNvSpPr txBox="1"/>
          <p:nvPr/>
        </p:nvSpPr>
        <p:spPr>
          <a:xfrm>
            <a:off x="2763132" y="1306445"/>
            <a:ext cx="1057922" cy="692497"/>
          </a:xfrm>
          <a:prstGeom prst="rect">
            <a:avLst/>
          </a:prstGeom>
          <a:solidFill>
            <a:srgbClr val="006663"/>
          </a:solidFill>
          <a:ln>
            <a:noFill/>
          </a:ln>
          <a:effectLst>
            <a:outerShdw blurRad="50800" dist="38100" dir="8100000" algn="tr" rotWithShape="0">
              <a:prstClr val="black">
                <a:alpha val="40000"/>
              </a:prstClr>
            </a:outerShdw>
          </a:effectLst>
        </p:spPr>
        <p:txBody>
          <a:bodyPr wrap="square" rtlCol="0">
            <a:spAutoFit/>
          </a:bodyPr>
          <a:lstStyle/>
          <a:p>
            <a:pPr algn="ctr"/>
            <a:endParaRPr lang="en-US" sz="300" b="1">
              <a:solidFill>
                <a:schemeClr val="bg1"/>
              </a:solidFill>
              <a:latin typeface="Arial" panose="020B0604020202020204" pitchFamily="34" charset="0"/>
              <a:cs typeface="Arial" panose="020B0604020202020204" pitchFamily="34" charset="0"/>
            </a:endParaRPr>
          </a:p>
          <a:p>
            <a:pPr algn="ctr"/>
            <a:r>
              <a:rPr lang="en-US" sz="900" b="1">
                <a:solidFill>
                  <a:schemeClr val="bg1"/>
                </a:solidFill>
                <a:latin typeface="Arial" panose="020B0604020202020204" pitchFamily="34" charset="0"/>
                <a:cs typeface="Arial" panose="020B0604020202020204" pitchFamily="34" charset="0"/>
              </a:rPr>
              <a:t>Complete response to Request for Lease Proposal</a:t>
            </a:r>
            <a:endParaRPr lang="en-US" sz="8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0472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1DC7B07D-1FB1-D59E-37E0-04BAA8080E6A}"/>
              </a:ext>
            </a:extLst>
          </p:cNvPr>
          <p:cNvCxnSpPr>
            <a:cxnSpLocks/>
          </p:cNvCxnSpPr>
          <p:nvPr/>
        </p:nvCxnSpPr>
        <p:spPr>
          <a:xfrm flipV="1">
            <a:off x="3321562" y="2018092"/>
            <a:ext cx="0" cy="656298"/>
          </a:xfrm>
          <a:prstGeom prst="line">
            <a:avLst/>
          </a:prstGeom>
          <a:ln w="28575">
            <a:solidFill>
              <a:srgbClr val="006663"/>
            </a:solidFill>
          </a:ln>
        </p:spPr>
        <p:style>
          <a:lnRef idx="1">
            <a:schemeClr val="accent1"/>
          </a:lnRef>
          <a:fillRef idx="0">
            <a:schemeClr val="accent1"/>
          </a:fillRef>
          <a:effectRef idx="0">
            <a:schemeClr val="accent1"/>
          </a:effectRef>
          <a:fontRef idx="minor">
            <a:schemeClr val="tx1"/>
          </a:fontRef>
        </p:style>
      </p:cxnSp>
      <p:sp>
        <p:nvSpPr>
          <p:cNvPr id="37" name="Rectangle: Top Corners Rounded 36">
            <a:extLst>
              <a:ext uri="{FF2B5EF4-FFF2-40B4-BE49-F238E27FC236}">
                <a16:creationId xmlns:a16="http://schemas.microsoft.com/office/drawing/2014/main" id="{83B9A35B-2EB0-D399-40BB-04560977265F}"/>
              </a:ext>
            </a:extLst>
          </p:cNvPr>
          <p:cNvSpPr/>
          <p:nvPr/>
        </p:nvSpPr>
        <p:spPr>
          <a:xfrm rot="10800000">
            <a:off x="105418" y="1200055"/>
            <a:ext cx="8937033" cy="1438665"/>
          </a:xfrm>
          <a:prstGeom prst="round2SameRect">
            <a:avLst/>
          </a:prstGeom>
          <a:solidFill>
            <a:srgbClr val="006663">
              <a:alpha val="1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a:solidFill>
                <a:schemeClr val="tx1"/>
              </a:solidFill>
              <a:latin typeface="Arial" panose="020B0604020202020204" pitchFamily="34" charset="0"/>
              <a:cs typeface="Arial" panose="020B0604020202020204" pitchFamily="34" charset="0"/>
            </a:endParaRPr>
          </a:p>
        </p:txBody>
      </p:sp>
      <p:sp>
        <p:nvSpPr>
          <p:cNvPr id="38" name="Rectangle: Top Corners Rounded 37">
            <a:extLst>
              <a:ext uri="{FF2B5EF4-FFF2-40B4-BE49-F238E27FC236}">
                <a16:creationId xmlns:a16="http://schemas.microsoft.com/office/drawing/2014/main" id="{7332F947-0491-386A-D42C-EE9F728FA129}"/>
              </a:ext>
            </a:extLst>
          </p:cNvPr>
          <p:cNvSpPr/>
          <p:nvPr/>
        </p:nvSpPr>
        <p:spPr>
          <a:xfrm>
            <a:off x="105421" y="3205736"/>
            <a:ext cx="8937033" cy="2020419"/>
          </a:xfrm>
          <a:prstGeom prst="round2SameRect">
            <a:avLst/>
          </a:prstGeom>
          <a:solidFill>
            <a:srgbClr val="254172">
              <a:alpha val="1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a:solidFill>
                <a:schemeClr val="tx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251B2BC8-FB61-6889-ED08-2E3D7F884378}"/>
              </a:ext>
            </a:extLst>
          </p:cNvPr>
          <p:cNvCxnSpPr>
            <a:cxnSpLocks/>
          </p:cNvCxnSpPr>
          <p:nvPr/>
        </p:nvCxnSpPr>
        <p:spPr>
          <a:xfrm flipH="1">
            <a:off x="447721" y="2929935"/>
            <a:ext cx="8332877" cy="2207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DE7E319-6F12-A2FC-1494-0574DB23FB53}"/>
              </a:ext>
            </a:extLst>
          </p:cNvPr>
          <p:cNvCxnSpPr>
            <a:cxnSpLocks/>
          </p:cNvCxnSpPr>
          <p:nvPr/>
        </p:nvCxnSpPr>
        <p:spPr>
          <a:xfrm flipV="1">
            <a:off x="480490" y="3097634"/>
            <a:ext cx="0" cy="47054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5270E4B-602B-8EE2-E20E-10070F988105}"/>
              </a:ext>
            </a:extLst>
          </p:cNvPr>
          <p:cNvSpPr txBox="1"/>
          <p:nvPr/>
        </p:nvSpPr>
        <p:spPr>
          <a:xfrm>
            <a:off x="270678" y="1263787"/>
            <a:ext cx="2397688" cy="1308050"/>
          </a:xfrm>
          <a:prstGeom prst="rect">
            <a:avLst/>
          </a:prstGeom>
          <a:solidFill>
            <a:srgbClr val="006663"/>
          </a:solidFill>
          <a:ln>
            <a:noFill/>
          </a:ln>
          <a:effectLst>
            <a:outerShdw blurRad="50800" dist="38100" dir="8100000" algn="tr" rotWithShape="0">
              <a:prstClr val="black">
                <a:alpha val="40000"/>
              </a:prstClr>
            </a:outerShdw>
          </a:effectLst>
        </p:spPr>
        <p:txBody>
          <a:bodyPr wrap="square" rtlCol="0">
            <a:spAutoFit/>
          </a:bodyPr>
          <a:lstStyle/>
          <a:p>
            <a:pPr algn="ctr"/>
            <a:r>
              <a:rPr lang="en-US" sz="1000" b="1">
                <a:solidFill>
                  <a:schemeClr val="bg1"/>
                </a:solidFill>
                <a:latin typeface="Arial" panose="020B0604020202020204" pitchFamily="34" charset="0"/>
                <a:cs typeface="Arial" panose="020B0604020202020204" pitchFamily="34" charset="0"/>
              </a:rPr>
              <a:t>Respond to market research</a:t>
            </a:r>
            <a:r>
              <a:rPr lang="en-US" sz="1000" b="1" baseline="30000">
                <a:solidFill>
                  <a:schemeClr val="bg1"/>
                </a:solidFill>
                <a:latin typeface="Arial" panose="020B0604020202020204" pitchFamily="34" charset="0"/>
                <a:cs typeface="Arial" panose="020B0604020202020204" pitchFamily="34" charset="0"/>
              </a:rPr>
              <a:t>4</a:t>
            </a:r>
            <a:r>
              <a:rPr lang="en-US" sz="1000" b="1">
                <a:solidFill>
                  <a:schemeClr val="bg1"/>
                </a:solidFill>
                <a:latin typeface="Arial" panose="020B0604020202020204" pitchFamily="34" charset="0"/>
                <a:cs typeface="Arial" panose="020B0604020202020204" pitchFamily="34" charset="0"/>
              </a:rPr>
              <a:t>  </a:t>
            </a:r>
          </a:p>
          <a:p>
            <a:pPr algn="ctr"/>
            <a:endParaRPr lang="en-US" sz="300" b="1">
              <a:solidFill>
                <a:schemeClr val="bg1"/>
              </a:solidFill>
              <a:latin typeface="Arial" panose="020B0604020202020204" pitchFamily="34" charset="0"/>
              <a:cs typeface="Arial" panose="020B0604020202020204" pitchFamily="34" charset="0"/>
            </a:endParaRPr>
          </a:p>
          <a:p>
            <a:pPr algn="ctr"/>
            <a:r>
              <a:rPr lang="en-US" sz="1000" b="1">
                <a:solidFill>
                  <a:schemeClr val="bg1"/>
                </a:solidFill>
                <a:latin typeface="Arial" panose="020B0604020202020204" pitchFamily="34" charset="0"/>
                <a:cs typeface="Arial" panose="020B0604020202020204" pitchFamily="34" charset="0"/>
              </a:rPr>
              <a:t>Identify existing (or new) clinical space available within delineated area</a:t>
            </a:r>
          </a:p>
          <a:p>
            <a:pPr algn="ctr"/>
            <a:endParaRPr lang="en-US" sz="300" b="1">
              <a:solidFill>
                <a:schemeClr val="bg1"/>
              </a:solidFill>
              <a:latin typeface="Arial" panose="020B0604020202020204" pitchFamily="34" charset="0"/>
              <a:cs typeface="Arial" panose="020B0604020202020204" pitchFamily="34" charset="0"/>
            </a:endParaRPr>
          </a:p>
          <a:p>
            <a:pPr algn="ctr"/>
            <a:r>
              <a:rPr lang="en-US" sz="1000" b="1">
                <a:solidFill>
                  <a:schemeClr val="bg1"/>
                </a:solidFill>
                <a:latin typeface="Arial" panose="020B0604020202020204" pitchFamily="34" charset="0"/>
                <a:cs typeface="Arial" panose="020B0604020202020204" pitchFamily="34" charset="0"/>
              </a:rPr>
              <a:t>Tenant improvements are needed to the space to accommodate VA’s requirements</a:t>
            </a:r>
          </a:p>
          <a:p>
            <a:pPr algn="ctr"/>
            <a:endParaRPr lang="en-US" sz="300" b="1">
              <a:solidFill>
                <a:schemeClr val="bg1"/>
              </a:solidFill>
              <a:latin typeface="Arial" panose="020B0604020202020204" pitchFamily="34" charset="0"/>
              <a:cs typeface="Arial" panose="020B0604020202020204" pitchFamily="34" charset="0"/>
            </a:endParaRPr>
          </a:p>
        </p:txBody>
      </p:sp>
      <p:pic>
        <p:nvPicPr>
          <p:cNvPr id="47" name="Picture 46">
            <a:extLst>
              <a:ext uri="{FF2B5EF4-FFF2-40B4-BE49-F238E27FC236}">
                <a16:creationId xmlns:a16="http://schemas.microsoft.com/office/drawing/2014/main" id="{D2845BFD-7F1F-95EC-89A1-5E71AE5C79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24030" y="2088098"/>
            <a:ext cx="1678691" cy="1692450"/>
          </a:xfrm>
          <a:prstGeom prst="rect">
            <a:avLst/>
          </a:prstGeom>
        </p:spPr>
      </p:pic>
      <p:cxnSp>
        <p:nvCxnSpPr>
          <p:cNvPr id="69" name="Straight Connector 68">
            <a:extLst>
              <a:ext uri="{FF2B5EF4-FFF2-40B4-BE49-F238E27FC236}">
                <a16:creationId xmlns:a16="http://schemas.microsoft.com/office/drawing/2014/main" id="{D3E4581D-1DC8-3459-27D7-F9A0AADA5C1C}"/>
              </a:ext>
            </a:extLst>
          </p:cNvPr>
          <p:cNvCxnSpPr>
            <a:cxnSpLocks/>
            <a:stCxn id="47" idx="0"/>
          </p:cNvCxnSpPr>
          <p:nvPr/>
        </p:nvCxnSpPr>
        <p:spPr>
          <a:xfrm flipH="1" flipV="1">
            <a:off x="4962165" y="1528794"/>
            <a:ext cx="1211" cy="559304"/>
          </a:xfrm>
          <a:prstGeom prst="line">
            <a:avLst/>
          </a:prstGeom>
          <a:ln w="28575">
            <a:solidFill>
              <a:srgbClr val="006663"/>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46512FB-719F-E0AF-B90A-89B50477C624}"/>
              </a:ext>
            </a:extLst>
          </p:cNvPr>
          <p:cNvCxnSpPr>
            <a:cxnSpLocks/>
          </p:cNvCxnSpPr>
          <p:nvPr/>
        </p:nvCxnSpPr>
        <p:spPr>
          <a:xfrm flipV="1">
            <a:off x="8688486" y="1960212"/>
            <a:ext cx="0" cy="791207"/>
          </a:xfrm>
          <a:prstGeom prst="line">
            <a:avLst/>
          </a:prstGeom>
          <a:ln w="28575">
            <a:solidFill>
              <a:srgbClr val="006663"/>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DE03B9C-2121-0F83-CC2C-5418B59FA316}"/>
              </a:ext>
            </a:extLst>
          </p:cNvPr>
          <p:cNvCxnSpPr>
            <a:cxnSpLocks/>
          </p:cNvCxnSpPr>
          <p:nvPr/>
        </p:nvCxnSpPr>
        <p:spPr>
          <a:xfrm flipV="1">
            <a:off x="1965057" y="2417949"/>
            <a:ext cx="0" cy="336540"/>
          </a:xfrm>
          <a:prstGeom prst="line">
            <a:avLst/>
          </a:prstGeom>
          <a:ln w="28575">
            <a:solidFill>
              <a:srgbClr val="006663"/>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A98D882-088E-B4B6-D3FD-612DD19B12D2}"/>
              </a:ext>
            </a:extLst>
          </p:cNvPr>
          <p:cNvCxnSpPr>
            <a:cxnSpLocks/>
          </p:cNvCxnSpPr>
          <p:nvPr/>
        </p:nvCxnSpPr>
        <p:spPr>
          <a:xfrm flipV="1">
            <a:off x="6865303" y="3735087"/>
            <a:ext cx="0" cy="69485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Rectangle: Top Corners Rounded 39">
            <a:extLst>
              <a:ext uri="{FF2B5EF4-FFF2-40B4-BE49-F238E27FC236}">
                <a16:creationId xmlns:a16="http://schemas.microsoft.com/office/drawing/2014/main" id="{2971C3ED-CA2E-3BB6-930D-FD01862412DE}"/>
              </a:ext>
            </a:extLst>
          </p:cNvPr>
          <p:cNvSpPr/>
          <p:nvPr/>
        </p:nvSpPr>
        <p:spPr>
          <a:xfrm rot="10800000">
            <a:off x="105421" y="5212014"/>
            <a:ext cx="8933158" cy="340000"/>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latin typeface="Arial" panose="020B0604020202020204" pitchFamily="34" charset="0"/>
              <a:cs typeface="Arial" panose="020B0604020202020204" pitchFamily="34" charset="0"/>
            </a:endParaRPr>
          </a:p>
        </p:txBody>
      </p:sp>
      <p:sp>
        <p:nvSpPr>
          <p:cNvPr id="41" name="Rectangle: Top Corners Rounded 40">
            <a:extLst>
              <a:ext uri="{FF2B5EF4-FFF2-40B4-BE49-F238E27FC236}">
                <a16:creationId xmlns:a16="http://schemas.microsoft.com/office/drawing/2014/main" id="{33C90EA6-2465-82AD-AF7F-84284789722D}"/>
              </a:ext>
            </a:extLst>
          </p:cNvPr>
          <p:cNvSpPr/>
          <p:nvPr/>
        </p:nvSpPr>
        <p:spPr>
          <a:xfrm>
            <a:off x="101545" y="875615"/>
            <a:ext cx="8937034" cy="340000"/>
          </a:xfrm>
          <a:prstGeom prst="round2SameRect">
            <a:avLst>
              <a:gd name="adj1" fmla="val 50000"/>
              <a:gd name="adj2" fmla="val 0"/>
            </a:avLst>
          </a:prstGeom>
          <a:solidFill>
            <a:srgbClr val="006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Affiliate Responsibilities </a:t>
            </a:r>
          </a:p>
        </p:txBody>
      </p:sp>
      <p:sp>
        <p:nvSpPr>
          <p:cNvPr id="42" name="TextBox 41">
            <a:extLst>
              <a:ext uri="{FF2B5EF4-FFF2-40B4-BE49-F238E27FC236}">
                <a16:creationId xmlns:a16="http://schemas.microsoft.com/office/drawing/2014/main" id="{6A0D7916-E3B9-EB05-1736-C83C3B967055}"/>
              </a:ext>
            </a:extLst>
          </p:cNvPr>
          <p:cNvSpPr txBox="1"/>
          <p:nvPr/>
        </p:nvSpPr>
        <p:spPr>
          <a:xfrm>
            <a:off x="2281562" y="5203136"/>
            <a:ext cx="4580876" cy="369332"/>
          </a:xfrm>
          <a:prstGeom prst="rect">
            <a:avLst/>
          </a:prstGeom>
          <a:noFill/>
        </p:spPr>
        <p:txBody>
          <a:bodyPr wrap="square">
            <a:spAutoFit/>
          </a:bodyPr>
          <a:lstStyle/>
          <a:p>
            <a:pPr algn="ctr"/>
            <a:r>
              <a:rPr lang="en-US">
                <a:solidFill>
                  <a:schemeClr val="bg1"/>
                </a:solidFill>
                <a:latin typeface="Arial" panose="020B0604020202020204" pitchFamily="34" charset="0"/>
                <a:cs typeface="Arial" panose="020B0604020202020204" pitchFamily="34" charset="0"/>
              </a:rPr>
              <a:t>VA Responsibilities </a:t>
            </a:r>
          </a:p>
        </p:txBody>
      </p:sp>
      <p:sp>
        <p:nvSpPr>
          <p:cNvPr id="59" name="TextBox 58">
            <a:extLst>
              <a:ext uri="{FF2B5EF4-FFF2-40B4-BE49-F238E27FC236}">
                <a16:creationId xmlns:a16="http://schemas.microsoft.com/office/drawing/2014/main" id="{BEE82E3C-A100-6B05-3171-A0E87C1F607E}"/>
              </a:ext>
            </a:extLst>
          </p:cNvPr>
          <p:cNvSpPr txBox="1"/>
          <p:nvPr/>
        </p:nvSpPr>
        <p:spPr>
          <a:xfrm>
            <a:off x="4124030" y="1267158"/>
            <a:ext cx="2455830" cy="800219"/>
          </a:xfrm>
          <a:prstGeom prst="rect">
            <a:avLst/>
          </a:prstGeom>
          <a:solidFill>
            <a:srgbClr val="006663"/>
          </a:solidFill>
          <a:ln>
            <a:noFill/>
          </a:ln>
          <a:effectLst>
            <a:outerShdw blurRad="50800" dist="38100" dir="8100000" algn="tr" rotWithShape="0">
              <a:prstClr val="black">
                <a:alpha val="40000"/>
              </a:prstClr>
            </a:outerShdw>
          </a:effectLst>
        </p:spPr>
        <p:txBody>
          <a:bodyPr wrap="square" rtlCol="0">
            <a:spAutoFit/>
          </a:bodyPr>
          <a:lstStyle/>
          <a:p>
            <a:pPr algn="ctr"/>
            <a:r>
              <a:rPr lang="en-US" sz="1000" b="1">
                <a:solidFill>
                  <a:schemeClr val="bg1"/>
                </a:solidFill>
                <a:latin typeface="Arial" panose="020B0604020202020204" pitchFamily="34" charset="0"/>
                <a:cs typeface="Arial" panose="020B0604020202020204" pitchFamily="34" charset="0"/>
              </a:rPr>
              <a:t>Secure Financing (Private Capital) </a:t>
            </a:r>
          </a:p>
          <a:p>
            <a:pPr algn="ctr"/>
            <a:endParaRPr lang="en-US" sz="300" b="1">
              <a:solidFill>
                <a:schemeClr val="bg1"/>
              </a:solidFill>
              <a:latin typeface="Arial" panose="020B0604020202020204" pitchFamily="34" charset="0"/>
              <a:cs typeface="Arial" panose="020B0604020202020204" pitchFamily="34" charset="0"/>
            </a:endParaRPr>
          </a:p>
          <a:p>
            <a:pPr algn="ctr"/>
            <a:r>
              <a:rPr lang="en-US" sz="1000" b="1">
                <a:solidFill>
                  <a:schemeClr val="bg1"/>
                </a:solidFill>
                <a:latin typeface="Arial" panose="020B0604020202020204" pitchFamily="34" charset="0"/>
                <a:cs typeface="Arial" panose="020B0604020202020204" pitchFamily="34" charset="0"/>
              </a:rPr>
              <a:t>Renovate (or build) space for VA use </a:t>
            </a:r>
          </a:p>
          <a:p>
            <a:pPr algn="ctr"/>
            <a:endParaRPr lang="en-US" sz="300" b="1">
              <a:solidFill>
                <a:schemeClr val="bg1"/>
              </a:solidFill>
              <a:latin typeface="Arial" panose="020B0604020202020204" pitchFamily="34" charset="0"/>
              <a:cs typeface="Arial" panose="020B0604020202020204" pitchFamily="34" charset="0"/>
            </a:endParaRPr>
          </a:p>
          <a:p>
            <a:pPr algn="ctr"/>
            <a:r>
              <a:rPr lang="en-US" sz="1000" b="1">
                <a:solidFill>
                  <a:schemeClr val="bg1"/>
                </a:solidFill>
                <a:latin typeface="Arial" panose="020B0604020202020204" pitchFamily="34" charset="0"/>
                <a:cs typeface="Arial" panose="020B0604020202020204" pitchFamily="34" charset="0"/>
              </a:rPr>
              <a:t>Successful commissioning report (if required)</a:t>
            </a:r>
          </a:p>
        </p:txBody>
      </p:sp>
      <p:sp>
        <p:nvSpPr>
          <p:cNvPr id="4" name="Arrow: Curved Left 3">
            <a:extLst>
              <a:ext uri="{FF2B5EF4-FFF2-40B4-BE49-F238E27FC236}">
                <a16:creationId xmlns:a16="http://schemas.microsoft.com/office/drawing/2014/main" id="{75D9BE1C-9AC7-4672-3710-32F059269298}"/>
              </a:ext>
            </a:extLst>
          </p:cNvPr>
          <p:cNvSpPr/>
          <p:nvPr/>
        </p:nvSpPr>
        <p:spPr>
          <a:xfrm>
            <a:off x="3427586" y="2129779"/>
            <a:ext cx="572477" cy="1494950"/>
          </a:xfrm>
          <a:prstGeom prst="curvedLeftArrow">
            <a:avLst/>
          </a:prstGeom>
          <a:solidFill>
            <a:srgbClr val="DBDBDB">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Arrow: Curved Left 4">
            <a:extLst>
              <a:ext uri="{FF2B5EF4-FFF2-40B4-BE49-F238E27FC236}">
                <a16:creationId xmlns:a16="http://schemas.microsoft.com/office/drawing/2014/main" id="{4DBC9B3F-DA72-9B7F-5901-6E0AEE7527B2}"/>
              </a:ext>
            </a:extLst>
          </p:cNvPr>
          <p:cNvSpPr/>
          <p:nvPr/>
        </p:nvSpPr>
        <p:spPr>
          <a:xfrm flipH="1" flipV="1">
            <a:off x="2761416" y="2064419"/>
            <a:ext cx="556580" cy="1476076"/>
          </a:xfrm>
          <a:prstGeom prst="curvedLeftArrow">
            <a:avLst/>
          </a:prstGeom>
          <a:solidFill>
            <a:srgbClr val="DBDBDB">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Rounded Corners 5">
            <a:extLst>
              <a:ext uri="{FF2B5EF4-FFF2-40B4-BE49-F238E27FC236}">
                <a16:creationId xmlns:a16="http://schemas.microsoft.com/office/drawing/2014/main" id="{5324AEB9-78E7-9457-C513-7DE4F3E72F82}"/>
              </a:ext>
            </a:extLst>
          </p:cNvPr>
          <p:cNvSpPr/>
          <p:nvPr/>
        </p:nvSpPr>
        <p:spPr>
          <a:xfrm>
            <a:off x="2735895" y="2356540"/>
            <a:ext cx="1092945" cy="247923"/>
          </a:xfrm>
          <a:prstGeom prst="roundRect">
            <a:avLst>
              <a:gd name="adj" fmla="val 4228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Negotiations With Identified Affiliate</a:t>
            </a:r>
          </a:p>
        </p:txBody>
      </p:sp>
      <p:sp>
        <p:nvSpPr>
          <p:cNvPr id="7" name="Rectangle: Rounded Corners 6">
            <a:extLst>
              <a:ext uri="{FF2B5EF4-FFF2-40B4-BE49-F238E27FC236}">
                <a16:creationId xmlns:a16="http://schemas.microsoft.com/office/drawing/2014/main" id="{57D3DD91-D80D-EAD3-FBCD-2076CE3DA0DE}"/>
              </a:ext>
            </a:extLst>
          </p:cNvPr>
          <p:cNvSpPr/>
          <p:nvPr/>
        </p:nvSpPr>
        <p:spPr>
          <a:xfrm>
            <a:off x="3481512" y="2568022"/>
            <a:ext cx="313941" cy="745097"/>
          </a:xfrm>
          <a:prstGeom prst="roundRect">
            <a:avLst>
              <a:gd name="adj" fmla="val 28803"/>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C462FA86-45EF-6CB7-784A-7E7561329BC8}"/>
              </a:ext>
            </a:extLst>
          </p:cNvPr>
          <p:cNvSpPr/>
          <p:nvPr/>
        </p:nvSpPr>
        <p:spPr>
          <a:xfrm>
            <a:off x="3508258" y="3037269"/>
            <a:ext cx="247888" cy="22805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tar: 5 Points 30">
            <a:extLst>
              <a:ext uri="{FF2B5EF4-FFF2-40B4-BE49-F238E27FC236}">
                <a16:creationId xmlns:a16="http://schemas.microsoft.com/office/drawing/2014/main" id="{5FD7FC05-5E66-D7C4-CDB6-4E84D6E73D12}"/>
              </a:ext>
            </a:extLst>
          </p:cNvPr>
          <p:cNvSpPr/>
          <p:nvPr/>
        </p:nvSpPr>
        <p:spPr>
          <a:xfrm>
            <a:off x="3505739" y="2593725"/>
            <a:ext cx="247888" cy="228059"/>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tar: 5 Points 31">
            <a:extLst>
              <a:ext uri="{FF2B5EF4-FFF2-40B4-BE49-F238E27FC236}">
                <a16:creationId xmlns:a16="http://schemas.microsoft.com/office/drawing/2014/main" id="{16E533C7-3BFB-A935-C033-2CAA82B82741}"/>
              </a:ext>
            </a:extLst>
          </p:cNvPr>
          <p:cNvSpPr/>
          <p:nvPr/>
        </p:nvSpPr>
        <p:spPr>
          <a:xfrm>
            <a:off x="3508258" y="2818360"/>
            <a:ext cx="247888" cy="228059"/>
          </a:xfrm>
          <a:prstGeom prst="star5">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647564F4-0BD1-6626-DBF7-AE55C04162E7}"/>
              </a:ext>
            </a:extLst>
          </p:cNvPr>
          <p:cNvSpPr txBox="1"/>
          <p:nvPr/>
        </p:nvSpPr>
        <p:spPr>
          <a:xfrm>
            <a:off x="6862438" y="4205672"/>
            <a:ext cx="1455525" cy="877163"/>
          </a:xfrm>
          <a:prstGeom prst="rect">
            <a:avLst/>
          </a:prstGeom>
          <a:solidFill>
            <a:srgbClr val="02355F"/>
          </a:solidFill>
          <a:ln>
            <a:noFill/>
          </a:ln>
          <a:effectLst>
            <a:outerShdw blurRad="50800" dist="38100" dir="8100000" algn="tr" rotWithShape="0">
              <a:prstClr val="black">
                <a:alpha val="40000"/>
              </a:prstClr>
            </a:outerShdw>
          </a:effectLst>
        </p:spPr>
        <p:txBody>
          <a:bodyPr wrap="square" rtlCol="0">
            <a:spAutoFit/>
          </a:bodyPr>
          <a:lstStyle/>
          <a:p>
            <a:pPr algn="ctr"/>
            <a:r>
              <a:rPr lang="en-US" sz="1100" b="1" dirty="0">
                <a:solidFill>
                  <a:schemeClr val="bg1"/>
                </a:solidFill>
                <a:latin typeface="Arial" panose="020B0604020202020204" pitchFamily="34" charset="0"/>
                <a:cs typeface="Arial" panose="020B0604020202020204" pitchFamily="34" charset="0"/>
              </a:rPr>
              <a:t>Activate, staff, operate and space</a:t>
            </a:r>
            <a:r>
              <a:rPr lang="en-US" sz="1100" b="1" baseline="30000" dirty="0">
                <a:solidFill>
                  <a:schemeClr val="bg1"/>
                </a:solidFill>
                <a:latin typeface="Arial" panose="020B0604020202020204" pitchFamily="34" charset="0"/>
                <a:cs typeface="Arial" panose="020B0604020202020204" pitchFamily="34" charset="0"/>
              </a:rPr>
              <a:t>3</a:t>
            </a:r>
            <a:endParaRPr lang="en-US" sz="1100" b="1" dirty="0">
              <a:solidFill>
                <a:schemeClr val="bg1"/>
              </a:solidFill>
              <a:latin typeface="Arial" panose="020B0604020202020204" pitchFamily="34" charset="0"/>
              <a:cs typeface="Arial" panose="020B0604020202020204" pitchFamily="34" charset="0"/>
            </a:endParaRPr>
          </a:p>
          <a:p>
            <a:pPr algn="ctr"/>
            <a:r>
              <a:rPr lang="en-US" sz="900" b="1" dirty="0">
                <a:solidFill>
                  <a:schemeClr val="bg1"/>
                </a:solidFill>
                <a:latin typeface="Arial" panose="020B0604020202020204" pitchFamily="34" charset="0"/>
                <a:cs typeface="Arial" panose="020B0604020202020204" pitchFamily="34" charset="0"/>
              </a:rPr>
              <a:t>(VA pays rent to affiliate)</a:t>
            </a:r>
            <a:endParaRPr lang="en-US" sz="1100" b="1" dirty="0">
              <a:solidFill>
                <a:schemeClr val="bg1"/>
              </a:solidFill>
              <a:latin typeface="Arial" panose="020B0604020202020204" pitchFamily="34" charset="0"/>
              <a:cs typeface="Arial" panose="020B0604020202020204" pitchFamily="34" charset="0"/>
            </a:endParaRPr>
          </a:p>
        </p:txBody>
      </p:sp>
      <p:sp>
        <p:nvSpPr>
          <p:cNvPr id="49" name="Star: 5 Points 48">
            <a:extLst>
              <a:ext uri="{FF2B5EF4-FFF2-40B4-BE49-F238E27FC236}">
                <a16:creationId xmlns:a16="http://schemas.microsoft.com/office/drawing/2014/main" id="{A29C87F8-C0F5-4206-9889-E38AEDB1E794}"/>
              </a:ext>
            </a:extLst>
          </p:cNvPr>
          <p:cNvSpPr/>
          <p:nvPr/>
        </p:nvSpPr>
        <p:spPr>
          <a:xfrm>
            <a:off x="5408876" y="1950492"/>
            <a:ext cx="224284" cy="20634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907F2DD0-FC92-F729-6504-CFAE672D86FC}"/>
              </a:ext>
            </a:extLst>
          </p:cNvPr>
          <p:cNvSpPr txBox="1"/>
          <p:nvPr/>
        </p:nvSpPr>
        <p:spPr>
          <a:xfrm>
            <a:off x="6974685" y="1262651"/>
            <a:ext cx="1907284" cy="769441"/>
          </a:xfrm>
          <a:prstGeom prst="rect">
            <a:avLst/>
          </a:prstGeom>
          <a:solidFill>
            <a:srgbClr val="006663"/>
          </a:solidFill>
          <a:ln>
            <a:noFill/>
          </a:ln>
          <a:effectLst>
            <a:outerShdw blurRad="50800" dist="38100" dir="8100000" algn="tr" rotWithShape="0">
              <a:prstClr val="black">
                <a:alpha val="40000"/>
              </a:prstClr>
            </a:outerShdw>
          </a:effectLst>
        </p:spPr>
        <p:txBody>
          <a:bodyPr wrap="square" rtlCol="0">
            <a:spAutoFit/>
          </a:bodyPr>
          <a:lstStyle/>
          <a:p>
            <a:pPr algn="ctr"/>
            <a:r>
              <a:rPr lang="en-US" sz="1100" b="1">
                <a:solidFill>
                  <a:schemeClr val="bg1"/>
                </a:solidFill>
                <a:latin typeface="Arial" panose="020B0604020202020204" pitchFamily="34" charset="0"/>
                <a:cs typeface="Arial" panose="020B0604020202020204" pitchFamily="34" charset="0"/>
              </a:rPr>
              <a:t>Provide (or contract for) Facility Management/ Operations pursuant to the terms of the lease</a:t>
            </a:r>
          </a:p>
        </p:txBody>
      </p:sp>
      <p:sp>
        <p:nvSpPr>
          <p:cNvPr id="55" name="Star: 5 Points 54">
            <a:extLst>
              <a:ext uri="{FF2B5EF4-FFF2-40B4-BE49-F238E27FC236}">
                <a16:creationId xmlns:a16="http://schemas.microsoft.com/office/drawing/2014/main" id="{575A3BA0-CDFE-B852-302E-FB9BDE9365E9}"/>
              </a:ext>
            </a:extLst>
          </p:cNvPr>
          <p:cNvSpPr/>
          <p:nvPr/>
        </p:nvSpPr>
        <p:spPr>
          <a:xfrm>
            <a:off x="193231" y="5818844"/>
            <a:ext cx="247888" cy="22805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tar: 5 Points 55">
            <a:extLst>
              <a:ext uri="{FF2B5EF4-FFF2-40B4-BE49-F238E27FC236}">
                <a16:creationId xmlns:a16="http://schemas.microsoft.com/office/drawing/2014/main" id="{740ABC9D-644E-69A2-19E2-CC3D9CB74CFA}"/>
              </a:ext>
            </a:extLst>
          </p:cNvPr>
          <p:cNvSpPr/>
          <p:nvPr/>
        </p:nvSpPr>
        <p:spPr>
          <a:xfrm>
            <a:off x="198743" y="6113123"/>
            <a:ext cx="247888" cy="228059"/>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F9553310-3570-41E7-0DF8-9AE5E5DF1964}"/>
              </a:ext>
            </a:extLst>
          </p:cNvPr>
          <p:cNvSpPr/>
          <p:nvPr/>
        </p:nvSpPr>
        <p:spPr>
          <a:xfrm>
            <a:off x="112363" y="5778592"/>
            <a:ext cx="3751543" cy="628067"/>
          </a:xfrm>
          <a:prstGeom prst="roundRect">
            <a:avLst>
              <a:gd name="adj" fmla="val 27658"/>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Star: 5 Points 57">
            <a:extLst>
              <a:ext uri="{FF2B5EF4-FFF2-40B4-BE49-F238E27FC236}">
                <a16:creationId xmlns:a16="http://schemas.microsoft.com/office/drawing/2014/main" id="{D6A3BEC8-8A4C-44D9-FF0C-5A1379A23BE3}"/>
              </a:ext>
            </a:extLst>
          </p:cNvPr>
          <p:cNvSpPr/>
          <p:nvPr/>
        </p:nvSpPr>
        <p:spPr>
          <a:xfrm>
            <a:off x="1405791" y="5811374"/>
            <a:ext cx="247888" cy="228059"/>
          </a:xfrm>
          <a:prstGeom prst="star5">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3A58BAC-3FD5-D7B4-E2E1-A2FC561730D3}"/>
              </a:ext>
            </a:extLst>
          </p:cNvPr>
          <p:cNvSpPr txBox="1"/>
          <p:nvPr/>
        </p:nvSpPr>
        <p:spPr>
          <a:xfrm>
            <a:off x="1103181" y="5534865"/>
            <a:ext cx="1954549" cy="276999"/>
          </a:xfrm>
          <a:prstGeom prst="rect">
            <a:avLst/>
          </a:prstGeom>
          <a:noFill/>
        </p:spPr>
        <p:txBody>
          <a:bodyPr wrap="square" rtlCol="0">
            <a:spAutoFit/>
          </a:bodyPr>
          <a:lstStyle/>
          <a:p>
            <a:pPr algn="ctr"/>
            <a:r>
              <a:rPr lang="en-US" sz="1200" b="1">
                <a:latin typeface="Arial" panose="020B0604020202020204" pitchFamily="34" charset="0"/>
                <a:cs typeface="Arial" panose="020B0604020202020204" pitchFamily="34" charset="0"/>
              </a:rPr>
              <a:t>APPROVAL POINTS</a:t>
            </a:r>
          </a:p>
        </p:txBody>
      </p:sp>
      <p:sp>
        <p:nvSpPr>
          <p:cNvPr id="61" name="TextBox 60">
            <a:extLst>
              <a:ext uri="{FF2B5EF4-FFF2-40B4-BE49-F238E27FC236}">
                <a16:creationId xmlns:a16="http://schemas.microsoft.com/office/drawing/2014/main" id="{3F1A2ABE-E922-8866-546B-997093E46F46}"/>
              </a:ext>
            </a:extLst>
          </p:cNvPr>
          <p:cNvSpPr txBox="1"/>
          <p:nvPr/>
        </p:nvSpPr>
        <p:spPr>
          <a:xfrm>
            <a:off x="404176" y="5800432"/>
            <a:ext cx="814293" cy="307777"/>
          </a:xfrm>
          <a:prstGeom prst="rect">
            <a:avLst/>
          </a:prstGeom>
          <a:noFill/>
        </p:spPr>
        <p:txBody>
          <a:bodyPr wrap="square" rtlCol="0">
            <a:spAutoFit/>
          </a:bodyPr>
          <a:lstStyle/>
          <a:p>
            <a:pPr algn="l"/>
            <a:r>
              <a:rPr lang="en-US" sz="1400" b="1">
                <a:latin typeface="Arial" panose="020B0604020202020204" pitchFamily="34" charset="0"/>
                <a:cs typeface="Arial" panose="020B0604020202020204" pitchFamily="34" charset="0"/>
              </a:rPr>
              <a:t>= </a:t>
            </a:r>
            <a:r>
              <a:rPr lang="en-US" sz="1200" b="1">
                <a:latin typeface="Arial" panose="020B0604020202020204" pitchFamily="34" charset="0"/>
                <a:cs typeface="Arial" panose="020B0604020202020204" pitchFamily="34" charset="0"/>
              </a:rPr>
              <a:t>OGC</a:t>
            </a:r>
          </a:p>
        </p:txBody>
      </p:sp>
      <p:sp>
        <p:nvSpPr>
          <p:cNvPr id="62" name="TextBox 61">
            <a:extLst>
              <a:ext uri="{FF2B5EF4-FFF2-40B4-BE49-F238E27FC236}">
                <a16:creationId xmlns:a16="http://schemas.microsoft.com/office/drawing/2014/main" id="{CD97AC70-CCA1-BA9C-37AA-B85EAA4026EA}"/>
              </a:ext>
            </a:extLst>
          </p:cNvPr>
          <p:cNvSpPr txBox="1"/>
          <p:nvPr/>
        </p:nvSpPr>
        <p:spPr>
          <a:xfrm>
            <a:off x="424333" y="6111417"/>
            <a:ext cx="1229968" cy="276999"/>
          </a:xfrm>
          <a:prstGeom prst="rect">
            <a:avLst/>
          </a:prstGeom>
          <a:noFill/>
        </p:spPr>
        <p:txBody>
          <a:bodyPr wrap="square" rtlCol="0">
            <a:spAutoFit/>
          </a:bodyPr>
          <a:lstStyle/>
          <a:p>
            <a:pPr algn="l"/>
            <a:r>
              <a:rPr lang="en-US" sz="1200" b="1">
                <a:latin typeface="Arial" panose="020B0604020202020204" pitchFamily="34" charset="0"/>
                <a:cs typeface="Arial" panose="020B0604020202020204" pitchFamily="34" charset="0"/>
              </a:rPr>
              <a:t>= ORP/CFM</a:t>
            </a:r>
          </a:p>
        </p:txBody>
      </p:sp>
      <p:sp>
        <p:nvSpPr>
          <p:cNvPr id="63" name="TextBox 62">
            <a:extLst>
              <a:ext uri="{FF2B5EF4-FFF2-40B4-BE49-F238E27FC236}">
                <a16:creationId xmlns:a16="http://schemas.microsoft.com/office/drawing/2014/main" id="{A20C7619-C9C7-D446-1300-7805BBCFA01D}"/>
              </a:ext>
            </a:extLst>
          </p:cNvPr>
          <p:cNvSpPr txBox="1"/>
          <p:nvPr/>
        </p:nvSpPr>
        <p:spPr>
          <a:xfrm>
            <a:off x="1640616" y="5809957"/>
            <a:ext cx="3096005" cy="276999"/>
          </a:xfrm>
          <a:prstGeom prst="rect">
            <a:avLst/>
          </a:prstGeom>
          <a:noFill/>
        </p:spPr>
        <p:txBody>
          <a:bodyPr wrap="square" rtlCol="0">
            <a:spAutoFit/>
          </a:bodyPr>
          <a:lstStyle/>
          <a:p>
            <a:pPr algn="l"/>
            <a:r>
              <a:rPr lang="en-US" sz="1200" b="1" dirty="0">
                <a:latin typeface="Arial" panose="020B0604020202020204" pitchFamily="34" charset="0"/>
                <a:cs typeface="Arial" panose="020B0604020202020204" pitchFamily="34" charset="0"/>
              </a:rPr>
              <a:t>= VHA / VHA MSO/Affiliate</a:t>
            </a:r>
            <a:endParaRPr lang="en-US" sz="1200" b="1" baseline="30000" dirty="0">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6495B70D-33E2-295A-882B-CCE6E3582C48}"/>
              </a:ext>
            </a:extLst>
          </p:cNvPr>
          <p:cNvSpPr txBox="1"/>
          <p:nvPr/>
        </p:nvSpPr>
        <p:spPr>
          <a:xfrm>
            <a:off x="4555850" y="3869690"/>
            <a:ext cx="2184893" cy="1292662"/>
          </a:xfrm>
          <a:prstGeom prst="rect">
            <a:avLst/>
          </a:prstGeom>
          <a:solidFill>
            <a:srgbClr val="02355F"/>
          </a:solidFill>
          <a:ln>
            <a:noFill/>
          </a:ln>
          <a:effectLst>
            <a:outerShdw blurRad="50800" dist="38100" dir="8100000" algn="tr" rotWithShape="0">
              <a:prstClr val="black">
                <a:alpha val="40000"/>
              </a:prstClr>
            </a:outerShdw>
          </a:effectLst>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Complete internal VA approvals</a:t>
            </a:r>
          </a:p>
          <a:p>
            <a:pPr algn="ctr"/>
            <a:endParaRPr lang="en-US" sz="300" b="1" dirty="0">
              <a:solidFill>
                <a:schemeClr val="bg1"/>
              </a:solidFill>
              <a:latin typeface="Arial" panose="020B0604020202020204" pitchFamily="34" charset="0"/>
              <a:cs typeface="Arial" panose="020B0604020202020204" pitchFamily="34" charset="0"/>
            </a:endParaRPr>
          </a:p>
          <a:p>
            <a:pPr algn="ctr"/>
            <a:r>
              <a:rPr lang="en-US" sz="900" b="1" dirty="0">
                <a:solidFill>
                  <a:schemeClr val="bg1"/>
                </a:solidFill>
                <a:latin typeface="Arial" panose="020B0604020202020204" pitchFamily="34" charset="0"/>
                <a:cs typeface="Arial" panose="020B0604020202020204" pitchFamily="34" charset="0"/>
              </a:rPr>
              <a:t>Review RLP submission and confirm space meets seismic, physical security, ABAAS, and fire/life safety requirements</a:t>
            </a:r>
          </a:p>
          <a:p>
            <a:pPr algn="ctr"/>
            <a:endParaRPr lang="en-US" sz="300" b="1" dirty="0">
              <a:solidFill>
                <a:schemeClr val="bg1"/>
              </a:solidFill>
              <a:latin typeface="Arial" panose="020B0604020202020204" pitchFamily="34" charset="0"/>
              <a:cs typeface="Arial" panose="020B0604020202020204" pitchFamily="34" charset="0"/>
            </a:endParaRPr>
          </a:p>
          <a:p>
            <a:pPr algn="ctr"/>
            <a:r>
              <a:rPr lang="en-US" sz="900" b="1" dirty="0">
                <a:solidFill>
                  <a:schemeClr val="bg1"/>
                </a:solidFill>
                <a:latin typeface="Arial" panose="020B0604020202020204" pitchFamily="34" charset="0"/>
                <a:cs typeface="Arial" panose="020B0604020202020204" pitchFamily="34" charset="0"/>
              </a:rPr>
              <a:t> Negotiate Sole Source Lease Agreement with Affiliate for Eye Clinic space</a:t>
            </a:r>
            <a:r>
              <a:rPr lang="en-US" sz="900" b="1" baseline="30000" dirty="0">
                <a:solidFill>
                  <a:schemeClr val="bg1"/>
                </a:solidFill>
                <a:latin typeface="Arial" panose="020B0604020202020204" pitchFamily="34" charset="0"/>
                <a:cs typeface="Arial" panose="020B0604020202020204" pitchFamily="34" charset="0"/>
              </a:rPr>
              <a:t>2,3,4</a:t>
            </a:r>
          </a:p>
        </p:txBody>
      </p:sp>
      <p:cxnSp>
        <p:nvCxnSpPr>
          <p:cNvPr id="84" name="Connector: Elbow 83">
            <a:extLst>
              <a:ext uri="{FF2B5EF4-FFF2-40B4-BE49-F238E27FC236}">
                <a16:creationId xmlns:a16="http://schemas.microsoft.com/office/drawing/2014/main" id="{5553F3A0-DEBC-0985-CBE1-EFCEA5D576C7}"/>
              </a:ext>
            </a:extLst>
          </p:cNvPr>
          <p:cNvCxnSpPr>
            <a:cxnSpLocks/>
          </p:cNvCxnSpPr>
          <p:nvPr/>
        </p:nvCxnSpPr>
        <p:spPr>
          <a:xfrm rot="16200000" flipH="1">
            <a:off x="703733" y="3631547"/>
            <a:ext cx="1610564" cy="521532"/>
          </a:xfrm>
          <a:prstGeom prst="bentConnector3">
            <a:avLst>
              <a:gd name="adj1" fmla="val 19956"/>
            </a:avLst>
          </a:prstGeom>
          <a:ln w="28575"/>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9256F8E5-6EB9-CCF0-78A8-0521E05DBA1A}"/>
              </a:ext>
            </a:extLst>
          </p:cNvPr>
          <p:cNvCxnSpPr>
            <a:cxnSpLocks/>
          </p:cNvCxnSpPr>
          <p:nvPr/>
        </p:nvCxnSpPr>
        <p:spPr>
          <a:xfrm flipV="1">
            <a:off x="2556725" y="3105757"/>
            <a:ext cx="0" cy="11101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6614C4D3-08BD-FAF9-1085-AB6FC8AB0040}"/>
              </a:ext>
            </a:extLst>
          </p:cNvPr>
          <p:cNvSpPr txBox="1"/>
          <p:nvPr/>
        </p:nvSpPr>
        <p:spPr>
          <a:xfrm>
            <a:off x="1860922" y="3663295"/>
            <a:ext cx="2378983" cy="1431161"/>
          </a:xfrm>
          <a:prstGeom prst="rect">
            <a:avLst/>
          </a:prstGeom>
          <a:solidFill>
            <a:srgbClr val="02355F"/>
          </a:solidFill>
          <a:ln>
            <a:noFill/>
          </a:ln>
          <a:effectLst>
            <a:outerShdw blurRad="50800" dist="38100" dir="8100000" algn="tr" rotWithShape="0">
              <a:prstClr val="black">
                <a:alpha val="40000"/>
              </a:prstClr>
            </a:outerShdw>
          </a:effectLst>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Review market research and identified affiliate space </a:t>
            </a:r>
          </a:p>
          <a:p>
            <a:pPr algn="ctr"/>
            <a:endParaRPr lang="en-US" sz="300" b="1" dirty="0">
              <a:solidFill>
                <a:schemeClr val="bg1"/>
              </a:solidFill>
              <a:latin typeface="Arial" panose="020B0604020202020204" pitchFamily="34" charset="0"/>
              <a:cs typeface="Arial" panose="020B0604020202020204" pitchFamily="34" charset="0"/>
            </a:endParaRPr>
          </a:p>
          <a:p>
            <a:pPr algn="ctr"/>
            <a:r>
              <a:rPr lang="en-US" sz="900" b="1" dirty="0">
                <a:solidFill>
                  <a:schemeClr val="bg1"/>
                </a:solidFill>
                <a:latin typeface="Arial" panose="020B0604020202020204" pitchFamily="34" charset="0"/>
                <a:cs typeface="Arial" panose="020B0604020202020204" pitchFamily="34" charset="0"/>
              </a:rPr>
              <a:t>Develop acquisition package for 7,000 RSF of  Eye Clinic space (no healthcare resource sharing required)</a:t>
            </a:r>
          </a:p>
          <a:p>
            <a:pPr algn="ctr"/>
            <a:r>
              <a:rPr lang="en-US" sz="300" b="1" dirty="0">
                <a:solidFill>
                  <a:schemeClr val="bg1"/>
                </a:solidFill>
                <a:latin typeface="Arial" panose="020B0604020202020204" pitchFamily="34" charset="0"/>
                <a:cs typeface="Arial" panose="020B0604020202020204" pitchFamily="34" charset="0"/>
              </a:rPr>
              <a:t> </a:t>
            </a:r>
          </a:p>
          <a:p>
            <a:pPr algn="ctr"/>
            <a:r>
              <a:rPr lang="en-US" sz="900" b="1" dirty="0">
                <a:solidFill>
                  <a:schemeClr val="bg1"/>
                </a:solidFill>
                <a:latin typeface="Arial" panose="020B0604020202020204" pitchFamily="34" charset="0"/>
                <a:cs typeface="Arial" panose="020B0604020202020204" pitchFamily="34" charset="0"/>
              </a:rPr>
              <a:t>If sole source with affiliate, develop Simplified Lease Acquisition Threshold (SLAT) memo and Request for Lease Proposal for affiliate submission</a:t>
            </a:r>
            <a:r>
              <a:rPr lang="en-US" sz="900" b="1" baseline="30000" dirty="0">
                <a:solidFill>
                  <a:schemeClr val="bg1"/>
                </a:solidFill>
                <a:latin typeface="Arial" panose="020B0604020202020204" pitchFamily="34" charset="0"/>
                <a:cs typeface="Arial" panose="020B0604020202020204" pitchFamily="34" charset="0"/>
              </a:rPr>
              <a:t> 4</a:t>
            </a:r>
            <a:r>
              <a:rPr lang="en-US" sz="900" b="1" dirty="0">
                <a:solidFill>
                  <a:schemeClr val="bg1"/>
                </a:solidFill>
                <a:latin typeface="Arial" panose="020B0604020202020204" pitchFamily="34" charset="0"/>
                <a:cs typeface="Arial" panose="020B0604020202020204" pitchFamily="34" charset="0"/>
              </a:rPr>
              <a:t> </a:t>
            </a:r>
          </a:p>
        </p:txBody>
      </p:sp>
      <p:cxnSp>
        <p:nvCxnSpPr>
          <p:cNvPr id="116" name="Straight Arrow Connector 115">
            <a:extLst>
              <a:ext uri="{FF2B5EF4-FFF2-40B4-BE49-F238E27FC236}">
                <a16:creationId xmlns:a16="http://schemas.microsoft.com/office/drawing/2014/main" id="{20F725CC-3E36-5BF5-C96A-665C4D83E265}"/>
              </a:ext>
            </a:extLst>
          </p:cNvPr>
          <p:cNvCxnSpPr>
            <a:cxnSpLocks/>
          </p:cNvCxnSpPr>
          <p:nvPr/>
        </p:nvCxnSpPr>
        <p:spPr>
          <a:xfrm flipH="1" flipV="1">
            <a:off x="4983954" y="2001029"/>
            <a:ext cx="401561" cy="57907"/>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AF74268-9BF6-EF1C-B083-D06EBD358902}"/>
              </a:ext>
            </a:extLst>
          </p:cNvPr>
          <p:cNvSpPr txBox="1"/>
          <p:nvPr/>
        </p:nvSpPr>
        <p:spPr>
          <a:xfrm>
            <a:off x="1647431" y="6115030"/>
            <a:ext cx="1018026" cy="276999"/>
          </a:xfrm>
          <a:prstGeom prst="rect">
            <a:avLst/>
          </a:prstGeom>
          <a:noFill/>
        </p:spPr>
        <p:txBody>
          <a:bodyPr wrap="square" rtlCol="0">
            <a:spAutoFit/>
          </a:bodyPr>
          <a:lstStyle/>
          <a:p>
            <a:pPr algn="l"/>
            <a:r>
              <a:rPr lang="en-US" sz="1200" b="1">
                <a:latin typeface="Arial" panose="020B0604020202020204" pitchFamily="34" charset="0"/>
                <a:cs typeface="Arial" panose="020B0604020202020204" pitchFamily="34" charset="0"/>
              </a:rPr>
              <a:t>= OAEM</a:t>
            </a:r>
          </a:p>
        </p:txBody>
      </p:sp>
      <p:sp>
        <p:nvSpPr>
          <p:cNvPr id="13" name="Star: 5 Points 12">
            <a:extLst>
              <a:ext uri="{FF2B5EF4-FFF2-40B4-BE49-F238E27FC236}">
                <a16:creationId xmlns:a16="http://schemas.microsoft.com/office/drawing/2014/main" id="{FD67D4AA-9E41-322D-E90D-01E71B58657A}"/>
              </a:ext>
            </a:extLst>
          </p:cNvPr>
          <p:cNvSpPr/>
          <p:nvPr/>
        </p:nvSpPr>
        <p:spPr>
          <a:xfrm>
            <a:off x="1405791" y="6110927"/>
            <a:ext cx="247888" cy="228059"/>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488CB96E-194B-EC3D-7DD4-B56A9268DFE5}"/>
              </a:ext>
            </a:extLst>
          </p:cNvPr>
          <p:cNvSpPr/>
          <p:nvPr/>
        </p:nvSpPr>
        <p:spPr>
          <a:xfrm>
            <a:off x="731970" y="2638721"/>
            <a:ext cx="313941" cy="626607"/>
          </a:xfrm>
          <a:prstGeom prst="roundRect">
            <a:avLst>
              <a:gd name="adj" fmla="val 28803"/>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CF942E3D-6243-18F4-5BDF-15887F4D8D9E}"/>
              </a:ext>
            </a:extLst>
          </p:cNvPr>
          <p:cNvSpPr/>
          <p:nvPr/>
        </p:nvSpPr>
        <p:spPr>
          <a:xfrm>
            <a:off x="759388" y="2962052"/>
            <a:ext cx="247888" cy="228059"/>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Star: 5 Points 42">
            <a:extLst>
              <a:ext uri="{FF2B5EF4-FFF2-40B4-BE49-F238E27FC236}">
                <a16:creationId xmlns:a16="http://schemas.microsoft.com/office/drawing/2014/main" id="{94CFB715-5261-51D9-09A0-8B7CE7E65DEC}"/>
              </a:ext>
            </a:extLst>
          </p:cNvPr>
          <p:cNvSpPr/>
          <p:nvPr/>
        </p:nvSpPr>
        <p:spPr>
          <a:xfrm>
            <a:off x="763449" y="2693411"/>
            <a:ext cx="247888" cy="228059"/>
          </a:xfrm>
          <a:prstGeom prst="star5">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tar: 5 Points 45">
            <a:extLst>
              <a:ext uri="{FF2B5EF4-FFF2-40B4-BE49-F238E27FC236}">
                <a16:creationId xmlns:a16="http://schemas.microsoft.com/office/drawing/2014/main" id="{EB45A78A-7292-E94D-0287-3D40C9FEA61F}"/>
              </a:ext>
            </a:extLst>
          </p:cNvPr>
          <p:cNvSpPr/>
          <p:nvPr/>
        </p:nvSpPr>
        <p:spPr>
          <a:xfrm>
            <a:off x="5803417" y="2804749"/>
            <a:ext cx="247888" cy="228059"/>
          </a:xfrm>
          <a:prstGeom prst="star5">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BB25D0E0-2978-93F3-B904-2E1182E80E0F}"/>
              </a:ext>
            </a:extLst>
          </p:cNvPr>
          <p:cNvCxnSpPr>
            <a:cxnSpLocks/>
          </p:cNvCxnSpPr>
          <p:nvPr/>
        </p:nvCxnSpPr>
        <p:spPr>
          <a:xfrm flipV="1">
            <a:off x="8090716" y="3070691"/>
            <a:ext cx="0" cy="71184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89FEC701-1F3A-BAD9-79C2-A4692E423D79}"/>
              </a:ext>
            </a:extLst>
          </p:cNvPr>
          <p:cNvSpPr>
            <a:spLocks noGrp="1"/>
          </p:cNvSpPr>
          <p:nvPr>
            <p:ph type="body" sz="quarter" idx="13"/>
          </p:nvPr>
        </p:nvSpPr>
        <p:spPr>
          <a:xfrm>
            <a:off x="38615" y="52705"/>
            <a:ext cx="9105385" cy="691286"/>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900" b="1" i="0" u="none" strike="noStrike" kern="1200" cap="none" spc="0" normalizeH="0" baseline="0" noProof="0" dirty="0">
                <a:ln>
                  <a:noFill/>
                </a:ln>
                <a:solidFill>
                  <a:srgbClr val="FFFFFF"/>
                </a:solidFill>
                <a:effectLst/>
                <a:uLnTx/>
                <a:uFillTx/>
              </a:rPr>
              <a:t>Sec. 704 - Scenario 2: </a:t>
            </a:r>
            <a:r>
              <a:rPr lang="en-US" sz="1900" b="0" dirty="0">
                <a:solidFill>
                  <a:srgbClr val="FFFFFF"/>
                </a:solidFill>
              </a:rPr>
              <a:t>Sole Source </a:t>
            </a:r>
            <a:r>
              <a:rPr kumimoji="0" lang="en-US" sz="1900" b="0" i="0" u="none" strike="noStrike" kern="1200" cap="none" spc="0" normalizeH="0" baseline="0" noProof="0" dirty="0">
                <a:ln>
                  <a:noFill/>
                </a:ln>
                <a:solidFill>
                  <a:srgbClr val="FFFFFF"/>
                </a:solidFill>
                <a:effectLst/>
                <a:uLnTx/>
                <a:uFillTx/>
              </a:rPr>
              <a:t>Lease from Affiliate for 7,000 RSF of Specialty Care Space for Eye Clinic (below Simplified Lease Acquisition Threshold)</a:t>
            </a:r>
            <a:endParaRPr kumimoji="0" lang="en-US" sz="1900" b="0" i="1" u="none" strike="noStrike" kern="1200" cap="none" spc="0" normalizeH="0" baseline="0" noProof="0" dirty="0">
              <a:ln>
                <a:noFill/>
              </a:ln>
              <a:solidFill>
                <a:srgbClr val="FFFFFF"/>
              </a:solidFill>
              <a:effectLst/>
              <a:uLnTx/>
              <a:uFillTx/>
            </a:endParaRPr>
          </a:p>
        </p:txBody>
      </p:sp>
      <p:sp>
        <p:nvSpPr>
          <p:cNvPr id="28" name="TextBox 27">
            <a:extLst>
              <a:ext uri="{FF2B5EF4-FFF2-40B4-BE49-F238E27FC236}">
                <a16:creationId xmlns:a16="http://schemas.microsoft.com/office/drawing/2014/main" id="{2B637439-6A5D-C64F-BE4D-F33402D22DBE}"/>
              </a:ext>
            </a:extLst>
          </p:cNvPr>
          <p:cNvSpPr txBox="1"/>
          <p:nvPr/>
        </p:nvSpPr>
        <p:spPr>
          <a:xfrm>
            <a:off x="7680939" y="3352837"/>
            <a:ext cx="1099659" cy="523220"/>
          </a:xfrm>
          <a:prstGeom prst="rect">
            <a:avLst/>
          </a:prstGeom>
          <a:solidFill>
            <a:schemeClr val="accent2">
              <a:lumMod val="75000"/>
            </a:schemeClr>
          </a:solidFill>
          <a:ln>
            <a:noFill/>
          </a:ln>
          <a:effectLst>
            <a:outerShdw blurRad="50800" dist="38100" dir="8100000" algn="tr" rotWithShape="0">
              <a:prstClr val="black">
                <a:alpha val="40000"/>
              </a:prstClr>
            </a:outerShdw>
          </a:effectLst>
        </p:spPr>
        <p:txBody>
          <a:bodyPr wrap="square" rtlCol="0">
            <a:spAutoFit/>
          </a:bodyPr>
          <a:lstStyle/>
          <a:p>
            <a:pPr algn="ctr"/>
            <a:r>
              <a:rPr lang="en-US" sz="1000" b="1">
                <a:solidFill>
                  <a:schemeClr val="bg1"/>
                </a:solidFill>
                <a:latin typeface="Arial" panose="020B0604020202020204" pitchFamily="34" charset="0"/>
                <a:cs typeface="Arial" panose="020B0604020202020204" pitchFamily="34" charset="0"/>
              </a:rPr>
              <a:t>Occupy Space</a:t>
            </a:r>
            <a:r>
              <a:rPr lang="en-US" sz="1000" b="1" baseline="30000">
                <a:solidFill>
                  <a:schemeClr val="bg1"/>
                </a:solidFill>
                <a:latin typeface="Arial" panose="020B0604020202020204" pitchFamily="34" charset="0"/>
                <a:cs typeface="Arial" panose="020B0604020202020204" pitchFamily="34" charset="0"/>
              </a:rPr>
              <a:t>3</a:t>
            </a:r>
            <a:r>
              <a:rPr lang="en-US" sz="1000" b="1">
                <a:solidFill>
                  <a:schemeClr val="bg1"/>
                </a:solidFill>
                <a:latin typeface="Arial" panose="020B0604020202020204" pitchFamily="34" charset="0"/>
                <a:cs typeface="Arial" panose="020B0604020202020204" pitchFamily="34" charset="0"/>
              </a:rPr>
              <a:t> </a:t>
            </a:r>
          </a:p>
          <a:p>
            <a:pPr algn="ctr"/>
            <a:r>
              <a:rPr lang="en-US" sz="800" b="1">
                <a:solidFill>
                  <a:schemeClr val="bg1"/>
                </a:solidFill>
                <a:latin typeface="Arial" panose="020B0604020202020204" pitchFamily="34" charset="0"/>
                <a:cs typeface="Arial" panose="020B0604020202020204" pitchFamily="34" charset="0"/>
              </a:rPr>
              <a:t>(VA Staff)</a:t>
            </a:r>
            <a:endParaRPr lang="en-US" sz="1000" b="1">
              <a:solidFill>
                <a:schemeClr val="bg1"/>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9048DE16-D19D-85A3-150D-22BB983A8A7C}"/>
              </a:ext>
            </a:extLst>
          </p:cNvPr>
          <p:cNvSpPr txBox="1"/>
          <p:nvPr/>
        </p:nvSpPr>
        <p:spPr>
          <a:xfrm>
            <a:off x="140277" y="3512616"/>
            <a:ext cx="1457566" cy="969496"/>
          </a:xfrm>
          <a:prstGeom prst="rect">
            <a:avLst/>
          </a:prstGeom>
          <a:solidFill>
            <a:srgbClr val="02355F"/>
          </a:solidFill>
          <a:ln>
            <a:noFill/>
          </a:ln>
          <a:effectLst>
            <a:outerShdw blurRad="50800" dist="38100" dir="8100000" algn="tr" rotWithShape="0">
              <a:prstClr val="black">
                <a:alpha val="40000"/>
              </a:prstClr>
            </a:outerShdw>
          </a:effectLst>
        </p:spPr>
        <p:txBody>
          <a:bodyPr wrap="square" rtlCol="0">
            <a:spAutoFit/>
          </a:bodyPr>
          <a:lstStyle/>
          <a:p>
            <a:pPr algn="ctr"/>
            <a:r>
              <a:rPr lang="en-US" sz="900" b="1">
                <a:solidFill>
                  <a:schemeClr val="bg1"/>
                </a:solidFill>
                <a:latin typeface="Arial" panose="020B0604020202020204" pitchFamily="34" charset="0"/>
                <a:cs typeface="Arial" panose="020B0604020202020204" pitchFamily="34" charset="0"/>
              </a:rPr>
              <a:t>Identified need for 7,000 rentable square feet of specialty care space for an Eye Clinic in local vicinity, submit for approvals</a:t>
            </a:r>
            <a:r>
              <a:rPr lang="en-US" sz="900" b="1" baseline="30000">
                <a:solidFill>
                  <a:schemeClr val="bg1"/>
                </a:solidFill>
                <a:latin typeface="Arial" panose="020B0604020202020204" pitchFamily="34" charset="0"/>
                <a:cs typeface="Arial" panose="020B0604020202020204" pitchFamily="34" charset="0"/>
              </a:rPr>
              <a:t>1</a:t>
            </a:r>
          </a:p>
          <a:p>
            <a:pPr algn="ctr"/>
            <a:endParaRPr lang="en-US" sz="300" b="1">
              <a:solidFill>
                <a:schemeClr val="bg1"/>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4A3DD329-29CD-CAE4-BA74-BDAC449B3AF6}"/>
              </a:ext>
            </a:extLst>
          </p:cNvPr>
          <p:cNvSpPr txBox="1"/>
          <p:nvPr/>
        </p:nvSpPr>
        <p:spPr>
          <a:xfrm>
            <a:off x="140276" y="4582369"/>
            <a:ext cx="1649596" cy="507831"/>
          </a:xfrm>
          <a:prstGeom prst="rect">
            <a:avLst/>
          </a:prstGeom>
          <a:solidFill>
            <a:srgbClr val="02355F"/>
          </a:solidFill>
          <a:ln>
            <a:noFill/>
          </a:ln>
          <a:effectLst>
            <a:outerShdw blurRad="50800" dist="38100" dir="8100000" algn="tr" rotWithShape="0">
              <a:prstClr val="black">
                <a:alpha val="40000"/>
              </a:prstClr>
            </a:outerShdw>
          </a:effectLst>
        </p:spPr>
        <p:txBody>
          <a:bodyPr wrap="square" rtlCol="0">
            <a:spAutoFit/>
          </a:bodyPr>
          <a:lstStyle/>
          <a:p>
            <a:pPr algn="ctr"/>
            <a:r>
              <a:rPr lang="en-US" sz="900" b="1">
                <a:solidFill>
                  <a:schemeClr val="bg1"/>
                </a:solidFill>
                <a:latin typeface="Arial" panose="020B0604020202020204" pitchFamily="34" charset="0"/>
                <a:cs typeface="Arial" panose="020B0604020202020204" pitchFamily="34" charset="0"/>
              </a:rPr>
              <a:t>Conduct market research, </a:t>
            </a:r>
          </a:p>
          <a:p>
            <a:pPr algn="ctr"/>
            <a:r>
              <a:rPr lang="en-US" sz="900" b="1">
                <a:solidFill>
                  <a:schemeClr val="bg1"/>
                </a:solidFill>
                <a:latin typeface="Arial" panose="020B0604020202020204" pitchFamily="34" charset="0"/>
                <a:cs typeface="Arial" panose="020B0604020202020204" pitchFamily="34" charset="0"/>
              </a:rPr>
              <a:t>gauge potential courses of action;</a:t>
            </a:r>
            <a:r>
              <a:rPr lang="en-US" sz="900" b="1" baseline="30000">
                <a:solidFill>
                  <a:schemeClr val="bg1"/>
                </a:solidFill>
                <a:latin typeface="Arial" panose="020B0604020202020204" pitchFamily="34" charset="0"/>
                <a:cs typeface="Arial" panose="020B0604020202020204" pitchFamily="34" charset="0"/>
              </a:rPr>
              <a:t> 4</a:t>
            </a:r>
            <a:endParaRPr lang="en-US" sz="900" b="1">
              <a:solidFill>
                <a:schemeClr val="bg1"/>
              </a:solidFill>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26C222BC-74AB-D860-BB53-8152109B6EBA}"/>
              </a:ext>
            </a:extLst>
          </p:cNvPr>
          <p:cNvSpPr/>
          <p:nvPr/>
        </p:nvSpPr>
        <p:spPr>
          <a:xfrm>
            <a:off x="3944921" y="5617495"/>
            <a:ext cx="5113013" cy="776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800" b="1" baseline="30000">
                <a:solidFill>
                  <a:schemeClr val="tx1"/>
                </a:solidFill>
                <a:latin typeface="Arial" panose="020B0604020202020204" pitchFamily="34" charset="0"/>
                <a:cs typeface="Arial" panose="020B0604020202020204" pitchFamily="34" charset="0"/>
              </a:rPr>
              <a:t>1 </a:t>
            </a:r>
            <a:r>
              <a:rPr lang="en-US" sz="800" b="0" i="0">
                <a:solidFill>
                  <a:schemeClr val="tx1"/>
                </a:solidFill>
                <a:effectLst/>
                <a:latin typeface="Arial" panose="020B0604020202020204" pitchFamily="34" charset="0"/>
                <a:cs typeface="Arial" panose="020B0604020202020204" pitchFamily="34" charset="0"/>
              </a:rPr>
              <a:t>Requirements must be submitted by VHA through SCIP, be included in Budget Vol. IV (</a:t>
            </a:r>
            <a:r>
              <a:rPr lang="en-US" sz="800" b="0" i="0">
                <a:solidFill>
                  <a:schemeClr val="tx1"/>
                </a:solidFill>
                <a:effectLst/>
                <a:latin typeface="Arial" panose="020B0604020202020204" pitchFamily="34" charset="0"/>
                <a:cs typeface="Arial" panose="020B0604020202020204" pitchFamily="34" charset="0"/>
                <a:hlinkClick r:id="rId4"/>
              </a:rPr>
              <a:t>https://www.va.gov/budget/products.asp</a:t>
            </a:r>
            <a:r>
              <a:rPr lang="en-US" sz="800" b="0" i="0">
                <a:solidFill>
                  <a:schemeClr val="tx1"/>
                </a:solidFill>
                <a:effectLst/>
                <a:latin typeface="Arial" panose="020B0604020202020204" pitchFamily="34" charset="0"/>
                <a:cs typeface="Arial" panose="020B0604020202020204" pitchFamily="34" charset="0"/>
              </a:rPr>
              <a:t>), and receive GSA delegation prior to proceeding </a:t>
            </a:r>
            <a:r>
              <a:rPr lang="en-US" sz="800">
                <a:solidFill>
                  <a:schemeClr val="tx1"/>
                </a:solidFill>
                <a:latin typeface="Arial" panose="020B0604020202020204" pitchFamily="34" charset="0"/>
                <a:cs typeface="Arial" panose="020B0604020202020204" pitchFamily="34" charset="0"/>
              </a:rPr>
              <a:t>with</a:t>
            </a:r>
            <a:r>
              <a:rPr lang="en-US" sz="800" b="0" i="0">
                <a:solidFill>
                  <a:schemeClr val="tx1"/>
                </a:solidFill>
                <a:effectLst/>
                <a:latin typeface="Arial" panose="020B0604020202020204" pitchFamily="34" charset="0"/>
                <a:cs typeface="Arial" panose="020B0604020202020204" pitchFamily="34" charset="0"/>
              </a:rPr>
              <a:t> lease.</a:t>
            </a:r>
          </a:p>
          <a:p>
            <a:r>
              <a:rPr lang="en-US" sz="800" b="1" baseline="30000">
                <a:solidFill>
                  <a:schemeClr val="tx1"/>
                </a:solidFill>
                <a:latin typeface="Arial" panose="020B0604020202020204" pitchFamily="34" charset="0"/>
                <a:cs typeface="Arial" panose="020B0604020202020204" pitchFamily="34" charset="0"/>
              </a:rPr>
              <a:t>2 </a:t>
            </a:r>
            <a:r>
              <a:rPr lang="en-US" sz="800">
                <a:solidFill>
                  <a:schemeClr val="tx1"/>
                </a:solidFill>
                <a:latin typeface="Arial" panose="020B0604020202020204" pitchFamily="34" charset="0"/>
                <a:cs typeface="Arial" panose="020B0604020202020204" pitchFamily="34" charset="0"/>
              </a:rPr>
              <a:t>Sole source justification must be completed according to policy (form provided by ORP)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rPr>
              <a:t>3 </a:t>
            </a: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Any Healthcare Resource sharing must be executed separately through a “Sharing Agreement” under 38 USC 8153</a:t>
            </a:r>
          </a:p>
          <a:p>
            <a:pPr>
              <a:defRPr/>
            </a:pPr>
            <a:r>
              <a:rPr lang="en-US" sz="800" baseline="30000">
                <a:solidFill>
                  <a:prstClr val="black"/>
                </a:solidFill>
                <a:latin typeface="Arial" panose="020B0604020202020204" pitchFamily="34" charset="0"/>
                <a:cs typeface="Arial" panose="020B0604020202020204" pitchFamily="34" charset="0"/>
              </a:rPr>
              <a:t>4</a:t>
            </a:r>
            <a:r>
              <a:rPr lang="en-US" sz="800">
                <a:solidFill>
                  <a:prstClr val="black"/>
                </a:solidFill>
                <a:latin typeface="Arial" panose="020B0604020202020204" pitchFamily="34" charset="0"/>
                <a:cs typeface="Arial" panose="020B0604020202020204" pitchFamily="34" charset="0"/>
              </a:rPr>
              <a:t> Steps 2 through 5 represent contracting/procurement/acquisition process for the lease</a:t>
            </a: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 name="Star: 5 Points 44">
            <a:extLst>
              <a:ext uri="{FF2B5EF4-FFF2-40B4-BE49-F238E27FC236}">
                <a16:creationId xmlns:a16="http://schemas.microsoft.com/office/drawing/2014/main" id="{06C9ABBD-6B68-3757-5A17-884AD1B1DFBA}"/>
              </a:ext>
            </a:extLst>
          </p:cNvPr>
          <p:cNvSpPr/>
          <p:nvPr/>
        </p:nvSpPr>
        <p:spPr>
          <a:xfrm>
            <a:off x="2400472" y="6110927"/>
            <a:ext cx="247888" cy="228059"/>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48" name="TextBox 47">
            <a:extLst>
              <a:ext uri="{FF2B5EF4-FFF2-40B4-BE49-F238E27FC236}">
                <a16:creationId xmlns:a16="http://schemas.microsoft.com/office/drawing/2014/main" id="{5DA281A2-B482-D7BC-6657-933B2CE6C84A}"/>
              </a:ext>
            </a:extLst>
          </p:cNvPr>
          <p:cNvSpPr txBox="1"/>
          <p:nvPr/>
        </p:nvSpPr>
        <p:spPr>
          <a:xfrm>
            <a:off x="2735896" y="6000570"/>
            <a:ext cx="1128010" cy="461665"/>
          </a:xfrm>
          <a:prstGeom prst="rect">
            <a:avLst/>
          </a:prstGeom>
          <a:noFill/>
        </p:spPr>
        <p:txBody>
          <a:bodyPr wrap="square" rtlCol="0">
            <a:spAutoFit/>
          </a:bodyPr>
          <a:lstStyle/>
          <a:p>
            <a:pPr algn="l"/>
            <a:r>
              <a:rPr lang="en-US" sz="1200" b="1">
                <a:latin typeface="Arial" panose="020B0604020202020204" pitchFamily="34" charset="0"/>
                <a:cs typeface="Arial" panose="020B0604020202020204" pitchFamily="34" charset="0"/>
              </a:rPr>
              <a:t>VHA USH, </a:t>
            </a:r>
          </a:p>
          <a:p>
            <a:pPr algn="l"/>
            <a:r>
              <a:rPr lang="en-US" sz="1200" b="1">
                <a:latin typeface="Arial" panose="020B0604020202020204" pitchFamily="34" charset="0"/>
                <a:cs typeface="Arial" panose="020B0604020202020204" pitchFamily="34" charset="0"/>
              </a:rPr>
              <a:t>VAOB, VAEB</a:t>
            </a:r>
          </a:p>
        </p:txBody>
      </p:sp>
      <p:sp>
        <p:nvSpPr>
          <p:cNvPr id="50" name="TextBox 49">
            <a:extLst>
              <a:ext uri="{FF2B5EF4-FFF2-40B4-BE49-F238E27FC236}">
                <a16:creationId xmlns:a16="http://schemas.microsoft.com/office/drawing/2014/main" id="{4E24013B-B474-B202-1287-5A2613CBAE57}"/>
              </a:ext>
            </a:extLst>
          </p:cNvPr>
          <p:cNvSpPr txBox="1"/>
          <p:nvPr/>
        </p:nvSpPr>
        <p:spPr>
          <a:xfrm>
            <a:off x="2609710" y="6100299"/>
            <a:ext cx="337397" cy="276999"/>
          </a:xfrm>
          <a:prstGeom prst="rect">
            <a:avLst/>
          </a:prstGeom>
          <a:noFill/>
        </p:spPr>
        <p:txBody>
          <a:bodyPr wrap="square" rtlCol="0">
            <a:spAutoFit/>
          </a:bodyPr>
          <a:lstStyle/>
          <a:p>
            <a:pPr algn="l"/>
            <a:r>
              <a:rPr lang="en-US" sz="1200" b="1">
                <a:latin typeface="Arial" panose="020B0604020202020204" pitchFamily="34" charset="0"/>
                <a:cs typeface="Arial" panose="020B0604020202020204" pitchFamily="34" charset="0"/>
              </a:rPr>
              <a:t>=</a:t>
            </a:r>
          </a:p>
        </p:txBody>
      </p:sp>
      <p:sp>
        <p:nvSpPr>
          <p:cNvPr id="14" name="Oval 13">
            <a:extLst>
              <a:ext uri="{FF2B5EF4-FFF2-40B4-BE49-F238E27FC236}">
                <a16:creationId xmlns:a16="http://schemas.microsoft.com/office/drawing/2014/main" id="{4E0A2DD3-9D07-9A68-C115-D57F242C0D61}"/>
              </a:ext>
            </a:extLst>
          </p:cNvPr>
          <p:cNvSpPr/>
          <p:nvPr/>
        </p:nvSpPr>
        <p:spPr>
          <a:xfrm>
            <a:off x="239499" y="2696468"/>
            <a:ext cx="521208" cy="475488"/>
          </a:xfrm>
          <a:prstGeom prst="ellipse">
            <a:avLst/>
          </a:prstGeom>
          <a:solidFill>
            <a:schemeClr val="bg1"/>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1</a:t>
            </a:r>
          </a:p>
        </p:txBody>
      </p:sp>
      <p:sp>
        <p:nvSpPr>
          <p:cNvPr id="16" name="Oval 15">
            <a:extLst>
              <a:ext uri="{FF2B5EF4-FFF2-40B4-BE49-F238E27FC236}">
                <a16:creationId xmlns:a16="http://schemas.microsoft.com/office/drawing/2014/main" id="{AA6F2E08-62C6-A30B-197C-2439EACA155F}"/>
              </a:ext>
            </a:extLst>
          </p:cNvPr>
          <p:cNvSpPr/>
          <p:nvPr/>
        </p:nvSpPr>
        <p:spPr>
          <a:xfrm>
            <a:off x="1702729" y="2696466"/>
            <a:ext cx="521208" cy="475488"/>
          </a:xfrm>
          <a:prstGeom prst="ellipse">
            <a:avLst/>
          </a:prstGeom>
          <a:solidFill>
            <a:srgbClr val="FFCC00"/>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3</a:t>
            </a:r>
            <a:r>
              <a:rPr kumimoji="0" lang="en-US" sz="1200" b="0" i="0" u="none" strike="noStrike" kern="1200" cap="none" spc="0" normalizeH="0" baseline="82000" noProof="0">
                <a:ln>
                  <a:noFill/>
                </a:ln>
                <a:solidFill>
                  <a:prstClr val="black"/>
                </a:solidFill>
                <a:effectLst/>
                <a:uLnTx/>
                <a:uFillTx/>
                <a:latin typeface="Arial" panose="020B0604020202020204" pitchFamily="34" charset="0"/>
                <a:ea typeface="+mn-ea"/>
                <a:cs typeface="Arial" panose="020B0604020202020204" pitchFamily="34" charset="0"/>
              </a:rPr>
              <a:t>5</a:t>
            </a:r>
            <a:endParaRPr lang="en-US">
              <a:solidFill>
                <a:schemeClr val="tx1"/>
              </a:solidFill>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CDFE4509-45F3-23DA-83D1-DE3C23F12B23}"/>
              </a:ext>
            </a:extLst>
          </p:cNvPr>
          <p:cNvSpPr/>
          <p:nvPr/>
        </p:nvSpPr>
        <p:spPr>
          <a:xfrm>
            <a:off x="2289485" y="2711611"/>
            <a:ext cx="521208" cy="475488"/>
          </a:xfrm>
          <a:prstGeom prst="ellipse">
            <a:avLst/>
          </a:prstGeom>
          <a:solidFill>
            <a:srgbClr val="FFCC00"/>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4</a:t>
            </a:r>
            <a:r>
              <a:rPr kumimoji="0" lang="en-US" sz="1200" b="0" i="0" u="none" strike="noStrike" kern="1200" cap="none" spc="0" normalizeH="0" baseline="82000" noProof="0">
                <a:ln>
                  <a:noFill/>
                </a:ln>
                <a:solidFill>
                  <a:prstClr val="black"/>
                </a:solidFill>
                <a:effectLst/>
                <a:uLnTx/>
                <a:uFillTx/>
                <a:latin typeface="Arial" panose="020B0604020202020204" pitchFamily="34" charset="0"/>
                <a:ea typeface="+mn-ea"/>
                <a:cs typeface="Arial" panose="020B0604020202020204" pitchFamily="34" charset="0"/>
              </a:rPr>
              <a:t>5</a:t>
            </a:r>
            <a:endParaRPr lang="en-US">
              <a:solidFill>
                <a:schemeClr val="tx1"/>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DDF7CD48-3830-91B5-E220-8D6BEB42E766}"/>
              </a:ext>
            </a:extLst>
          </p:cNvPr>
          <p:cNvSpPr/>
          <p:nvPr/>
        </p:nvSpPr>
        <p:spPr>
          <a:xfrm>
            <a:off x="2992999" y="2696466"/>
            <a:ext cx="521208" cy="475488"/>
          </a:xfrm>
          <a:prstGeom prst="ellipse">
            <a:avLst/>
          </a:prstGeom>
          <a:solidFill>
            <a:srgbClr val="FFCC00"/>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5</a:t>
            </a:r>
            <a:r>
              <a:rPr kumimoji="0" lang="en-US" sz="1200" b="0" i="0" u="none" strike="noStrike" kern="1200" cap="none" spc="0" normalizeH="0" baseline="82000" noProof="0">
                <a:ln>
                  <a:noFill/>
                </a:ln>
                <a:solidFill>
                  <a:prstClr val="black"/>
                </a:solidFill>
                <a:effectLst/>
                <a:uLnTx/>
                <a:uFillTx/>
                <a:latin typeface="Arial" panose="020B0604020202020204" pitchFamily="34" charset="0"/>
                <a:ea typeface="+mn-ea"/>
                <a:cs typeface="Arial" panose="020B0604020202020204" pitchFamily="34" charset="0"/>
              </a:rPr>
              <a:t>5</a:t>
            </a:r>
            <a:endParaRPr lang="en-US">
              <a:solidFill>
                <a:schemeClr val="tx1"/>
              </a:solidFill>
              <a:latin typeface="Arial" panose="020B0604020202020204" pitchFamily="34" charset="0"/>
              <a:cs typeface="Arial" panose="020B0604020202020204" pitchFamily="34" charset="0"/>
            </a:endParaRPr>
          </a:p>
        </p:txBody>
      </p:sp>
      <p:sp>
        <p:nvSpPr>
          <p:cNvPr id="76" name="Oval 75">
            <a:extLst>
              <a:ext uri="{FF2B5EF4-FFF2-40B4-BE49-F238E27FC236}">
                <a16:creationId xmlns:a16="http://schemas.microsoft.com/office/drawing/2014/main" id="{663BF88A-4634-25DB-8BD9-27E07D3B4F15}"/>
              </a:ext>
            </a:extLst>
          </p:cNvPr>
          <p:cNvSpPr/>
          <p:nvPr/>
        </p:nvSpPr>
        <p:spPr>
          <a:xfrm>
            <a:off x="8460151" y="2674390"/>
            <a:ext cx="521208" cy="475488"/>
          </a:xfrm>
          <a:prstGeom prst="ellipse">
            <a:avLst/>
          </a:prstGeom>
          <a:solidFill>
            <a:schemeClr val="bg1"/>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9</a:t>
            </a:r>
          </a:p>
        </p:txBody>
      </p:sp>
      <p:sp>
        <p:nvSpPr>
          <p:cNvPr id="91" name="Oval 90">
            <a:extLst>
              <a:ext uri="{FF2B5EF4-FFF2-40B4-BE49-F238E27FC236}">
                <a16:creationId xmlns:a16="http://schemas.microsoft.com/office/drawing/2014/main" id="{64BAB619-6119-13E3-11F4-CE5670CDF120}"/>
              </a:ext>
            </a:extLst>
          </p:cNvPr>
          <p:cNvSpPr/>
          <p:nvPr/>
        </p:nvSpPr>
        <p:spPr>
          <a:xfrm>
            <a:off x="4012018" y="2124848"/>
            <a:ext cx="521208" cy="475488"/>
          </a:xfrm>
          <a:prstGeom prst="ellipse">
            <a:avLst/>
          </a:prstGeom>
          <a:solidFill>
            <a:schemeClr val="bg1"/>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6</a:t>
            </a:r>
          </a:p>
        </p:txBody>
      </p:sp>
      <p:sp>
        <p:nvSpPr>
          <p:cNvPr id="24" name="Oval 23">
            <a:extLst>
              <a:ext uri="{FF2B5EF4-FFF2-40B4-BE49-F238E27FC236}">
                <a16:creationId xmlns:a16="http://schemas.microsoft.com/office/drawing/2014/main" id="{62A4BDA2-E9AD-5301-F90D-16B6499A4E34}"/>
              </a:ext>
            </a:extLst>
          </p:cNvPr>
          <p:cNvSpPr/>
          <p:nvPr/>
        </p:nvSpPr>
        <p:spPr>
          <a:xfrm>
            <a:off x="7848616" y="2681413"/>
            <a:ext cx="521208" cy="475488"/>
          </a:xfrm>
          <a:prstGeom prst="ellipse">
            <a:avLst/>
          </a:prstGeom>
          <a:solidFill>
            <a:schemeClr val="bg1"/>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8</a:t>
            </a:r>
          </a:p>
        </p:txBody>
      </p:sp>
      <p:sp>
        <p:nvSpPr>
          <p:cNvPr id="72" name="Oval 71">
            <a:extLst>
              <a:ext uri="{FF2B5EF4-FFF2-40B4-BE49-F238E27FC236}">
                <a16:creationId xmlns:a16="http://schemas.microsoft.com/office/drawing/2014/main" id="{102318A7-8DA4-789C-CF35-C1A99E1E5CF5}"/>
              </a:ext>
            </a:extLst>
          </p:cNvPr>
          <p:cNvSpPr/>
          <p:nvPr/>
        </p:nvSpPr>
        <p:spPr>
          <a:xfrm>
            <a:off x="1009583" y="2696466"/>
            <a:ext cx="521208" cy="475488"/>
          </a:xfrm>
          <a:prstGeom prst="ellipse">
            <a:avLst/>
          </a:prstGeom>
          <a:solidFill>
            <a:srgbClr val="FFCC00"/>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2</a:t>
            </a:r>
            <a:r>
              <a:rPr kumimoji="0" lang="en-US" sz="1200" b="0" i="0" u="none" strike="noStrike" kern="1200" cap="none" spc="0" normalizeH="0" baseline="82000" noProof="0">
                <a:ln>
                  <a:noFill/>
                </a:ln>
                <a:solidFill>
                  <a:prstClr val="black"/>
                </a:solidFill>
                <a:effectLst/>
                <a:uLnTx/>
                <a:uFillTx/>
                <a:latin typeface="Arial" panose="020B0604020202020204" pitchFamily="34" charset="0"/>
                <a:ea typeface="+mn-ea"/>
                <a:cs typeface="Arial" panose="020B0604020202020204" pitchFamily="34" charset="0"/>
              </a:rPr>
              <a:t>5</a:t>
            </a:r>
            <a:endParaRPr lang="en-US">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BDFB322-ADDB-4E66-F833-B81A567D7BB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055759" y="2072553"/>
            <a:ext cx="1678690" cy="1692449"/>
          </a:xfrm>
          <a:prstGeom prst="rect">
            <a:avLst/>
          </a:prstGeom>
        </p:spPr>
      </p:pic>
      <p:sp>
        <p:nvSpPr>
          <p:cNvPr id="92" name="Oval 91">
            <a:extLst>
              <a:ext uri="{FF2B5EF4-FFF2-40B4-BE49-F238E27FC236}">
                <a16:creationId xmlns:a16="http://schemas.microsoft.com/office/drawing/2014/main" id="{D10D48CA-CB22-BD81-792B-F5A4AB499AAF}"/>
              </a:ext>
            </a:extLst>
          </p:cNvPr>
          <p:cNvSpPr/>
          <p:nvPr/>
        </p:nvSpPr>
        <p:spPr>
          <a:xfrm>
            <a:off x="6009827" y="3316329"/>
            <a:ext cx="521208" cy="475488"/>
          </a:xfrm>
          <a:prstGeom prst="ellipse">
            <a:avLst/>
          </a:prstGeom>
          <a:solidFill>
            <a:schemeClr val="bg1"/>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7</a:t>
            </a:r>
          </a:p>
        </p:txBody>
      </p:sp>
      <p:cxnSp>
        <p:nvCxnSpPr>
          <p:cNvPr id="29" name="Straight Connector 28">
            <a:extLst>
              <a:ext uri="{FF2B5EF4-FFF2-40B4-BE49-F238E27FC236}">
                <a16:creationId xmlns:a16="http://schemas.microsoft.com/office/drawing/2014/main" id="{0821C838-2D89-7825-3110-2E308A28B9C6}"/>
              </a:ext>
            </a:extLst>
          </p:cNvPr>
          <p:cNvCxnSpPr>
            <a:cxnSpLocks/>
          </p:cNvCxnSpPr>
          <p:nvPr/>
        </p:nvCxnSpPr>
        <p:spPr>
          <a:xfrm flipV="1">
            <a:off x="3252529" y="3180419"/>
            <a:ext cx="7480" cy="42678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702BBAFA-8DE4-E97C-0950-AA2015191E17}"/>
              </a:ext>
            </a:extLst>
          </p:cNvPr>
          <p:cNvCxnSpPr>
            <a:cxnSpLocks/>
          </p:cNvCxnSpPr>
          <p:nvPr/>
        </p:nvCxnSpPr>
        <p:spPr>
          <a:xfrm>
            <a:off x="3244911" y="3596590"/>
            <a:ext cx="1319202" cy="568673"/>
          </a:xfrm>
          <a:prstGeom prst="bentConnector3">
            <a:avLst>
              <a:gd name="adj1" fmla="val 86643"/>
            </a:avLst>
          </a:prstGeom>
          <a:ln w="28575"/>
        </p:spPr>
        <p:style>
          <a:lnRef idx="1">
            <a:schemeClr val="accent1"/>
          </a:lnRef>
          <a:fillRef idx="0">
            <a:schemeClr val="accent1"/>
          </a:fillRef>
          <a:effectRef idx="0">
            <a:schemeClr val="accent1"/>
          </a:effectRef>
          <a:fontRef idx="minor">
            <a:schemeClr val="tx1"/>
          </a:fontRef>
        </p:style>
      </p:cxnSp>
      <p:sp>
        <p:nvSpPr>
          <p:cNvPr id="51" name="Star: 5 Points 50">
            <a:extLst>
              <a:ext uri="{FF2B5EF4-FFF2-40B4-BE49-F238E27FC236}">
                <a16:creationId xmlns:a16="http://schemas.microsoft.com/office/drawing/2014/main" id="{CC12E810-64A2-27D4-A6D7-402583A48057}"/>
              </a:ext>
            </a:extLst>
          </p:cNvPr>
          <p:cNvSpPr/>
          <p:nvPr/>
        </p:nvSpPr>
        <p:spPr>
          <a:xfrm>
            <a:off x="4264772" y="3735791"/>
            <a:ext cx="247888" cy="228059"/>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8" name="TextBox 7">
            <a:extLst>
              <a:ext uri="{FF2B5EF4-FFF2-40B4-BE49-F238E27FC236}">
                <a16:creationId xmlns:a16="http://schemas.microsoft.com/office/drawing/2014/main" id="{6936C08A-85A2-057A-41D3-8B37F07AFD49}"/>
              </a:ext>
            </a:extLst>
          </p:cNvPr>
          <p:cNvSpPr txBox="1"/>
          <p:nvPr/>
        </p:nvSpPr>
        <p:spPr>
          <a:xfrm>
            <a:off x="2808397" y="1297394"/>
            <a:ext cx="1092944" cy="692497"/>
          </a:xfrm>
          <a:prstGeom prst="rect">
            <a:avLst/>
          </a:prstGeom>
          <a:solidFill>
            <a:srgbClr val="006663"/>
          </a:solidFill>
          <a:ln>
            <a:noFill/>
          </a:ln>
          <a:effectLst>
            <a:outerShdw blurRad="50800" dist="38100" dir="8100000" algn="tr" rotWithShape="0">
              <a:prstClr val="black">
                <a:alpha val="40000"/>
              </a:prstClr>
            </a:outerShdw>
          </a:effectLst>
        </p:spPr>
        <p:txBody>
          <a:bodyPr wrap="square" rtlCol="0">
            <a:spAutoFit/>
          </a:bodyPr>
          <a:lstStyle/>
          <a:p>
            <a:pPr algn="ctr"/>
            <a:endParaRPr lang="en-US" sz="300" b="1">
              <a:solidFill>
                <a:schemeClr val="bg1"/>
              </a:solidFill>
              <a:latin typeface="Arial" panose="020B0604020202020204" pitchFamily="34" charset="0"/>
              <a:cs typeface="Arial" panose="020B0604020202020204" pitchFamily="34" charset="0"/>
            </a:endParaRPr>
          </a:p>
          <a:p>
            <a:pPr algn="ctr"/>
            <a:r>
              <a:rPr lang="en-US" sz="900" b="1">
                <a:solidFill>
                  <a:schemeClr val="bg1"/>
                </a:solidFill>
                <a:latin typeface="Arial" panose="020B0604020202020204" pitchFamily="34" charset="0"/>
                <a:cs typeface="Arial" panose="020B0604020202020204" pitchFamily="34" charset="0"/>
              </a:rPr>
              <a:t>Complete response to Request for Lease Proposal</a:t>
            </a:r>
            <a:endParaRPr lang="en-US" sz="8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8167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2FEB06-469A-AE22-62F7-2A9F1F4A527A}"/>
              </a:ext>
            </a:extLst>
          </p:cNvPr>
          <p:cNvSpPr>
            <a:spLocks noGrp="1"/>
          </p:cNvSpPr>
          <p:nvPr>
            <p:ph type="title"/>
          </p:nvPr>
        </p:nvSpPr>
        <p:spPr>
          <a:xfrm>
            <a:off x="224367" y="3803010"/>
            <a:ext cx="8753378" cy="488165"/>
          </a:xfrm>
        </p:spPr>
        <p:txBody>
          <a:bodyPr/>
          <a:lstStyle/>
          <a:p>
            <a:br>
              <a:rPr lang="en-US" sz="4000">
                <a:solidFill>
                  <a:srgbClr val="1A4176"/>
                </a:solidFill>
                <a:latin typeface="Arial"/>
                <a:cs typeface="Arial"/>
              </a:rPr>
            </a:br>
            <a:r>
              <a:rPr lang="en-US" sz="4000">
                <a:solidFill>
                  <a:srgbClr val="1A4176"/>
                </a:solidFill>
                <a:latin typeface="Arial"/>
                <a:cs typeface="Arial"/>
              </a:rPr>
              <a:t>Appendix </a:t>
            </a:r>
            <a:r>
              <a:rPr lang="en-US">
                <a:latin typeface="Arial"/>
                <a:cs typeface="Arial"/>
              </a:rPr>
              <a:t>C</a:t>
            </a:r>
            <a:br>
              <a:rPr lang="en-US">
                <a:latin typeface="Arial"/>
                <a:cs typeface="Arial"/>
              </a:rPr>
            </a:br>
            <a:r>
              <a:rPr lang="en-US" sz="4000">
                <a:solidFill>
                  <a:srgbClr val="1A4176"/>
                </a:solidFill>
                <a:latin typeface="Arial"/>
                <a:cs typeface="Arial"/>
              </a:rPr>
              <a:t>Links to Additional Resources</a:t>
            </a:r>
            <a:br>
              <a:rPr lang="en-US" sz="4400">
                <a:solidFill>
                  <a:srgbClr val="1A4176"/>
                </a:solidFill>
                <a:latin typeface="Arial"/>
                <a:cs typeface="Arial"/>
              </a:rPr>
            </a:br>
            <a:endParaRPr lang="en-US"/>
          </a:p>
        </p:txBody>
      </p:sp>
      <p:sp>
        <p:nvSpPr>
          <p:cNvPr id="6" name="Content Placeholder 1">
            <a:extLst>
              <a:ext uri="{FF2B5EF4-FFF2-40B4-BE49-F238E27FC236}">
                <a16:creationId xmlns:a16="http://schemas.microsoft.com/office/drawing/2014/main" id="{9927976F-7CE6-D15B-A813-4EA416D2B479}"/>
              </a:ext>
            </a:extLst>
          </p:cNvPr>
          <p:cNvSpPr txBox="1">
            <a:spLocks/>
          </p:cNvSpPr>
          <p:nvPr/>
        </p:nvSpPr>
        <p:spPr>
          <a:xfrm>
            <a:off x="224367" y="3611418"/>
            <a:ext cx="8743103" cy="156094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1600"/>
          </a:p>
        </p:txBody>
      </p:sp>
    </p:spTree>
    <p:extLst>
      <p:ext uri="{BB962C8B-B14F-4D97-AF65-F5344CB8AC3E}">
        <p14:creationId xmlns:p14="http://schemas.microsoft.com/office/powerpoint/2010/main" val="3935443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28C86B-2CD0-04C0-F5E2-D64F980E8910}"/>
              </a:ext>
            </a:extLst>
          </p:cNvPr>
          <p:cNvSpPr>
            <a:spLocks noGrp="1"/>
          </p:cNvSpPr>
          <p:nvPr>
            <p:ph type="body" sz="quarter" idx="13"/>
          </p:nvPr>
        </p:nvSpPr>
        <p:spPr/>
        <p:txBody>
          <a:bodyPr>
            <a:normAutofit/>
          </a:bodyPr>
          <a:lstStyle/>
          <a:p>
            <a:r>
              <a:rPr lang="en-US" sz="2400"/>
              <a:t>Links to Additional Resources</a:t>
            </a:r>
          </a:p>
        </p:txBody>
      </p:sp>
      <p:sp>
        <p:nvSpPr>
          <p:cNvPr id="3" name="Content Placeholder 1">
            <a:extLst>
              <a:ext uri="{FF2B5EF4-FFF2-40B4-BE49-F238E27FC236}">
                <a16:creationId xmlns:a16="http://schemas.microsoft.com/office/drawing/2014/main" id="{93C50F8D-56ED-B9CD-4A08-A43956B3F895}"/>
              </a:ext>
            </a:extLst>
          </p:cNvPr>
          <p:cNvSpPr txBox="1">
            <a:spLocks/>
          </p:cNvSpPr>
          <p:nvPr/>
        </p:nvSpPr>
        <p:spPr>
          <a:xfrm>
            <a:off x="228064" y="1053384"/>
            <a:ext cx="8743103" cy="476027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algn="l" rtl="0" eaLnBrk="1" fontAlgn="t" latinLnBrk="0" hangingPunct="1">
              <a:spcBef>
                <a:spcPts val="0"/>
              </a:spcBef>
              <a:spcAft>
                <a:spcPts val="0"/>
              </a:spcAft>
            </a:pPr>
            <a:r>
              <a:rPr lang="en-US" sz="1800" b="1" i="0" u="none" strike="noStrike" kern="1200">
                <a:solidFill>
                  <a:srgbClr val="FFFFFF"/>
                </a:solidFill>
                <a:effectLst/>
                <a:latin typeface="Calibri" panose="020F0502020204030204" pitchFamily="34" charset="0"/>
              </a:rPr>
              <a:t>Agreement Type</a:t>
            </a:r>
            <a:endParaRPr lang="en-US" sz="1800" b="0" i="0" u="none" strike="noStrike">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D236DA95-6319-51F1-1263-3D17005C80ED}"/>
              </a:ext>
            </a:extLst>
          </p:cNvPr>
          <p:cNvGraphicFramePr>
            <a:graphicFrameLocks noGrp="1"/>
          </p:cNvGraphicFramePr>
          <p:nvPr>
            <p:extLst>
              <p:ext uri="{D42A27DB-BD31-4B8C-83A1-F6EECF244321}">
                <p14:modId xmlns:p14="http://schemas.microsoft.com/office/powerpoint/2010/main" val="2517572775"/>
              </p:ext>
            </p:extLst>
          </p:nvPr>
        </p:nvGraphicFramePr>
        <p:xfrm>
          <a:off x="288130" y="998061"/>
          <a:ext cx="8513505" cy="3185160"/>
        </p:xfrm>
        <a:graphic>
          <a:graphicData uri="http://schemas.openxmlformats.org/drawingml/2006/table">
            <a:tbl>
              <a:tblPr firstRow="1" bandRow="1">
                <a:tableStyleId>{5C22544A-7EE6-4342-B048-85BDC9FD1C3A}</a:tableStyleId>
              </a:tblPr>
              <a:tblGrid>
                <a:gridCol w="3756189">
                  <a:extLst>
                    <a:ext uri="{9D8B030D-6E8A-4147-A177-3AD203B41FA5}">
                      <a16:colId xmlns:a16="http://schemas.microsoft.com/office/drawing/2014/main" val="923674037"/>
                    </a:ext>
                  </a:extLst>
                </a:gridCol>
                <a:gridCol w="4757316">
                  <a:extLst>
                    <a:ext uri="{9D8B030D-6E8A-4147-A177-3AD203B41FA5}">
                      <a16:colId xmlns:a16="http://schemas.microsoft.com/office/drawing/2014/main" val="395172775"/>
                    </a:ext>
                  </a:extLst>
                </a:gridCol>
              </a:tblGrid>
              <a:tr h="230036">
                <a:tc>
                  <a:txBody>
                    <a:bodyPr/>
                    <a:lstStyle/>
                    <a:p>
                      <a:r>
                        <a:rPr lang="en-US" sz="1400" dirty="0">
                          <a:latin typeface="Arial" panose="020B0604020202020204" pitchFamily="34" charset="0"/>
                          <a:cs typeface="Arial" panose="020B0604020202020204" pitchFamily="34" charset="0"/>
                        </a:rPr>
                        <a:t>Topic</a:t>
                      </a:r>
                    </a:p>
                  </a:txBody>
                  <a:tcPr/>
                </a:tc>
                <a:tc>
                  <a:txBody>
                    <a:bodyPr/>
                    <a:lstStyle/>
                    <a:p>
                      <a:r>
                        <a:rPr lang="en-US" sz="1400">
                          <a:latin typeface="Arial" panose="020B0604020202020204" pitchFamily="34" charset="0"/>
                          <a:cs typeface="Arial" panose="020B0604020202020204" pitchFamily="34" charset="0"/>
                        </a:rPr>
                        <a:t>Office</a:t>
                      </a:r>
                    </a:p>
                  </a:txBody>
                  <a:tcPr/>
                </a:tc>
                <a:extLst>
                  <a:ext uri="{0D108BD9-81ED-4DB2-BD59-A6C34878D82A}">
                    <a16:rowId xmlns:a16="http://schemas.microsoft.com/office/drawing/2014/main" val="2874365709"/>
                  </a:ext>
                </a:extLst>
              </a:tr>
              <a:tr h="332275">
                <a:tc>
                  <a:txBody>
                    <a:bodyPr/>
                    <a:lstStyle/>
                    <a:p>
                      <a:r>
                        <a:rPr lang="en-US" sz="1100">
                          <a:latin typeface="Arial" panose="020B0604020202020204" pitchFamily="34" charset="0"/>
                          <a:cs typeface="Arial" panose="020B0604020202020204" pitchFamily="34" charset="0"/>
                        </a:rPr>
                        <a:t>Leasing (including Justifications for Other than Full and Open Competition, Simplified Lease Acquisition Threshold, and Joint VA/DoD Leases)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latin typeface="Arial" panose="020B0604020202020204" pitchFamily="34" charset="0"/>
                          <a:ea typeface="Calibri" panose="020F0502020204030204" pitchFamily="34" charset="0"/>
                          <a:cs typeface="Arial" panose="020B0604020202020204" pitchFamily="34" charset="0"/>
                        </a:rPr>
                        <a:t>Office of Real Property – Office of Construction &amp; Facilities Management (</a:t>
                      </a:r>
                      <a:r>
                        <a:rPr lang="en-US" sz="1100">
                          <a:latin typeface="Arial" panose="020B0604020202020204" pitchFamily="34" charset="0"/>
                          <a:ea typeface="Calibri" panose="020F0502020204030204" pitchFamily="34" charset="0"/>
                          <a:cs typeface="Arial" panose="020B0604020202020204" pitchFamily="34" charset="0"/>
                          <a:hlinkClick r:id="rId2"/>
                        </a:rPr>
                        <a:t>https://www.cfm.va.gov/realproperty/</a:t>
                      </a:r>
                      <a:r>
                        <a:rPr lang="en-US" sz="1100">
                          <a:latin typeface="Arial" panose="020B0604020202020204" pitchFamily="34" charset="0"/>
                          <a:ea typeface="Calibri" panose="020F0502020204030204" pitchFamily="34" charset="0"/>
                          <a:cs typeface="Arial" panose="020B0604020202020204" pitchFamily="34" charset="0"/>
                        </a:rPr>
                        <a:t>)</a:t>
                      </a:r>
                    </a:p>
                  </a:txBody>
                  <a:tcPr/>
                </a:tc>
                <a:extLst>
                  <a:ext uri="{0D108BD9-81ED-4DB2-BD59-A6C34878D82A}">
                    <a16:rowId xmlns:a16="http://schemas.microsoft.com/office/drawing/2014/main" val="546159941"/>
                  </a:ext>
                </a:extLst>
              </a:tr>
              <a:tr h="332275">
                <a:tc>
                  <a:txBody>
                    <a:bodyPr/>
                    <a:lstStyle/>
                    <a:p>
                      <a:r>
                        <a:rPr lang="en-US" sz="1100" dirty="0">
                          <a:latin typeface="Arial" panose="020B0604020202020204" pitchFamily="34" charset="0"/>
                          <a:cs typeface="Arial" panose="020B0604020202020204" pitchFamily="34" charset="0"/>
                        </a:rPr>
                        <a:t>Academic Affiliates and Sharing Agreements under 38 USC 8153</a:t>
                      </a:r>
                    </a:p>
                  </a:txBody>
                  <a:tcPr/>
                </a:tc>
                <a:tc>
                  <a:txBody>
                    <a:bodyPr/>
                    <a:lstStyle/>
                    <a:p>
                      <a:r>
                        <a:rPr lang="en-US" sz="1100" dirty="0">
                          <a:latin typeface="Arial" panose="020B0604020202020204" pitchFamily="34" charset="0"/>
                          <a:cs typeface="Arial" panose="020B0604020202020204" pitchFamily="34" charset="0"/>
                        </a:rPr>
                        <a:t>VHA Medical Sharing/Affiliate National Program Office (MSO)</a:t>
                      </a:r>
                    </a:p>
                    <a:p>
                      <a:r>
                        <a:rPr lang="en-US" sz="1100" dirty="0">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hlinkClick r:id="rId3"/>
                        </a:rPr>
                        <a:t>https://www.va.gov/PLO/index.asp</a:t>
                      </a:r>
                      <a:r>
                        <a:rPr lang="en-US" sz="1100" dirty="0">
                          <a:latin typeface="Arial" panose="020B0604020202020204" pitchFamily="34" charset="0"/>
                          <a:cs typeface="Arial" panose="020B0604020202020204" pitchFamily="34" charset="0"/>
                        </a:rPr>
                        <a:t>) </a:t>
                      </a:r>
                    </a:p>
                    <a:p>
                      <a:endParaRPr lang="en-US" sz="1100" dirty="0">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The National Center for Healthcare Advancement and Partnership (HAP) (</a:t>
                      </a:r>
                      <a:r>
                        <a:rPr lang="en-US" sz="1100" dirty="0">
                          <a:latin typeface="Arial" panose="020B0604020202020204" pitchFamily="34" charset="0"/>
                          <a:cs typeface="Arial" panose="020B0604020202020204" pitchFamily="34" charset="0"/>
                          <a:hlinkClick r:id="rId4"/>
                        </a:rPr>
                        <a:t>https://www.va.gov/VADODHEALTH/Medical_Sharing.asp</a:t>
                      </a:r>
                      <a:r>
                        <a:rPr lang="en-US" sz="1100" dirty="0">
                          <a:latin typeface="Arial" panose="020B0604020202020204" pitchFamily="34" charset="0"/>
                          <a:cs typeface="Arial" panose="020B0604020202020204" pitchFamily="34" charset="0"/>
                        </a:rPr>
                        <a:t>)</a:t>
                      </a:r>
                    </a:p>
                    <a:p>
                      <a:endParaRPr lang="en-US" sz="1100" dirty="0">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Office of Academic Affiliation (OAA) (</a:t>
                      </a:r>
                      <a:r>
                        <a:rPr lang="en-US" sz="1100" dirty="0">
                          <a:latin typeface="Arial" panose="020B0604020202020204" pitchFamily="34" charset="0"/>
                          <a:cs typeface="Arial" panose="020B0604020202020204" pitchFamily="34" charset="0"/>
                          <a:hlinkClick r:id="rId5"/>
                        </a:rPr>
                        <a:t>https://www.va.gov/oaa/</a:t>
                      </a:r>
                      <a:r>
                        <a:rPr lang="en-US" sz="11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789600097"/>
                  </a:ext>
                </a:extLst>
              </a:tr>
              <a:tr h="332275">
                <a:tc>
                  <a:txBody>
                    <a:bodyPr/>
                    <a:lstStyle/>
                    <a:p>
                      <a:r>
                        <a:rPr lang="en-US" sz="1100">
                          <a:latin typeface="Arial" panose="020B0604020202020204" pitchFamily="34" charset="0"/>
                          <a:cs typeface="Arial" panose="020B0604020202020204" pitchFamily="34" charset="0"/>
                        </a:rPr>
                        <a:t>Strategic Capital Investment Planning (SCIP)</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latin typeface="Arial" panose="020B0604020202020204" pitchFamily="34" charset="0"/>
                          <a:cs typeface="Arial" panose="020B0604020202020204" pitchFamily="34" charset="0"/>
                        </a:rPr>
                        <a:t>Office of Asset Enterprise Management </a:t>
                      </a:r>
                    </a:p>
                    <a:p>
                      <a:r>
                        <a:rPr lang="en-US" sz="1100">
                          <a:latin typeface="Arial" panose="020B0604020202020204" pitchFamily="34" charset="0"/>
                          <a:cs typeface="Arial" panose="020B0604020202020204" pitchFamily="34" charset="0"/>
                        </a:rPr>
                        <a:t>(</a:t>
                      </a:r>
                      <a:r>
                        <a:rPr lang="en-US" sz="1100">
                          <a:latin typeface="Arial" panose="020B0604020202020204" pitchFamily="34" charset="0"/>
                          <a:cs typeface="Arial" panose="020B0604020202020204" pitchFamily="34" charset="0"/>
                          <a:hlinkClick r:id="rId6"/>
                        </a:rPr>
                        <a:t>https://www.va.gov/oaem/</a:t>
                      </a:r>
                      <a:r>
                        <a:rPr lang="en-US" sz="11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3237904338"/>
                  </a:ext>
                </a:extLst>
              </a:tr>
              <a:tr h="332275">
                <a:tc>
                  <a:txBody>
                    <a:bodyPr/>
                    <a:lstStyle/>
                    <a:p>
                      <a:r>
                        <a:rPr lang="en-US" sz="1100">
                          <a:latin typeface="Arial" panose="020B0604020202020204" pitchFamily="34" charset="0"/>
                          <a:cs typeface="Arial" panose="020B0604020202020204" pitchFamily="34" charset="0"/>
                        </a:rPr>
                        <a:t>Strategic Partnerships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latin typeface="Arial" panose="020B0604020202020204" pitchFamily="34" charset="0"/>
                          <a:cs typeface="Arial" panose="020B0604020202020204" pitchFamily="34" charset="0"/>
                        </a:rPr>
                        <a:t>Secretary’s Center for Strategic Partnership (SCSP) (</a:t>
                      </a:r>
                      <a:r>
                        <a:rPr lang="en-US" sz="1100">
                          <a:latin typeface="Arial" panose="020B0604020202020204" pitchFamily="34" charset="0"/>
                          <a:cs typeface="Arial" panose="020B0604020202020204" pitchFamily="34" charset="0"/>
                          <a:hlinkClick r:id="rId7"/>
                        </a:rPr>
                        <a:t>https://www.va.gov/scsp/</a:t>
                      </a:r>
                      <a:r>
                        <a:rPr lang="en-US" sz="1100">
                          <a:latin typeface="Arial" panose="020B0604020202020204" pitchFamily="34" charset="0"/>
                          <a:cs typeface="Arial" panose="020B0604020202020204" pitchFamily="34" charset="0"/>
                        </a:rPr>
                        <a:t>)</a:t>
                      </a:r>
                    </a:p>
                    <a:p>
                      <a:endParaRPr lang="en-US" sz="11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45670660"/>
                  </a:ext>
                </a:extLst>
              </a:tr>
            </a:tbl>
          </a:graphicData>
        </a:graphic>
      </p:graphicFrame>
    </p:spTree>
    <p:extLst>
      <p:ext uri="{BB962C8B-B14F-4D97-AF65-F5344CB8AC3E}">
        <p14:creationId xmlns:p14="http://schemas.microsoft.com/office/powerpoint/2010/main" val="1010420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4AD8F6-024C-D91E-535B-807BDD6B4895}"/>
              </a:ext>
            </a:extLst>
          </p:cNvPr>
          <p:cNvSpPr/>
          <p:nvPr/>
        </p:nvSpPr>
        <p:spPr>
          <a:xfrm>
            <a:off x="487609" y="2315539"/>
            <a:ext cx="8324143" cy="2926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8D5938D-5EBB-4FC7-343B-4EFD41A99CA0}"/>
              </a:ext>
            </a:extLst>
          </p:cNvPr>
          <p:cNvSpPr/>
          <p:nvPr/>
        </p:nvSpPr>
        <p:spPr>
          <a:xfrm>
            <a:off x="216485" y="2268458"/>
            <a:ext cx="397164" cy="3971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341F05D-957A-34E4-605B-FDC0F740ABFD}"/>
              </a:ext>
            </a:extLst>
          </p:cNvPr>
          <p:cNvSpPr/>
          <p:nvPr/>
        </p:nvSpPr>
        <p:spPr>
          <a:xfrm>
            <a:off x="497134" y="1109990"/>
            <a:ext cx="8324143" cy="2926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1526D8A-5FBB-2856-7C74-2C1860CB747E}"/>
              </a:ext>
            </a:extLst>
          </p:cNvPr>
          <p:cNvSpPr/>
          <p:nvPr/>
        </p:nvSpPr>
        <p:spPr>
          <a:xfrm>
            <a:off x="206960" y="1062909"/>
            <a:ext cx="397164" cy="3971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96AC68D-6C73-F068-7774-13813ED924B7}"/>
              </a:ext>
            </a:extLst>
          </p:cNvPr>
          <p:cNvSpPr>
            <a:spLocks noGrp="1"/>
          </p:cNvSpPr>
          <p:nvPr>
            <p:ph type="body" sz="quarter" idx="13"/>
          </p:nvPr>
        </p:nvSpPr>
        <p:spPr/>
        <p:txBody>
          <a:bodyPr/>
          <a:lstStyle/>
          <a:p>
            <a:r>
              <a:rPr lang="en-US"/>
              <a:t>Purpose</a:t>
            </a:r>
          </a:p>
        </p:txBody>
      </p:sp>
      <p:sp>
        <p:nvSpPr>
          <p:cNvPr id="2" name="Content Placeholder 1">
            <a:extLst>
              <a:ext uri="{FF2B5EF4-FFF2-40B4-BE49-F238E27FC236}">
                <a16:creationId xmlns:a16="http://schemas.microsoft.com/office/drawing/2014/main" id="{533D899F-C136-1159-4CB1-F93388CA819F}"/>
              </a:ext>
            </a:extLst>
          </p:cNvPr>
          <p:cNvSpPr>
            <a:spLocks noGrp="1"/>
          </p:cNvSpPr>
          <p:nvPr>
            <p:ph idx="12"/>
          </p:nvPr>
        </p:nvSpPr>
        <p:spPr>
          <a:xfrm>
            <a:off x="228065" y="1053384"/>
            <a:ext cx="8593212" cy="5269075"/>
          </a:xfrm>
        </p:spPr>
        <p:txBody>
          <a:bodyPr/>
          <a:lstStyle/>
          <a:p>
            <a:pPr marL="0" indent="0">
              <a:buNone/>
            </a:pPr>
            <a:r>
              <a:rPr lang="en-US" sz="1800" dirty="0">
                <a:solidFill>
                  <a:schemeClr val="bg1"/>
                </a:solidFill>
              </a:rPr>
              <a:t>A   </a:t>
            </a:r>
            <a:r>
              <a:rPr lang="en-US" sz="1800" dirty="0">
                <a:solidFill>
                  <a:srgbClr val="00375A"/>
                </a:solidFill>
              </a:rPr>
              <a:t>Purpose:   </a:t>
            </a:r>
          </a:p>
          <a:p>
            <a:r>
              <a:rPr lang="en-US" sz="1600" b="0" dirty="0"/>
              <a:t>Provide information and resources for real property partnerships resulting from the PACT Act, enacted August 10, 2022</a:t>
            </a:r>
          </a:p>
          <a:p>
            <a:pPr marL="0" indent="0">
              <a:buNone/>
            </a:pPr>
            <a:endParaRPr lang="en-US" sz="1600" dirty="0">
              <a:solidFill>
                <a:schemeClr val="bg1"/>
              </a:solidFill>
            </a:endParaRPr>
          </a:p>
          <a:p>
            <a:pPr marL="0" indent="0">
              <a:buNone/>
            </a:pPr>
            <a:r>
              <a:rPr lang="en-US" sz="1800" dirty="0">
                <a:solidFill>
                  <a:schemeClr val="bg1"/>
                </a:solidFill>
              </a:rPr>
              <a:t>B   </a:t>
            </a:r>
            <a:r>
              <a:rPr lang="en-US" sz="1800" dirty="0">
                <a:solidFill>
                  <a:schemeClr val="accent2">
                    <a:lumMod val="75000"/>
                  </a:schemeClr>
                </a:solidFill>
              </a:rPr>
              <a:t>Goals:  </a:t>
            </a:r>
          </a:p>
          <a:p>
            <a:r>
              <a:rPr lang="en-US" sz="1600" b="0" dirty="0"/>
              <a:t>Provide information for VA stakeholders in the </a:t>
            </a:r>
            <a:r>
              <a:rPr lang="en-US" sz="1600" dirty="0"/>
              <a:t>Academic Affiliate Community*</a:t>
            </a:r>
          </a:p>
          <a:p>
            <a:pPr marL="461963" lvl="2" indent="0">
              <a:buNone/>
            </a:pPr>
            <a:endParaRPr lang="en-US" sz="800" dirty="0"/>
          </a:p>
          <a:p>
            <a:pPr marL="176213"/>
            <a:r>
              <a:rPr lang="en-US" sz="1600" b="0" dirty="0"/>
              <a:t>Describe process requirements for PACT-Act specific lease authorities including:</a:t>
            </a:r>
          </a:p>
          <a:p>
            <a:pPr marL="738188" lvl="2" indent="-276225">
              <a:buFont typeface="Courier New" panose="02070309020205020404" pitchFamily="49" charset="0"/>
              <a:buChar char="o"/>
            </a:pPr>
            <a:r>
              <a:rPr lang="en-US" sz="1600" dirty="0"/>
              <a:t>Leasing (general)</a:t>
            </a:r>
          </a:p>
          <a:p>
            <a:pPr marL="738188" lvl="2" indent="-276225">
              <a:buFont typeface="Courier New" panose="02070309020205020404" pitchFamily="49" charset="0"/>
              <a:buChar char="o"/>
            </a:pPr>
            <a:r>
              <a:rPr lang="en-US" sz="1600" dirty="0"/>
              <a:t>Sole Source Leasing to Academic Affiliates under PACT Act Section 704</a:t>
            </a:r>
          </a:p>
          <a:p>
            <a:pPr marL="738188" lvl="2" indent="-276225">
              <a:buFont typeface="Courier New" panose="02070309020205020404" pitchFamily="49" charset="0"/>
              <a:buChar char="o"/>
            </a:pPr>
            <a:endParaRPr lang="en-US" sz="1600" dirty="0"/>
          </a:p>
          <a:p>
            <a:pPr marL="461963" lvl="2" indent="0">
              <a:buNone/>
            </a:pPr>
            <a:endParaRPr lang="en-US" sz="1600" dirty="0"/>
          </a:p>
        </p:txBody>
      </p:sp>
      <p:sp>
        <p:nvSpPr>
          <p:cNvPr id="6" name="Content Placeholder 1">
            <a:extLst>
              <a:ext uri="{FF2B5EF4-FFF2-40B4-BE49-F238E27FC236}">
                <a16:creationId xmlns:a16="http://schemas.microsoft.com/office/drawing/2014/main" id="{19C7D641-1690-4341-9B86-4FAE8A2EAC27}"/>
              </a:ext>
            </a:extLst>
          </p:cNvPr>
          <p:cNvSpPr txBox="1">
            <a:spLocks/>
          </p:cNvSpPr>
          <p:nvPr/>
        </p:nvSpPr>
        <p:spPr>
          <a:xfrm>
            <a:off x="376238" y="4952732"/>
            <a:ext cx="8324142" cy="941088"/>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200" i="1" dirty="0">
                <a:latin typeface="Arial"/>
                <a:cs typeface="Arial"/>
              </a:rPr>
              <a:t>*Section 704 of the PACT Act defines the term ‘</a:t>
            </a:r>
            <a:r>
              <a:rPr lang="en-US" sz="1200" b="1" i="1" dirty="0">
                <a:latin typeface="Arial"/>
                <a:cs typeface="Arial"/>
              </a:rPr>
              <a:t>academic affiliate</a:t>
            </a:r>
            <a:r>
              <a:rPr lang="en-US" sz="1200" i="1" dirty="0">
                <a:latin typeface="Arial"/>
                <a:cs typeface="Arial"/>
              </a:rPr>
              <a:t>’ as an institution or organization described in 38 USC § 7302(d), which states:  </a:t>
            </a:r>
          </a:p>
          <a:p>
            <a:pPr marL="0" indent="0">
              <a:buNone/>
            </a:pPr>
            <a:r>
              <a:rPr lang="en-US" sz="1200" i="1" dirty="0">
                <a:latin typeface="Arial"/>
                <a:cs typeface="Arial"/>
              </a:rPr>
              <a:t>“…(d) The Secretary shall carry out subsection (a) in cooperation with the following institutions and organizations:  (1) Schools of medicine, osteopathy, dentistry, nursing, pharmacy, optometry, podiatry, public health, or allied health professions.  (2) Other institutions of higher learning.  (3) Medical centers.  (4) Academic health centers.  (5) Hospitals.  (6) Such other public or nonprofit agencies, institutions, or organizations as the Secretary considers appropriate.”</a:t>
            </a:r>
            <a:endParaRPr lang="en-US" sz="1200" dirty="0">
              <a:latin typeface="Arial"/>
              <a:cs typeface="Arial"/>
            </a:endParaRPr>
          </a:p>
        </p:txBody>
      </p:sp>
    </p:spTree>
    <p:extLst>
      <p:ext uri="{BB962C8B-B14F-4D97-AF65-F5344CB8AC3E}">
        <p14:creationId xmlns:p14="http://schemas.microsoft.com/office/powerpoint/2010/main" val="838523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BB955E-A507-489C-B81D-33533BE98879}"/>
              </a:ext>
            </a:extLst>
          </p:cNvPr>
          <p:cNvSpPr>
            <a:spLocks noGrp="1"/>
          </p:cNvSpPr>
          <p:nvPr>
            <p:ph idx="12"/>
          </p:nvPr>
        </p:nvSpPr>
        <p:spPr>
          <a:xfrm>
            <a:off x="228064" y="1053384"/>
            <a:ext cx="8743103" cy="4760275"/>
          </a:xfrm>
        </p:spPr>
        <p:txBody>
          <a:bodyPr/>
          <a:lstStyle/>
          <a:p>
            <a:r>
              <a:rPr lang="en-US" sz="1600" b="0" dirty="0"/>
              <a:t>The Honoring our Promise to Address Comprehensive Toxics (PACT) Act of 2022</a:t>
            </a:r>
            <a:r>
              <a:rPr lang="en-US" sz="1600" b="0" baseline="30000" dirty="0"/>
              <a:t>1</a:t>
            </a:r>
            <a:r>
              <a:rPr lang="en-US" sz="1600" b="0" dirty="0"/>
              <a:t> significantly broadens access to health care and benefits through expanded presumption of service-connected conditions and provides additional research and resources related to Veterans exposed to toxic substances during military service</a:t>
            </a:r>
            <a:br>
              <a:rPr lang="en-US" sz="1600" b="0" dirty="0"/>
            </a:br>
            <a:endParaRPr lang="en-US" sz="1600" b="0" dirty="0"/>
          </a:p>
          <a:p>
            <a:r>
              <a:rPr lang="en-US" sz="1600" dirty="0">
                <a:latin typeface="Arial" panose="020B0604020202020204" pitchFamily="34" charset="0"/>
                <a:cs typeface="Arial" panose="020B0604020202020204" pitchFamily="34" charset="0"/>
              </a:rPr>
              <a:t>Sections 702-707 of the Act </a:t>
            </a:r>
            <a:r>
              <a:rPr lang="en-US" sz="1600" b="0" i="0" dirty="0">
                <a:effectLst/>
                <a:latin typeface="Arial" panose="020B0604020202020204" pitchFamily="34" charset="0"/>
                <a:cs typeface="Arial" panose="020B0604020202020204" pitchFamily="34" charset="0"/>
              </a:rPr>
              <a:t>also </a:t>
            </a:r>
            <a:r>
              <a:rPr lang="en-US" sz="1600" dirty="0">
                <a:latin typeface="Arial" panose="020B0604020202020204" pitchFamily="34" charset="0"/>
                <a:cs typeface="Arial" panose="020B0604020202020204" pitchFamily="34" charset="0"/>
              </a:rPr>
              <a:t>provide</a:t>
            </a:r>
            <a:r>
              <a:rPr lang="en-US" sz="1600" b="0" i="0" dirty="0">
                <a:effectLst/>
                <a:latin typeface="Arial" panose="020B0604020202020204" pitchFamily="34" charset="0"/>
                <a:cs typeface="Arial" panose="020B0604020202020204" pitchFamily="34" charset="0"/>
              </a:rPr>
              <a:t> resourcing</a:t>
            </a:r>
            <a:r>
              <a:rPr lang="en-US" sz="1600" dirty="0">
                <a:latin typeface="Arial" panose="020B0604020202020204" pitchFamily="34" charset="0"/>
                <a:cs typeface="Arial" panose="020B0604020202020204" pitchFamily="34" charset="0"/>
              </a:rPr>
              <a:t> </a:t>
            </a:r>
            <a:r>
              <a:rPr lang="en-US" sz="1600" b="0" i="0" dirty="0">
                <a:effectLst/>
                <a:latin typeface="Arial" panose="020B0604020202020204" pitchFamily="34" charset="0"/>
                <a:cs typeface="Arial" panose="020B0604020202020204" pitchFamily="34" charset="0"/>
              </a:rPr>
              <a:t>to enable leases to accomplish the VA mission</a:t>
            </a:r>
            <a:r>
              <a:rPr lang="en-US" sz="1600" dirty="0">
                <a:latin typeface="Arial" panose="020B0604020202020204" pitchFamily="34" charset="0"/>
                <a:cs typeface="Arial" panose="020B0604020202020204" pitchFamily="34" charset="0"/>
              </a:rPr>
              <a:t>, these resources include:</a:t>
            </a:r>
            <a:endParaRPr lang="en-US" sz="1600" b="0" dirty="0">
              <a:latin typeface="Arial" panose="020B0604020202020204" pitchFamily="34" charset="0"/>
              <a:cs typeface="Arial" panose="020B0604020202020204" pitchFamily="34" charset="0"/>
            </a:endParaRPr>
          </a:p>
          <a:p>
            <a:pPr marL="803275" indent="-346075">
              <a:spcBef>
                <a:spcPts val="600"/>
              </a:spcBef>
              <a:buFont typeface="Courier New" panose="02070309020205020404" pitchFamily="49" charset="0"/>
              <a:buChar char="o"/>
            </a:pPr>
            <a:r>
              <a:rPr lang="en-US" sz="1600" b="0" dirty="0">
                <a:latin typeface="Arial" panose="020B0604020202020204" pitchFamily="34" charset="0"/>
                <a:cs typeface="Arial" panose="020B0604020202020204" pitchFamily="34" charset="0"/>
              </a:rPr>
              <a:t>Authorization of pending leases and streamlined leasing approvals</a:t>
            </a:r>
          </a:p>
          <a:p>
            <a:pPr marL="803275" indent="-346075">
              <a:buFont typeface="Courier New" panose="02070309020205020404" pitchFamily="49" charset="0"/>
              <a:buChar char="o"/>
            </a:pPr>
            <a:r>
              <a:rPr lang="en-US" sz="1600" b="0" dirty="0">
                <a:latin typeface="Arial" panose="020B0604020202020204" pitchFamily="34" charset="0"/>
                <a:cs typeface="Arial" panose="020B0604020202020204" pitchFamily="34" charset="0"/>
              </a:rPr>
              <a:t>Enhanced authority to enter into space lease agreements with academic affiliates</a:t>
            </a:r>
          </a:p>
          <a:p>
            <a:pPr marL="803275" indent="-346075">
              <a:buFont typeface="Courier New" panose="02070309020205020404" pitchFamily="49" charset="0"/>
              <a:buChar char="o"/>
            </a:pPr>
            <a:r>
              <a:rPr lang="en-US" sz="1600" b="0" dirty="0">
                <a:latin typeface="Arial" panose="020B0604020202020204" pitchFamily="34" charset="0"/>
                <a:cs typeface="Arial" panose="020B0604020202020204" pitchFamily="34" charset="0"/>
              </a:rPr>
              <a:t>Funding for leases and Enhanced-Use Leases</a:t>
            </a:r>
          </a:p>
        </p:txBody>
      </p:sp>
      <p:sp>
        <p:nvSpPr>
          <p:cNvPr id="3" name="Text Placeholder 2">
            <a:extLst>
              <a:ext uri="{FF2B5EF4-FFF2-40B4-BE49-F238E27FC236}">
                <a16:creationId xmlns:a16="http://schemas.microsoft.com/office/drawing/2014/main" id="{2651A47F-0E20-437C-A167-8660661E5B6D}"/>
              </a:ext>
            </a:extLst>
          </p:cNvPr>
          <p:cNvSpPr>
            <a:spLocks noGrp="1"/>
          </p:cNvSpPr>
          <p:nvPr>
            <p:ph type="body" sz="quarter" idx="13"/>
          </p:nvPr>
        </p:nvSpPr>
        <p:spPr/>
        <p:txBody>
          <a:bodyPr/>
          <a:lstStyle/>
          <a:p>
            <a:r>
              <a:rPr lang="en-US" sz="2400"/>
              <a:t>Background: Honoring our PACT Act of 2022</a:t>
            </a:r>
          </a:p>
        </p:txBody>
      </p:sp>
      <p:sp>
        <p:nvSpPr>
          <p:cNvPr id="4" name="TextBox 3">
            <a:extLst>
              <a:ext uri="{FF2B5EF4-FFF2-40B4-BE49-F238E27FC236}">
                <a16:creationId xmlns:a16="http://schemas.microsoft.com/office/drawing/2014/main" id="{E612314C-8DDE-7889-6221-C12813787743}"/>
              </a:ext>
            </a:extLst>
          </p:cNvPr>
          <p:cNvSpPr txBox="1"/>
          <p:nvPr/>
        </p:nvSpPr>
        <p:spPr>
          <a:xfrm>
            <a:off x="404261" y="6083166"/>
            <a:ext cx="7931199" cy="261610"/>
          </a:xfrm>
          <a:prstGeom prst="rect">
            <a:avLst/>
          </a:prstGeom>
          <a:noFill/>
        </p:spPr>
        <p:txBody>
          <a:bodyPr wrap="square" rtlCol="0">
            <a:spAutoFit/>
          </a:bodyPr>
          <a:lstStyle/>
          <a:p>
            <a:pPr algn="l"/>
            <a:r>
              <a:rPr lang="en-US" sz="1100" baseline="30000"/>
              <a:t>1</a:t>
            </a:r>
            <a:r>
              <a:rPr lang="en-US" sz="1100">
                <a:hlinkClick r:id="rId3"/>
              </a:rPr>
              <a:t>Public Law No: 117-168</a:t>
            </a:r>
            <a:endParaRPr lang="en-US" sz="1100" baseline="30000"/>
          </a:p>
        </p:txBody>
      </p:sp>
    </p:spTree>
    <p:extLst>
      <p:ext uri="{BB962C8B-B14F-4D97-AF65-F5344CB8AC3E}">
        <p14:creationId xmlns:p14="http://schemas.microsoft.com/office/powerpoint/2010/main" val="1073922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4864027-65FD-7D95-AA0B-BA932C5A2F63}"/>
              </a:ext>
            </a:extLst>
          </p:cNvPr>
          <p:cNvSpPr>
            <a:spLocks noGrp="1"/>
          </p:cNvSpPr>
          <p:nvPr>
            <p:ph type="body" sz="quarter" idx="13"/>
          </p:nvPr>
        </p:nvSpPr>
        <p:spPr>
          <a:xfrm>
            <a:off x="206960" y="156547"/>
            <a:ext cx="8937040" cy="504114"/>
          </a:xfrm>
        </p:spPr>
        <p:txBody>
          <a:bodyPr anchor="ctr"/>
          <a:lstStyle/>
          <a:p>
            <a:r>
              <a:rPr lang="en-US" sz="2350"/>
              <a:t>PACT Act Provisions with Real Property Implications</a:t>
            </a:r>
          </a:p>
        </p:txBody>
      </p:sp>
      <p:graphicFrame>
        <p:nvGraphicFramePr>
          <p:cNvPr id="7" name="Table 7">
            <a:extLst>
              <a:ext uri="{FF2B5EF4-FFF2-40B4-BE49-F238E27FC236}">
                <a16:creationId xmlns:a16="http://schemas.microsoft.com/office/drawing/2014/main" id="{10BAEA2B-4CC5-5E87-3B4F-5E336B0C8CF6}"/>
              </a:ext>
            </a:extLst>
          </p:cNvPr>
          <p:cNvGraphicFramePr>
            <a:graphicFrameLocks noGrp="1"/>
          </p:cNvGraphicFramePr>
          <p:nvPr>
            <p:extLst>
              <p:ext uri="{D42A27DB-BD31-4B8C-83A1-F6EECF244321}">
                <p14:modId xmlns:p14="http://schemas.microsoft.com/office/powerpoint/2010/main" val="3762140909"/>
              </p:ext>
            </p:extLst>
          </p:nvPr>
        </p:nvGraphicFramePr>
        <p:xfrm>
          <a:off x="171450" y="978859"/>
          <a:ext cx="8801100" cy="5098115"/>
        </p:xfrm>
        <a:graphic>
          <a:graphicData uri="http://schemas.openxmlformats.org/drawingml/2006/table">
            <a:tbl>
              <a:tblPr firstRow="1" bandRow="1">
                <a:tableStyleId>{5C22544A-7EE6-4342-B048-85BDC9FD1C3A}</a:tableStyleId>
              </a:tblPr>
              <a:tblGrid>
                <a:gridCol w="737457">
                  <a:extLst>
                    <a:ext uri="{9D8B030D-6E8A-4147-A177-3AD203B41FA5}">
                      <a16:colId xmlns:a16="http://schemas.microsoft.com/office/drawing/2014/main" val="2669882966"/>
                    </a:ext>
                  </a:extLst>
                </a:gridCol>
                <a:gridCol w="2185274">
                  <a:extLst>
                    <a:ext uri="{9D8B030D-6E8A-4147-A177-3AD203B41FA5}">
                      <a16:colId xmlns:a16="http://schemas.microsoft.com/office/drawing/2014/main" val="1716452629"/>
                    </a:ext>
                  </a:extLst>
                </a:gridCol>
                <a:gridCol w="1026968">
                  <a:extLst>
                    <a:ext uri="{9D8B030D-6E8A-4147-A177-3AD203B41FA5}">
                      <a16:colId xmlns:a16="http://schemas.microsoft.com/office/drawing/2014/main" val="2172676626"/>
                    </a:ext>
                  </a:extLst>
                </a:gridCol>
                <a:gridCol w="4851401">
                  <a:extLst>
                    <a:ext uri="{9D8B030D-6E8A-4147-A177-3AD203B41FA5}">
                      <a16:colId xmlns:a16="http://schemas.microsoft.com/office/drawing/2014/main" val="664913297"/>
                    </a:ext>
                  </a:extLst>
                </a:gridCol>
              </a:tblGrid>
              <a:tr h="434675">
                <a:tc>
                  <a:txBody>
                    <a:bodyPr/>
                    <a:lstStyle/>
                    <a:p>
                      <a:r>
                        <a:rPr lang="en-US" sz="1000" b="1" i="0" dirty="0">
                          <a:latin typeface="Arial"/>
                          <a:cs typeface="Arial"/>
                        </a:rPr>
                        <a:t>Section</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r>
                        <a:rPr lang="en-US" sz="1000" b="1">
                          <a:latin typeface="Arial"/>
                          <a:cs typeface="Arial"/>
                        </a:rPr>
                        <a:t>Section Title</a:t>
                      </a: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r>
                        <a:rPr lang="en-US" sz="1000" b="1">
                          <a:latin typeface="Arial"/>
                          <a:cs typeface="Arial"/>
                        </a:rPr>
                        <a:t>Real Property Authority</a:t>
                      </a: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latin typeface="Arial"/>
                          <a:cs typeface="Arial"/>
                        </a:rPr>
                        <a:t>Section Summary</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val="1049426738"/>
                  </a:ext>
                </a:extLst>
              </a:tr>
              <a:tr h="434675">
                <a:tc>
                  <a:txBody>
                    <a:bodyPr/>
                    <a:lstStyle/>
                    <a:p>
                      <a:r>
                        <a:rPr lang="en-US" sz="1000" b="1" i="0">
                          <a:latin typeface="Arial"/>
                          <a:cs typeface="Arial"/>
                        </a:rPr>
                        <a:t>Sec. 702</a:t>
                      </a:r>
                    </a:p>
                  </a:txBody>
                  <a:tcPr>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000" b="0" i="0" u="none" strike="noStrike">
                          <a:solidFill>
                            <a:schemeClr val="tx1"/>
                          </a:solidFill>
                          <a:effectLst/>
                          <a:latin typeface="Arial"/>
                          <a:cs typeface="Arial"/>
                        </a:rPr>
                        <a:t>Authorization of major medical facility leases of Department of Veterans Affairs for fiscal year 2023</a:t>
                      </a:r>
                      <a:endParaRPr lang="en-US" sz="1000" i="0" u="none">
                        <a:solidFill>
                          <a:schemeClr val="tx1"/>
                        </a:solidFill>
                        <a:latin typeface="Arial"/>
                        <a:cs typeface="Arial"/>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000">
                          <a:latin typeface="Arial"/>
                          <a:cs typeface="Arial"/>
                        </a:rPr>
                        <a:t>Leasing</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u="none" strike="noStrike">
                          <a:solidFill>
                            <a:srgbClr val="333333"/>
                          </a:solidFill>
                          <a:effectLst/>
                          <a:latin typeface="Arial"/>
                          <a:cs typeface="Arial"/>
                        </a:rPr>
                        <a:t>Authorizes 31 VA leases and a</a:t>
                      </a:r>
                      <a:r>
                        <a:rPr lang="en-US" sz="1000" b="0" i="0">
                          <a:solidFill>
                            <a:srgbClr val="333333"/>
                          </a:solidFill>
                          <a:latin typeface="Arial"/>
                          <a:cs typeface="Arial"/>
                        </a:rPr>
                        <a:t>uthorizes appropriations of $998.14M for these leases</a:t>
                      </a:r>
                    </a:p>
                    <a:p>
                      <a:pPr marL="171450" indent="-171450">
                        <a:buFont typeface="Arial" panose="020B0604020202020204" pitchFamily="34" charset="0"/>
                        <a:buChar char="•"/>
                      </a:pPr>
                      <a:endParaRPr lang="en-US" sz="1000" i="0">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70276981"/>
                  </a:ext>
                </a:extLst>
              </a:tr>
              <a:tr h="434675">
                <a:tc>
                  <a:txBody>
                    <a:bodyPr/>
                    <a:lstStyle/>
                    <a:p>
                      <a:r>
                        <a:rPr lang="en-US" sz="1000" b="1" i="0">
                          <a:latin typeface="Arial"/>
                          <a:cs typeface="Arial"/>
                        </a:rPr>
                        <a:t>Sec. 703</a:t>
                      </a:r>
                    </a:p>
                  </a:txBody>
                  <a:tcPr>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a:solidFill>
                            <a:schemeClr val="tx1"/>
                          </a:solidFill>
                          <a:effectLst/>
                          <a:latin typeface="Arial"/>
                          <a:cs typeface="Arial"/>
                        </a:rPr>
                        <a:t>Treatment of major medical facility leases of the Department of Veterans Affairs</a:t>
                      </a:r>
                      <a:endParaRPr lang="en-US" sz="1000" i="0" u="none">
                        <a:solidFill>
                          <a:schemeClr val="tx1"/>
                        </a:solidFill>
                        <a:latin typeface="Arial"/>
                        <a:cs typeface="Arial"/>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a:latin typeface="Arial"/>
                          <a:cs typeface="Arial"/>
                        </a:rPr>
                        <a:t>Leasing</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US" sz="1000" b="0" i="0" u="none" strike="noStrike">
                          <a:solidFill>
                            <a:srgbClr val="333333"/>
                          </a:solidFill>
                          <a:effectLst/>
                          <a:latin typeface="Arial"/>
                          <a:cs typeface="Arial"/>
                        </a:rPr>
                        <a:t>Lowers Congressional lease authorization requirement from legislation to resolution </a:t>
                      </a:r>
                      <a:endParaRPr lang="en-US" sz="1000" b="0" i="0" u="none" strike="noStrike">
                        <a:solidFill>
                          <a:srgbClr val="333333"/>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b="0" i="0" u="none" strike="noStrike">
                          <a:solidFill>
                            <a:srgbClr val="333333"/>
                          </a:solidFill>
                          <a:effectLst/>
                          <a:latin typeface="Arial"/>
                          <a:cs typeface="Arial"/>
                        </a:rPr>
                        <a:t>Raises dollar threshold for “Major Lease” to GSA threshold </a:t>
                      </a:r>
                    </a:p>
                  </a:txBody>
                  <a:tcPr>
                    <a:lnL w="635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8643270"/>
                  </a:ext>
                </a:extLst>
              </a:tr>
              <a:tr h="434675">
                <a:tc>
                  <a:txBody>
                    <a:bodyPr/>
                    <a:lstStyle/>
                    <a:p>
                      <a:r>
                        <a:rPr lang="en-US" sz="1000" b="1" i="0">
                          <a:latin typeface="Arial"/>
                          <a:cs typeface="Arial"/>
                        </a:rPr>
                        <a:t>Sec. 704</a:t>
                      </a:r>
                    </a:p>
                  </a:txBody>
                  <a:tcPr>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000" b="0" i="0" u="none" strike="noStrike" dirty="0">
                          <a:solidFill>
                            <a:schemeClr val="tx1"/>
                          </a:solidFill>
                          <a:effectLst/>
                          <a:latin typeface="Arial"/>
                          <a:cs typeface="Arial"/>
                        </a:rPr>
                        <a:t>Authority to enter into agreements with academic affiliates and other (covered) entities* to acquire space for the purpose of providing health-care resources to Veterans</a:t>
                      </a:r>
                      <a:endParaRPr lang="en-US" sz="1000" i="0" u="none" dirty="0">
                        <a:solidFill>
                          <a:schemeClr val="tx1"/>
                        </a:solidFill>
                        <a:latin typeface="Arial"/>
                        <a:cs typeface="Arial"/>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000" dirty="0">
                          <a:latin typeface="Arial"/>
                          <a:cs typeface="Arial"/>
                        </a:rPr>
                        <a:t>Lease of Space from Academic Affiliates</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lang="en-US" sz="1000" b="0" i="0" u="none" strike="noStrike" dirty="0">
                          <a:solidFill>
                            <a:srgbClr val="333333"/>
                          </a:solidFill>
                          <a:effectLst/>
                          <a:latin typeface="Arial"/>
                          <a:cs typeface="Arial"/>
                        </a:rPr>
                        <a:t>Authorizes Secretary to enter into leases with academic affiliates to acquire space for the purpose of providing health-care resources to Veterans notwithstanding competitive procedures (i.e., sole source)</a:t>
                      </a:r>
                    </a:p>
                    <a:p>
                      <a:pPr marL="628650" lvl="1" indent="-171450">
                        <a:buFont typeface="Wingdings" panose="05000000000000000000" pitchFamily="2" charset="2"/>
                        <a:buChar char="Ø"/>
                      </a:pPr>
                      <a:r>
                        <a:rPr lang="en-US" sz="1000" b="0" i="0">
                          <a:solidFill>
                            <a:srgbClr val="333333"/>
                          </a:solidFill>
                          <a:latin typeface="Arial"/>
                          <a:cs typeface="Arial"/>
                        </a:rPr>
                        <a:t>I</a:t>
                      </a:r>
                      <a:r>
                        <a:rPr lang="en-US" sz="1000" b="0" i="0" u="none" strike="noStrike">
                          <a:solidFill>
                            <a:srgbClr val="333333"/>
                          </a:solidFill>
                          <a:effectLst/>
                          <a:latin typeface="Arial"/>
                          <a:cs typeface="Arial"/>
                        </a:rPr>
                        <a:t>ncludes exclusive </a:t>
                      </a:r>
                      <a:r>
                        <a:rPr lang="en-US" sz="1000" b="0" i="0" u="none" strike="noStrike" dirty="0">
                          <a:solidFill>
                            <a:srgbClr val="333333"/>
                          </a:solidFill>
                          <a:effectLst/>
                          <a:latin typeface="Arial"/>
                          <a:cs typeface="Arial"/>
                        </a:rPr>
                        <a:t>use </a:t>
                      </a:r>
                      <a:r>
                        <a:rPr lang="en-US" sz="1000" b="0" i="0" u="none" strike="noStrike">
                          <a:solidFill>
                            <a:srgbClr val="333333"/>
                          </a:solidFill>
                          <a:effectLst/>
                          <a:latin typeface="Arial"/>
                          <a:cs typeface="Arial"/>
                        </a:rPr>
                        <a:t>of space </a:t>
                      </a:r>
                      <a:r>
                        <a:rPr lang="en-US" sz="1000" b="0" i="0" u="none" strike="noStrike" dirty="0">
                          <a:solidFill>
                            <a:srgbClr val="333333"/>
                          </a:solidFill>
                          <a:effectLst/>
                          <a:latin typeface="Arial"/>
                          <a:cs typeface="Arial"/>
                        </a:rPr>
                        <a:t>(room, unit, floor, wing, building, parking facility, etc.) owned or controlled by academic affiliate</a:t>
                      </a:r>
                    </a:p>
                    <a:p>
                      <a:pPr marL="628650" lvl="1" indent="-171450">
                        <a:buFont typeface="Wingdings" panose="05000000000000000000" pitchFamily="2" charset="2"/>
                        <a:buChar char="Ø"/>
                      </a:pPr>
                      <a:r>
                        <a:rPr lang="en-US" sz="1000" b="0" i="0" dirty="0">
                          <a:solidFill>
                            <a:srgbClr val="333333"/>
                          </a:solidFill>
                          <a:latin typeface="Arial"/>
                          <a:cs typeface="Arial"/>
                        </a:rPr>
                        <a:t>Space controlled by affiliate may include space owned by a </a:t>
                      </a:r>
                      <a:r>
                        <a:rPr lang="en-US" sz="1000" b="0" i="0" u="none" strike="noStrike" dirty="0">
                          <a:solidFill>
                            <a:srgbClr val="333333"/>
                          </a:solidFill>
                          <a:effectLst/>
                          <a:latin typeface="Arial"/>
                          <a:cs typeface="Arial"/>
                        </a:rPr>
                        <a:t>State, local, </a:t>
                      </a:r>
                      <a:r>
                        <a:rPr lang="en-US" sz="1000" b="0" i="0" dirty="0">
                          <a:solidFill>
                            <a:srgbClr val="333333"/>
                          </a:solidFill>
                          <a:latin typeface="Arial"/>
                          <a:cs typeface="Arial"/>
                        </a:rPr>
                        <a:t>municipal government, public or nonprofit agency, or other institution the Secretary considers appropriate</a:t>
                      </a:r>
                      <a:endParaRPr lang="en-US" sz="1000" b="0" i="0" u="none" strike="noStrike" dirty="0">
                        <a:solidFill>
                          <a:srgbClr val="333333"/>
                        </a:solidFill>
                        <a:effectLst/>
                        <a:latin typeface="Arial"/>
                        <a:cs typeface="Arial"/>
                      </a:endParaRPr>
                    </a:p>
                  </a:txBody>
                  <a:tcPr>
                    <a:lnL w="635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53039826"/>
                  </a:ext>
                </a:extLst>
              </a:tr>
              <a:tr h="434675">
                <a:tc>
                  <a:txBody>
                    <a:bodyPr/>
                    <a:lstStyle/>
                    <a:p>
                      <a:r>
                        <a:rPr lang="en-US" sz="1000" b="1" i="0">
                          <a:latin typeface="Arial"/>
                          <a:cs typeface="Arial"/>
                        </a:rPr>
                        <a:t>Sec. 705</a:t>
                      </a:r>
                    </a:p>
                  </a:txBody>
                  <a:tcPr>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a:solidFill>
                            <a:schemeClr val="tx1"/>
                          </a:solidFill>
                          <a:effectLst/>
                          <a:latin typeface="Arial"/>
                          <a:cs typeface="Arial"/>
                        </a:rPr>
                        <a:t>Modifications to enhanced-use lease authority of Department of Veterans Affairs</a:t>
                      </a:r>
                      <a:endParaRPr lang="en-US" sz="1000" i="0" u="none">
                        <a:solidFill>
                          <a:schemeClr val="tx1"/>
                        </a:solidFill>
                        <a:latin typeface="Arial"/>
                        <a:cs typeface="Arial"/>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a:latin typeface="Arial"/>
                          <a:cs typeface="Arial"/>
                        </a:rPr>
                        <a:t>Expanded EUL Authority</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US" sz="1000" b="0" i="0" u="none" strike="noStrike">
                          <a:solidFill>
                            <a:srgbClr val="333333"/>
                          </a:solidFill>
                          <a:effectLst/>
                          <a:latin typeface="Arial"/>
                          <a:cs typeface="Arial"/>
                        </a:rPr>
                        <a:t>Expands VA’s EUL authority to uses that either directly or indirectly benefit Veterans or provide supportive housing (current authority limited to only supportive housing)</a:t>
                      </a:r>
                    </a:p>
                    <a:p>
                      <a:pPr marL="171450" indent="-171450">
                        <a:buFont typeface="Arial" panose="020B0604020202020204" pitchFamily="34" charset="0"/>
                        <a:buChar char="•"/>
                      </a:pPr>
                      <a:r>
                        <a:rPr lang="en-US" sz="1000" b="0" i="0">
                          <a:solidFill>
                            <a:srgbClr val="333333"/>
                          </a:solidFill>
                          <a:latin typeface="Arial"/>
                          <a:cs typeface="Arial"/>
                        </a:rPr>
                        <a:t>Appropriates $922M for entering into EULs</a:t>
                      </a:r>
                      <a:endParaRPr lang="en-US" sz="1000" b="0" i="0" u="none" strike="noStrike">
                        <a:solidFill>
                          <a:srgbClr val="333333"/>
                        </a:solidFill>
                        <a:effectLst/>
                        <a:latin typeface="Arial"/>
                        <a:cs typeface="Arial"/>
                      </a:endParaRPr>
                    </a:p>
                  </a:txBody>
                  <a:tcPr>
                    <a:lnL w="635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703551"/>
                  </a:ext>
                </a:extLst>
              </a:tr>
              <a:tr h="316678">
                <a:tc>
                  <a:txBody>
                    <a:bodyPr/>
                    <a:lstStyle/>
                    <a:p>
                      <a:r>
                        <a:rPr lang="en-US" sz="1000" b="1" i="0">
                          <a:latin typeface="Arial"/>
                          <a:cs typeface="Arial"/>
                        </a:rPr>
                        <a:t>Sec. 706</a:t>
                      </a:r>
                    </a:p>
                  </a:txBody>
                  <a:tcPr>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a:solidFill>
                            <a:schemeClr val="tx1"/>
                          </a:solidFill>
                          <a:effectLst/>
                          <a:latin typeface="Arial"/>
                          <a:cs typeface="Arial"/>
                        </a:rPr>
                        <a:t>Authority for joint leasing actions of Department of Defense and Department of Veterans Affairs</a:t>
                      </a:r>
                    </a:p>
                    <a:p>
                      <a:endParaRPr lang="en-US" sz="1000" i="0" u="none">
                        <a:solidFill>
                          <a:schemeClr val="tx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000">
                          <a:latin typeface="Arial"/>
                          <a:cs typeface="Arial"/>
                        </a:rPr>
                        <a:t>VA/DoD Joint Sharing</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u="none" strike="noStrike">
                          <a:solidFill>
                            <a:srgbClr val="333333"/>
                          </a:solidFill>
                          <a:effectLst/>
                          <a:latin typeface="Arial"/>
                          <a:cs typeface="Arial"/>
                        </a:rPr>
                        <a:t>Specifically authorizes lease of a shared medical facility (in addition to previous authority for planning, design, or construction of shared facility) up to, but not to exceed, the GSA limit of $3.613M in annual lease payments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u="none" strike="noStrike">
                          <a:solidFill>
                            <a:srgbClr val="333333"/>
                          </a:solidFill>
                          <a:effectLst/>
                          <a:latin typeface="Arial"/>
                          <a:cs typeface="Arial"/>
                        </a:rPr>
                        <a:t>Authorizes “Medical Facilities” account payment of VA lease costs in DoD facilities and deposit of DoD lease payments to VA</a:t>
                      </a:r>
                    </a:p>
                  </a:txBody>
                  <a:tcPr>
                    <a:lnL w="635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83524537"/>
                  </a:ext>
                </a:extLst>
              </a:tr>
              <a:tr h="0">
                <a:tc>
                  <a:txBody>
                    <a:bodyPr/>
                    <a:lstStyle/>
                    <a:p>
                      <a:r>
                        <a:rPr lang="en-US" sz="1000" b="1" i="0">
                          <a:latin typeface="Arial"/>
                          <a:cs typeface="Arial"/>
                        </a:rPr>
                        <a:t>Sec. 707</a:t>
                      </a:r>
                    </a:p>
                  </a:txBody>
                  <a:tcPr>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a:solidFill>
                            <a:schemeClr val="tx1"/>
                          </a:solidFill>
                          <a:effectLst/>
                          <a:latin typeface="Arial"/>
                          <a:cs typeface="Arial"/>
                        </a:rPr>
                        <a:t>Appropriation of amounts for major medical facility leases</a:t>
                      </a:r>
                    </a:p>
                    <a:p>
                      <a:endParaRPr lang="en-US" sz="1000" i="0" u="none">
                        <a:solidFill>
                          <a:schemeClr val="tx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a:latin typeface="Arial"/>
                          <a:cs typeface="Arial"/>
                        </a:rPr>
                        <a:t>Leasing</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US" sz="1000" b="0" i="0" u="none" strike="noStrike" dirty="0">
                          <a:solidFill>
                            <a:srgbClr val="333333"/>
                          </a:solidFill>
                          <a:effectLst/>
                          <a:latin typeface="Arial"/>
                          <a:cs typeface="Arial"/>
                        </a:rPr>
                        <a:t>Appropriates $1.88B for the 31 newly-authorized leases (section 703) to remain available until expended</a:t>
                      </a:r>
                    </a:p>
                    <a:p>
                      <a:pPr marL="171450" indent="-171450">
                        <a:buFont typeface="Arial" panose="020B0604020202020204" pitchFamily="34" charset="0"/>
                        <a:buChar char="•"/>
                      </a:pPr>
                      <a:r>
                        <a:rPr lang="en-US" sz="1000" b="0" i="0" u="none" strike="noStrike" dirty="0">
                          <a:solidFill>
                            <a:srgbClr val="333333"/>
                          </a:solidFill>
                          <a:effectLst/>
                          <a:latin typeface="Arial"/>
                          <a:cs typeface="Arial"/>
                        </a:rPr>
                        <a:t>Appropriates $3.63B over 8 years (2024-2031) for 31 newly-authorized leases, </a:t>
                      </a:r>
                      <a:r>
                        <a:rPr lang="en-US" sz="1000" i="0" u="sng" strike="noStrike" dirty="0">
                          <a:solidFill>
                            <a:srgbClr val="333333"/>
                          </a:solidFill>
                          <a:effectLst/>
                          <a:latin typeface="Arial"/>
                          <a:cs typeface="Arial"/>
                        </a:rPr>
                        <a:t>or</a:t>
                      </a:r>
                      <a:r>
                        <a:rPr lang="en-US" sz="1000" b="0" i="0" u="none" strike="noStrike" dirty="0">
                          <a:solidFill>
                            <a:srgbClr val="333333"/>
                          </a:solidFill>
                          <a:effectLst/>
                          <a:latin typeface="Arial"/>
                          <a:cs typeface="Arial"/>
                        </a:rPr>
                        <a:t> other approved leases to remain available </a:t>
                      </a:r>
                      <a:endParaRPr lang="en-US" sz="1000" i="0" dirty="0">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1182201"/>
                  </a:ext>
                </a:extLst>
              </a:tr>
            </a:tbl>
          </a:graphicData>
        </a:graphic>
      </p:graphicFrame>
      <p:sp>
        <p:nvSpPr>
          <p:cNvPr id="2" name="Content Placeholder 1">
            <a:extLst>
              <a:ext uri="{FF2B5EF4-FFF2-40B4-BE49-F238E27FC236}">
                <a16:creationId xmlns:a16="http://schemas.microsoft.com/office/drawing/2014/main" id="{D717B1C2-032B-112A-A2AD-23CFD572EC63}"/>
              </a:ext>
            </a:extLst>
          </p:cNvPr>
          <p:cNvSpPr txBox="1">
            <a:spLocks/>
          </p:cNvSpPr>
          <p:nvPr/>
        </p:nvSpPr>
        <p:spPr>
          <a:xfrm>
            <a:off x="99152" y="6122116"/>
            <a:ext cx="7379009" cy="271943"/>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000" dirty="0">
                <a:latin typeface="Arial"/>
                <a:cs typeface="Arial"/>
              </a:rPr>
              <a:t>*Please see Appendix A for definition of academic affiliate and covered entities for purposes of PACT Act</a:t>
            </a:r>
          </a:p>
        </p:txBody>
      </p:sp>
    </p:spTree>
    <p:extLst>
      <p:ext uri="{BB962C8B-B14F-4D97-AF65-F5344CB8AC3E}">
        <p14:creationId xmlns:p14="http://schemas.microsoft.com/office/powerpoint/2010/main" val="1796143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Top Corners Rounded 15">
            <a:extLst>
              <a:ext uri="{FF2B5EF4-FFF2-40B4-BE49-F238E27FC236}">
                <a16:creationId xmlns:a16="http://schemas.microsoft.com/office/drawing/2014/main" id="{47A9F0FA-ABA7-B4D2-27EE-B7E5A13E57CA}"/>
              </a:ext>
            </a:extLst>
          </p:cNvPr>
          <p:cNvSpPr/>
          <p:nvPr/>
        </p:nvSpPr>
        <p:spPr>
          <a:xfrm>
            <a:off x="293731" y="1318395"/>
            <a:ext cx="8551503" cy="1130864"/>
          </a:xfrm>
          <a:prstGeom prst="round2SameRect">
            <a:avLst>
              <a:gd name="adj1" fmla="val 0"/>
              <a:gd name="adj2" fmla="val 17862"/>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a:solidFill>
                <a:schemeClr val="tx1"/>
              </a:solidFill>
            </a:endParaRPr>
          </a:p>
        </p:txBody>
      </p:sp>
      <p:sp>
        <p:nvSpPr>
          <p:cNvPr id="3" name="Text Placeholder 2">
            <a:extLst>
              <a:ext uri="{FF2B5EF4-FFF2-40B4-BE49-F238E27FC236}">
                <a16:creationId xmlns:a16="http://schemas.microsoft.com/office/drawing/2014/main" id="{D4B7E9DF-9BB5-59EF-A944-EB5823325163}"/>
              </a:ext>
            </a:extLst>
          </p:cNvPr>
          <p:cNvSpPr>
            <a:spLocks noGrp="1"/>
          </p:cNvSpPr>
          <p:nvPr>
            <p:ph type="body" sz="quarter" idx="13"/>
          </p:nvPr>
        </p:nvSpPr>
        <p:spPr>
          <a:xfrm>
            <a:off x="206960" y="156547"/>
            <a:ext cx="8638276" cy="504114"/>
          </a:xfrm>
        </p:spPr>
        <p:txBody>
          <a:bodyPr anchor="ctr"/>
          <a:lstStyle/>
          <a:p>
            <a:r>
              <a:rPr lang="en-US"/>
              <a:t>Leasing-Specific </a:t>
            </a:r>
            <a:r>
              <a:rPr lang="en-US" sz="2800"/>
              <a:t>PACT Act Provisions</a:t>
            </a:r>
            <a:endParaRPr lang="en-US"/>
          </a:p>
        </p:txBody>
      </p:sp>
      <p:graphicFrame>
        <p:nvGraphicFramePr>
          <p:cNvPr id="4" name="Table 3">
            <a:extLst>
              <a:ext uri="{FF2B5EF4-FFF2-40B4-BE49-F238E27FC236}">
                <a16:creationId xmlns:a16="http://schemas.microsoft.com/office/drawing/2014/main" id="{1B3AFDC7-5737-9EFF-E405-9E9C5B60788A}"/>
              </a:ext>
            </a:extLst>
          </p:cNvPr>
          <p:cNvGraphicFramePr>
            <a:graphicFrameLocks noGrp="1"/>
          </p:cNvGraphicFramePr>
          <p:nvPr>
            <p:extLst>
              <p:ext uri="{D42A27DB-BD31-4B8C-83A1-F6EECF244321}">
                <p14:modId xmlns:p14="http://schemas.microsoft.com/office/powerpoint/2010/main" val="3616227826"/>
              </p:ext>
            </p:extLst>
          </p:nvPr>
        </p:nvGraphicFramePr>
        <p:xfrm>
          <a:off x="298767" y="2706451"/>
          <a:ext cx="8525768" cy="1250510"/>
        </p:xfrm>
        <a:graphic>
          <a:graphicData uri="http://schemas.openxmlformats.org/drawingml/2006/table">
            <a:tbl>
              <a:tblPr firstRow="1" firstCol="1" bandRow="1"/>
              <a:tblGrid>
                <a:gridCol w="4052524">
                  <a:extLst>
                    <a:ext uri="{9D8B030D-6E8A-4147-A177-3AD203B41FA5}">
                      <a16:colId xmlns:a16="http://schemas.microsoft.com/office/drawing/2014/main" val="20000"/>
                    </a:ext>
                  </a:extLst>
                </a:gridCol>
                <a:gridCol w="4473244">
                  <a:extLst>
                    <a:ext uri="{9D8B030D-6E8A-4147-A177-3AD203B41FA5}">
                      <a16:colId xmlns:a16="http://schemas.microsoft.com/office/drawing/2014/main" val="20001"/>
                    </a:ext>
                  </a:extLst>
                </a:gridCol>
              </a:tblGrid>
              <a:tr h="300879">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600" b="1" dirty="0">
                          <a:solidFill>
                            <a:schemeClr val="bg1"/>
                          </a:solidFill>
                          <a:latin typeface="Arial" panose="020B0604020202020204" pitchFamily="34" charset="0"/>
                          <a:cs typeface="Arial" panose="020B0604020202020204" pitchFamily="34" charset="0"/>
                        </a:rPr>
                        <a:t>PACT Act-Enhancements</a:t>
                      </a:r>
                    </a:p>
                  </a:txBody>
                  <a:tcPr marL="35516" marR="35516" marT="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marL="0" marR="0" algn="ctr">
                        <a:lnSpc>
                          <a:spcPct val="115000"/>
                        </a:lnSpc>
                        <a:spcBef>
                          <a:spcPts val="0"/>
                        </a:spcBef>
                        <a:spcAft>
                          <a:spcPts val="0"/>
                        </a:spcAft>
                      </a:pPr>
                      <a:endParaRPr lang="en-US" sz="1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5516" marR="35516"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2787951827"/>
                  </a:ext>
                </a:extLst>
              </a:tr>
              <a:tr h="225735">
                <a:tc>
                  <a:txBody>
                    <a:bodyPr/>
                    <a:lstStyle/>
                    <a:p>
                      <a:pPr marL="0" marR="0" algn="ctr">
                        <a:lnSpc>
                          <a:spcPct val="115000"/>
                        </a:lnSpc>
                        <a:spcBef>
                          <a:spcPts val="0"/>
                        </a:spcBef>
                        <a:spcAft>
                          <a:spcPts val="0"/>
                        </a:spcAft>
                      </a:pPr>
                      <a:r>
                        <a:rPr lang="en-US" sz="1200" b="1">
                          <a:solidFill>
                            <a:schemeClr val="bg1"/>
                          </a:solidFill>
                          <a:effectLst/>
                          <a:latin typeface="Arial" panose="020B0604020202020204" pitchFamily="34" charset="0"/>
                          <a:ea typeface="Calibri"/>
                          <a:cs typeface="Arial" panose="020B0604020202020204" pitchFamily="34" charset="0"/>
                        </a:rPr>
                        <a:t>Leasing</a:t>
                      </a:r>
                    </a:p>
                  </a:txBody>
                  <a:tcPr marL="35516" marR="35516" marT="0" marB="0">
                    <a:lnL w="635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7C97B2"/>
                    </a:solidFill>
                  </a:tcPr>
                </a:tc>
                <a:tc>
                  <a:txBody>
                    <a:bodyPr/>
                    <a:lstStyle/>
                    <a:p>
                      <a:pPr marL="0" marR="0" algn="ctr">
                        <a:lnSpc>
                          <a:spcPct val="115000"/>
                        </a:lnSpc>
                        <a:spcBef>
                          <a:spcPts val="0"/>
                        </a:spcBef>
                        <a:spcAft>
                          <a:spcPts val="0"/>
                        </a:spcAft>
                      </a:pPr>
                      <a:r>
                        <a:rPr lang="en-US" sz="1200" b="1" dirty="0">
                          <a:solidFill>
                            <a:schemeClr val="bg1"/>
                          </a:solidFill>
                          <a:effectLst/>
                          <a:latin typeface="Arial" panose="020B0604020202020204" pitchFamily="34" charset="0"/>
                          <a:ea typeface="Calibri"/>
                          <a:cs typeface="Arial" panose="020B0604020202020204" pitchFamily="34" charset="0"/>
                        </a:rPr>
                        <a:t>Lease of Space from Affiliates</a:t>
                      </a:r>
                      <a:endParaRPr lang="en-US" sz="1200" dirty="0">
                        <a:solidFill>
                          <a:schemeClr val="bg1"/>
                        </a:solidFill>
                        <a:effectLst/>
                        <a:latin typeface="Arial" panose="020B0604020202020204" pitchFamily="34" charset="0"/>
                        <a:ea typeface="Calibri"/>
                        <a:cs typeface="Arial" panose="020B0604020202020204" pitchFamily="34" charset="0"/>
                      </a:endParaRPr>
                    </a:p>
                  </a:txBody>
                  <a:tcPr marL="35516" marR="35516" marT="0" marB="0">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7C97B2"/>
                    </a:solidFill>
                  </a:tcPr>
                </a:tc>
                <a:extLst>
                  <a:ext uri="{0D108BD9-81ED-4DB2-BD59-A6C34878D82A}">
                    <a16:rowId xmlns:a16="http://schemas.microsoft.com/office/drawing/2014/main" val="10000"/>
                  </a:ext>
                </a:extLst>
              </a:tr>
              <a:tr h="723896">
                <a:tc>
                  <a:txBody>
                    <a:bodyPr/>
                    <a:lstStyle/>
                    <a:p>
                      <a:pPr marL="285750" indent="-285750">
                        <a:buFont typeface="Arial" panose="020B0604020202020204" pitchFamily="34" charset="0"/>
                        <a:buChar char="•"/>
                      </a:pPr>
                      <a:r>
                        <a:rPr lang="en-US" sz="1350" b="0" i="0" u="none" strike="noStrike" kern="1200" baseline="0" dirty="0">
                          <a:solidFill>
                            <a:schemeClr val="tx1"/>
                          </a:solidFill>
                          <a:latin typeface="Arial" panose="020B0604020202020204" pitchFamily="34" charset="0"/>
                          <a:ea typeface="+mn-ea"/>
                          <a:cs typeface="Arial" panose="020B0604020202020204" pitchFamily="34" charset="0"/>
                        </a:rPr>
                        <a:t>Raises threshold level and reduces administrative process* for Major Leases** </a:t>
                      </a:r>
                    </a:p>
                  </a:txBody>
                  <a:tcPr marL="35516" marR="35516" marT="0" marB="0">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b="0" i="0" u="none" strike="noStrike" kern="1200" baseline="0" dirty="0">
                          <a:solidFill>
                            <a:schemeClr val="tx1"/>
                          </a:solidFill>
                          <a:latin typeface="Arial" panose="020B0604020202020204" pitchFamily="34" charset="0"/>
                          <a:ea typeface="+mn-ea"/>
                          <a:cs typeface="Arial" panose="020B0604020202020204" pitchFamily="34" charset="0"/>
                        </a:rPr>
                        <a:t>Allows for Sole Source leased space from academic affiliate upon appropriate approvals/acquisition process</a:t>
                      </a:r>
                    </a:p>
                  </a:txBody>
                  <a:tcPr marL="35516" marR="35516" marT="0" marB="0">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7" name="Rectangle: Top Corners Rounded 6">
            <a:extLst>
              <a:ext uri="{FF2B5EF4-FFF2-40B4-BE49-F238E27FC236}">
                <a16:creationId xmlns:a16="http://schemas.microsoft.com/office/drawing/2014/main" id="{A455CAA0-4052-B032-0152-082CC7D058B3}"/>
              </a:ext>
            </a:extLst>
          </p:cNvPr>
          <p:cNvSpPr/>
          <p:nvPr/>
        </p:nvSpPr>
        <p:spPr>
          <a:xfrm>
            <a:off x="293731" y="987872"/>
            <a:ext cx="8541438" cy="331535"/>
          </a:xfrm>
          <a:prstGeom prst="round2SameRect">
            <a:avLst>
              <a:gd name="adj1" fmla="val 50000"/>
              <a:gd name="adj2" fmla="val 0"/>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lgn="ctr">
              <a:buNone/>
            </a:pPr>
            <a:r>
              <a:rPr lang="en-US" sz="1600" b="1">
                <a:solidFill>
                  <a:schemeClr val="bg1"/>
                </a:solidFill>
                <a:latin typeface="Arial" panose="020B0604020202020204" pitchFamily="34" charset="0"/>
                <a:cs typeface="Arial" panose="020B0604020202020204" pitchFamily="34" charset="0"/>
              </a:rPr>
              <a:t>PACT Act provides VA new or expanded tools for VA Leasing including:</a:t>
            </a:r>
          </a:p>
        </p:txBody>
      </p:sp>
      <p:sp>
        <p:nvSpPr>
          <p:cNvPr id="12" name="Rectangle: Rounded Corners 11">
            <a:extLst>
              <a:ext uri="{FF2B5EF4-FFF2-40B4-BE49-F238E27FC236}">
                <a16:creationId xmlns:a16="http://schemas.microsoft.com/office/drawing/2014/main" id="{8FBBF54F-01D5-8FAE-A14B-C25296617902}"/>
              </a:ext>
            </a:extLst>
          </p:cNvPr>
          <p:cNvSpPr/>
          <p:nvPr/>
        </p:nvSpPr>
        <p:spPr>
          <a:xfrm>
            <a:off x="5103349" y="1459914"/>
            <a:ext cx="2408689" cy="847821"/>
          </a:xfrm>
          <a:prstGeom prst="roundRect">
            <a:avLst/>
          </a:prstGeom>
          <a:solidFill>
            <a:srgbClr val="7C97B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Arial" panose="020B0604020202020204" pitchFamily="34" charset="0"/>
                <a:cs typeface="Arial" panose="020B0604020202020204" pitchFamily="34" charset="0"/>
              </a:rPr>
              <a:t>Lease of Space from Affiliates</a:t>
            </a:r>
          </a:p>
        </p:txBody>
      </p:sp>
      <p:sp>
        <p:nvSpPr>
          <p:cNvPr id="13" name="Rectangle: Rounded Corners 12">
            <a:extLst>
              <a:ext uri="{FF2B5EF4-FFF2-40B4-BE49-F238E27FC236}">
                <a16:creationId xmlns:a16="http://schemas.microsoft.com/office/drawing/2014/main" id="{410C916F-62C1-1EBC-49BE-6BF684B7D39F}"/>
              </a:ext>
            </a:extLst>
          </p:cNvPr>
          <p:cNvSpPr/>
          <p:nvPr/>
        </p:nvSpPr>
        <p:spPr>
          <a:xfrm>
            <a:off x="1631964" y="1459914"/>
            <a:ext cx="2408689" cy="847821"/>
          </a:xfrm>
          <a:prstGeom prst="roundRect">
            <a:avLst/>
          </a:prstGeom>
          <a:solidFill>
            <a:srgbClr val="7C97B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latin typeface="Arial" panose="020B0604020202020204" pitchFamily="34" charset="0"/>
                <a:cs typeface="Arial" panose="020B0604020202020204" pitchFamily="34" charset="0"/>
              </a:rPr>
              <a:t>Leasing</a:t>
            </a:r>
          </a:p>
        </p:txBody>
      </p:sp>
      <p:sp>
        <p:nvSpPr>
          <p:cNvPr id="6" name="Rectangle: Top Corners Rounded 5">
            <a:extLst>
              <a:ext uri="{FF2B5EF4-FFF2-40B4-BE49-F238E27FC236}">
                <a16:creationId xmlns:a16="http://schemas.microsoft.com/office/drawing/2014/main" id="{8FCE0D15-8B06-B089-375E-0E147002F7FB}"/>
              </a:ext>
            </a:extLst>
          </p:cNvPr>
          <p:cNvSpPr/>
          <p:nvPr/>
        </p:nvSpPr>
        <p:spPr>
          <a:xfrm rot="10800000">
            <a:off x="288132" y="4408740"/>
            <a:ext cx="8557102" cy="1780216"/>
          </a:xfrm>
          <a:prstGeom prst="round2SameRect">
            <a:avLst>
              <a:gd name="adj1" fmla="val 21550"/>
              <a:gd name="adj2" fmla="val 0"/>
            </a:avLst>
          </a:prstGeom>
          <a:solidFill>
            <a:srgbClr val="DFF8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Top Corners Rounded 7">
            <a:extLst>
              <a:ext uri="{FF2B5EF4-FFF2-40B4-BE49-F238E27FC236}">
                <a16:creationId xmlns:a16="http://schemas.microsoft.com/office/drawing/2014/main" id="{A3001344-1982-8C2A-486D-D9005C48183A}"/>
              </a:ext>
            </a:extLst>
          </p:cNvPr>
          <p:cNvSpPr/>
          <p:nvPr/>
        </p:nvSpPr>
        <p:spPr>
          <a:xfrm>
            <a:off x="288132" y="4201827"/>
            <a:ext cx="8536403" cy="343695"/>
          </a:xfrm>
          <a:prstGeom prst="round2SameRect">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A041EEA-BE8D-C3BE-D29C-68AFB7AEF202}"/>
              </a:ext>
            </a:extLst>
          </p:cNvPr>
          <p:cNvSpPr txBox="1"/>
          <p:nvPr/>
        </p:nvSpPr>
        <p:spPr>
          <a:xfrm>
            <a:off x="2253941" y="4178530"/>
            <a:ext cx="4219290" cy="384721"/>
          </a:xfrm>
          <a:prstGeom prst="rect">
            <a:avLst/>
          </a:prstGeom>
          <a:noFill/>
        </p:spPr>
        <p:txBody>
          <a:bodyPr wrap="square" rtlCol="0">
            <a:spAutoFit/>
          </a:bodyPr>
          <a:lstStyle/>
          <a:p>
            <a:pPr algn="ctr"/>
            <a:r>
              <a:rPr lang="en-US" sz="1900" b="1" i="1" dirty="0">
                <a:solidFill>
                  <a:schemeClr val="bg1"/>
                </a:solidFill>
                <a:latin typeface="Arial" panose="020B0604020202020204" pitchFamily="34" charset="0"/>
                <a:cs typeface="Arial" panose="020B0604020202020204" pitchFamily="34" charset="0"/>
              </a:rPr>
              <a:t>What this means for VA Affiliates </a:t>
            </a:r>
          </a:p>
        </p:txBody>
      </p:sp>
      <p:sp>
        <p:nvSpPr>
          <p:cNvPr id="11" name="TextBox 10">
            <a:extLst>
              <a:ext uri="{FF2B5EF4-FFF2-40B4-BE49-F238E27FC236}">
                <a16:creationId xmlns:a16="http://schemas.microsoft.com/office/drawing/2014/main" id="{081F6055-BB34-2E84-32DA-FB2F1F440241}"/>
              </a:ext>
            </a:extLst>
          </p:cNvPr>
          <p:cNvSpPr txBox="1"/>
          <p:nvPr/>
        </p:nvSpPr>
        <p:spPr>
          <a:xfrm>
            <a:off x="357320" y="4615634"/>
            <a:ext cx="8596346" cy="1554272"/>
          </a:xfrm>
          <a:prstGeom prst="rect">
            <a:avLst/>
          </a:prstGeom>
          <a:noFill/>
        </p:spPr>
        <p:txBody>
          <a:bodyPr wrap="square" rtlCol="0">
            <a:spAutoFit/>
          </a:bodyPr>
          <a:lstStyle/>
          <a:p>
            <a:pPr marL="171450" indent="-171450">
              <a:buFont typeface="Arial" panose="020B0604020202020204" pitchFamily="34" charset="0"/>
              <a:buChar char="•"/>
            </a:pPr>
            <a:r>
              <a:rPr lang="en-US" sz="1300" dirty="0">
                <a:latin typeface="Arial" panose="020B0604020202020204" pitchFamily="34" charset="0"/>
                <a:cs typeface="Arial" panose="020B0604020202020204" pitchFamily="34" charset="0"/>
              </a:rPr>
              <a:t>Enhanced productive working relationships with VA partners</a:t>
            </a:r>
          </a:p>
          <a:p>
            <a:pPr marL="171450" indent="-171450">
              <a:buFont typeface="Arial" panose="020B0604020202020204" pitchFamily="34" charset="0"/>
              <a:buChar char="•"/>
            </a:pPr>
            <a:r>
              <a:rPr lang="en-US" sz="1300" dirty="0">
                <a:latin typeface="Arial" panose="020B0604020202020204" pitchFamily="34" charset="0"/>
                <a:cs typeface="Arial" panose="020B0604020202020204" pitchFamily="34" charset="0"/>
              </a:rPr>
              <a:t>Accelerated VA process through access to new capital solutions for more efficient project execution</a:t>
            </a:r>
            <a:endParaRPr lang="en-US" sz="1300" i="0" u="none" strike="noStrike" baseline="0" dirty="0">
              <a:solidFill>
                <a:srgbClr val="000000"/>
              </a:solidFill>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en-US" sz="1300" b="0" i="0" u="none" strike="noStrike" baseline="0" dirty="0">
                <a:solidFill>
                  <a:srgbClr val="000000"/>
                </a:solidFill>
                <a:latin typeface="Arial" panose="020B0604020202020204" pitchFamily="34" charset="0"/>
                <a:cs typeface="Arial" panose="020B0604020202020204" pitchFamily="34" charset="0"/>
              </a:rPr>
              <a:t>Potential for expanded research opportunities with VA</a:t>
            </a:r>
          </a:p>
          <a:p>
            <a:pPr marL="174625" indent="-174625">
              <a:buFont typeface="Arial" panose="020B0604020202020204" pitchFamily="34" charset="0"/>
              <a:buChar char="•"/>
            </a:pPr>
            <a:r>
              <a:rPr lang="en-US" sz="1300" b="0" i="0" u="none" strike="noStrike" baseline="0" dirty="0">
                <a:solidFill>
                  <a:srgbClr val="000000"/>
                </a:solidFill>
                <a:latin typeface="Arial" panose="020B0604020202020204" pitchFamily="34" charset="0"/>
                <a:cs typeface="Arial" panose="020B0604020202020204" pitchFamily="34" charset="0"/>
              </a:rPr>
              <a:t>Enhanced ability of VA &amp; affiliate to recruit with shared faculty in place </a:t>
            </a:r>
          </a:p>
          <a:p>
            <a:pPr marL="174625" indent="-174625">
              <a:buFont typeface="Arial" panose="020B0604020202020204" pitchFamily="34" charset="0"/>
              <a:buChar char="•"/>
            </a:pPr>
            <a:r>
              <a:rPr lang="en-US" sz="1300" b="0" i="0" u="none" strike="noStrike" baseline="0" dirty="0">
                <a:solidFill>
                  <a:srgbClr val="000000"/>
                </a:solidFill>
                <a:latin typeface="Arial" panose="020B0604020202020204" pitchFamily="34" charset="0"/>
                <a:cs typeface="Arial" panose="020B0604020202020204" pitchFamily="34" charset="0"/>
              </a:rPr>
              <a:t>Strengthened affiliation relationships </a:t>
            </a:r>
          </a:p>
          <a:p>
            <a:pPr marL="174625" indent="-174625">
              <a:buFont typeface="Wingdings" panose="05000000000000000000" pitchFamily="2" charset="2"/>
              <a:buChar char=""/>
            </a:pPr>
            <a:r>
              <a:rPr lang="en-US" sz="1300" b="0" i="0" u="none" strike="noStrike" baseline="0" dirty="0">
                <a:solidFill>
                  <a:srgbClr val="000000"/>
                </a:solidFill>
                <a:latin typeface="Arial" panose="020B0604020202020204" pitchFamily="34" charset="0"/>
                <a:cs typeface="Arial" panose="020B0604020202020204" pitchFamily="34" charset="0"/>
              </a:rPr>
              <a:t>Intangible benefits to both VA &amp; affiliate in terms of academic model, shared faculty and ‘cross fertilization’ (sharing ‘notable practices’ from both partners) </a:t>
            </a:r>
            <a:endParaRPr lang="en-US" sz="1300" dirty="0">
              <a:latin typeface="Arial" panose="020B0604020202020204" pitchFamily="34" charset="0"/>
              <a:cs typeface="Arial" panose="020B0604020202020204" pitchFamily="34" charset="0"/>
            </a:endParaRPr>
          </a:p>
          <a:p>
            <a:pPr marL="114300" indent="-114300">
              <a:buFont typeface="Arial" panose="020B0604020202020204" pitchFamily="34" charset="0"/>
              <a:buChar char="•"/>
            </a:pPr>
            <a:endParaRPr lang="en-US" sz="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5037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2FEB06-469A-AE22-62F7-2A9F1F4A527A}"/>
              </a:ext>
            </a:extLst>
          </p:cNvPr>
          <p:cNvSpPr>
            <a:spLocks noGrp="1"/>
          </p:cNvSpPr>
          <p:nvPr>
            <p:ph type="title"/>
          </p:nvPr>
        </p:nvSpPr>
        <p:spPr>
          <a:xfrm>
            <a:off x="224367" y="3803010"/>
            <a:ext cx="8753378" cy="488165"/>
          </a:xfrm>
        </p:spPr>
        <p:txBody>
          <a:bodyPr/>
          <a:lstStyle/>
          <a:p>
            <a:r>
              <a:rPr lang="en-US"/>
              <a:t>PACT Act Section 704 Process Overview</a:t>
            </a:r>
            <a:br>
              <a:rPr lang="en-US"/>
            </a:br>
            <a:endParaRPr lang="en-US"/>
          </a:p>
        </p:txBody>
      </p:sp>
      <p:sp>
        <p:nvSpPr>
          <p:cNvPr id="6" name="Content Placeholder 1">
            <a:extLst>
              <a:ext uri="{FF2B5EF4-FFF2-40B4-BE49-F238E27FC236}">
                <a16:creationId xmlns:a16="http://schemas.microsoft.com/office/drawing/2014/main" id="{9927976F-7CE6-D15B-A813-4EA416D2B479}"/>
              </a:ext>
            </a:extLst>
          </p:cNvPr>
          <p:cNvSpPr txBox="1">
            <a:spLocks/>
          </p:cNvSpPr>
          <p:nvPr/>
        </p:nvSpPr>
        <p:spPr>
          <a:xfrm>
            <a:off x="224367" y="3611418"/>
            <a:ext cx="8743103" cy="156094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1600"/>
          </a:p>
          <a:p>
            <a:pPr marL="0" indent="0">
              <a:buNone/>
            </a:pPr>
            <a:endParaRPr lang="en-US" sz="1600"/>
          </a:p>
        </p:txBody>
      </p:sp>
    </p:spTree>
    <p:extLst>
      <p:ext uri="{BB962C8B-B14F-4D97-AF65-F5344CB8AC3E}">
        <p14:creationId xmlns:p14="http://schemas.microsoft.com/office/powerpoint/2010/main" val="2285886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Top Corners Rounded 38">
            <a:extLst>
              <a:ext uri="{FF2B5EF4-FFF2-40B4-BE49-F238E27FC236}">
                <a16:creationId xmlns:a16="http://schemas.microsoft.com/office/drawing/2014/main" id="{FDB866E0-33E8-CD58-99C2-235F432367B5}"/>
              </a:ext>
            </a:extLst>
          </p:cNvPr>
          <p:cNvSpPr/>
          <p:nvPr/>
        </p:nvSpPr>
        <p:spPr>
          <a:xfrm rot="10800000">
            <a:off x="259520" y="1254432"/>
            <a:ext cx="8624960" cy="867157"/>
          </a:xfrm>
          <a:prstGeom prst="round2SameRect">
            <a:avLst>
              <a:gd name="adj1" fmla="val 17216"/>
              <a:gd name="adj2" fmla="val 20769"/>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7CD427FC-2A37-51E8-E381-55595D8C4BD3}"/>
              </a:ext>
            </a:extLst>
          </p:cNvPr>
          <p:cNvSpPr>
            <a:spLocks noGrp="1"/>
          </p:cNvSpPr>
          <p:nvPr>
            <p:ph type="body" sz="quarter" idx="13"/>
          </p:nvPr>
        </p:nvSpPr>
        <p:spPr/>
        <p:txBody>
          <a:bodyPr/>
          <a:lstStyle/>
          <a:p>
            <a:r>
              <a:rPr lang="en-US" dirty="0"/>
              <a:t>PACT Act Section 704 – Academic Affiliates*</a:t>
            </a:r>
          </a:p>
        </p:txBody>
      </p:sp>
      <p:sp>
        <p:nvSpPr>
          <p:cNvPr id="6" name="TextBox 5">
            <a:extLst>
              <a:ext uri="{FF2B5EF4-FFF2-40B4-BE49-F238E27FC236}">
                <a16:creationId xmlns:a16="http://schemas.microsoft.com/office/drawing/2014/main" id="{C48C2F59-4AE6-B96C-D05B-25FFE08A1E8E}"/>
              </a:ext>
            </a:extLst>
          </p:cNvPr>
          <p:cNvSpPr txBox="1"/>
          <p:nvPr/>
        </p:nvSpPr>
        <p:spPr>
          <a:xfrm>
            <a:off x="288130" y="1624916"/>
            <a:ext cx="8596349" cy="461665"/>
          </a:xfrm>
          <a:prstGeom prst="rect">
            <a:avLst/>
          </a:prstGeom>
          <a:noFill/>
        </p:spPr>
        <p:txBody>
          <a:bodyPr wrap="square" rtlCol="0">
            <a:spAutoFit/>
          </a:bodyPr>
          <a:lstStyle/>
          <a:p>
            <a:pPr marL="228600" indent="-228600">
              <a:buAutoNum type="alphaUcPeriod"/>
            </a:pPr>
            <a:r>
              <a:rPr lang="en-US" sz="1200" dirty="0">
                <a:latin typeface="Arial" panose="020B0604020202020204" pitchFamily="34" charset="0"/>
                <a:cs typeface="Arial" panose="020B0604020202020204" pitchFamily="34" charset="0"/>
              </a:rPr>
              <a:t>Expands 38 USC 8103 with explicit authority to allow VA to lease space from approved academic affiliates or covered entities without competition</a:t>
            </a:r>
          </a:p>
        </p:txBody>
      </p:sp>
      <p:sp>
        <p:nvSpPr>
          <p:cNvPr id="11" name="Rectangle: Rounded Corners 10">
            <a:extLst>
              <a:ext uri="{FF2B5EF4-FFF2-40B4-BE49-F238E27FC236}">
                <a16:creationId xmlns:a16="http://schemas.microsoft.com/office/drawing/2014/main" id="{B5929B27-64AB-B001-57DC-0AD9CAEEC8A9}"/>
              </a:ext>
            </a:extLst>
          </p:cNvPr>
          <p:cNvSpPr/>
          <p:nvPr/>
        </p:nvSpPr>
        <p:spPr>
          <a:xfrm rot="10800000">
            <a:off x="259519" y="2552860"/>
            <a:ext cx="4072336" cy="1696475"/>
          </a:xfrm>
          <a:prstGeom prst="round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7E621BA8-EBE1-9341-1FE9-71A539F88A47}"/>
              </a:ext>
            </a:extLst>
          </p:cNvPr>
          <p:cNvSpPr/>
          <p:nvPr/>
        </p:nvSpPr>
        <p:spPr>
          <a:xfrm rot="10800000">
            <a:off x="4812140" y="2558282"/>
            <a:ext cx="4072336" cy="1696476"/>
          </a:xfrm>
          <a:prstGeom prst="round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7623962-36BA-1C4D-2C8D-C6A8B0511F3E}"/>
              </a:ext>
            </a:extLst>
          </p:cNvPr>
          <p:cNvSpPr txBox="1"/>
          <p:nvPr/>
        </p:nvSpPr>
        <p:spPr>
          <a:xfrm>
            <a:off x="608931" y="2524259"/>
            <a:ext cx="3428057" cy="369332"/>
          </a:xfrm>
          <a:prstGeom prst="rect">
            <a:avLst/>
          </a:prstGeom>
          <a:noFill/>
        </p:spPr>
        <p:txBody>
          <a:bodyPr wrap="square" rtlCol="0">
            <a:spAutoFit/>
          </a:bodyPr>
          <a:lstStyle/>
          <a:p>
            <a:pPr algn="ctr"/>
            <a:r>
              <a:rPr lang="en-US" b="1">
                <a:solidFill>
                  <a:srgbClr val="00375A"/>
                </a:solidFill>
                <a:latin typeface="Arial" panose="020B0604020202020204" pitchFamily="34" charset="0"/>
                <a:cs typeface="Arial" panose="020B0604020202020204" pitchFamily="34" charset="0"/>
              </a:rPr>
              <a:t>Qualifying Project Types</a:t>
            </a:r>
          </a:p>
        </p:txBody>
      </p:sp>
      <p:cxnSp>
        <p:nvCxnSpPr>
          <p:cNvPr id="14" name="Straight Connector 13">
            <a:extLst>
              <a:ext uri="{FF2B5EF4-FFF2-40B4-BE49-F238E27FC236}">
                <a16:creationId xmlns:a16="http://schemas.microsoft.com/office/drawing/2014/main" id="{46A7B48A-195B-47A2-BCCA-997F9ED54CCC}"/>
              </a:ext>
            </a:extLst>
          </p:cNvPr>
          <p:cNvCxnSpPr>
            <a:cxnSpLocks/>
          </p:cNvCxnSpPr>
          <p:nvPr/>
        </p:nvCxnSpPr>
        <p:spPr>
          <a:xfrm flipV="1">
            <a:off x="5053965" y="2825851"/>
            <a:ext cx="3585208" cy="1816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CA22EBD-90B1-1FE8-DAC6-6CD494E22C56}"/>
              </a:ext>
            </a:extLst>
          </p:cNvPr>
          <p:cNvCxnSpPr>
            <a:cxnSpLocks/>
          </p:cNvCxnSpPr>
          <p:nvPr/>
        </p:nvCxnSpPr>
        <p:spPr>
          <a:xfrm>
            <a:off x="527178" y="2838465"/>
            <a:ext cx="3546058" cy="1816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41A5D0C-123D-474C-6790-405B5F157337}"/>
              </a:ext>
            </a:extLst>
          </p:cNvPr>
          <p:cNvSpPr txBox="1"/>
          <p:nvPr/>
        </p:nvSpPr>
        <p:spPr>
          <a:xfrm>
            <a:off x="5432775" y="2526530"/>
            <a:ext cx="2790748" cy="369332"/>
          </a:xfrm>
          <a:prstGeom prst="rect">
            <a:avLst/>
          </a:prstGeom>
          <a:noFill/>
        </p:spPr>
        <p:txBody>
          <a:bodyPr wrap="square" rtlCol="0">
            <a:spAutoFit/>
          </a:bodyPr>
          <a:lstStyle/>
          <a:p>
            <a:pPr algn="ctr"/>
            <a:r>
              <a:rPr lang="en-US" b="1">
                <a:solidFill>
                  <a:srgbClr val="00375A"/>
                </a:solidFill>
                <a:latin typeface="Arial" panose="020B0604020202020204" pitchFamily="34" charset="0"/>
                <a:cs typeface="Arial" panose="020B0604020202020204" pitchFamily="34" charset="0"/>
              </a:rPr>
              <a:t>Requirements</a:t>
            </a:r>
          </a:p>
        </p:txBody>
      </p:sp>
      <p:sp>
        <p:nvSpPr>
          <p:cNvPr id="17" name="Oval 16">
            <a:extLst>
              <a:ext uri="{FF2B5EF4-FFF2-40B4-BE49-F238E27FC236}">
                <a16:creationId xmlns:a16="http://schemas.microsoft.com/office/drawing/2014/main" id="{AAD3241D-2C46-763C-B0C8-6D05A9F5582A}"/>
              </a:ext>
            </a:extLst>
          </p:cNvPr>
          <p:cNvSpPr/>
          <p:nvPr/>
        </p:nvSpPr>
        <p:spPr>
          <a:xfrm>
            <a:off x="4812140" y="2567522"/>
            <a:ext cx="380567" cy="380567"/>
          </a:xfrm>
          <a:prstGeom prst="ellipse">
            <a:avLst/>
          </a:pr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A10E76E-B3F7-F4A4-0CA0-90AA6FAC4A3A}"/>
              </a:ext>
            </a:extLst>
          </p:cNvPr>
          <p:cNvSpPr/>
          <p:nvPr/>
        </p:nvSpPr>
        <p:spPr>
          <a:xfrm>
            <a:off x="259519" y="2555980"/>
            <a:ext cx="380567" cy="380567"/>
          </a:xfrm>
          <a:prstGeom prst="ellipse">
            <a:avLst/>
          </a:pr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List with solid fill">
            <a:extLst>
              <a:ext uri="{FF2B5EF4-FFF2-40B4-BE49-F238E27FC236}">
                <a16:creationId xmlns:a16="http://schemas.microsoft.com/office/drawing/2014/main" id="{D5BC861B-242C-D815-1186-52277F624A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3596" y="2598597"/>
            <a:ext cx="286271" cy="286271"/>
          </a:xfrm>
          <a:prstGeom prst="rect">
            <a:avLst/>
          </a:prstGeom>
        </p:spPr>
      </p:pic>
      <p:pic>
        <p:nvPicPr>
          <p:cNvPr id="20" name="Graphic 19" descr="Disconnected with solid fill">
            <a:extLst>
              <a:ext uri="{FF2B5EF4-FFF2-40B4-BE49-F238E27FC236}">
                <a16:creationId xmlns:a16="http://schemas.microsoft.com/office/drawing/2014/main" id="{383FD4A1-483E-AA50-0487-E1604635823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13897" y="2576877"/>
            <a:ext cx="366328" cy="366328"/>
          </a:xfrm>
          <a:prstGeom prst="rect">
            <a:avLst/>
          </a:prstGeom>
        </p:spPr>
      </p:pic>
      <p:sp>
        <p:nvSpPr>
          <p:cNvPr id="22" name="TextBox 21">
            <a:extLst>
              <a:ext uri="{FF2B5EF4-FFF2-40B4-BE49-F238E27FC236}">
                <a16:creationId xmlns:a16="http://schemas.microsoft.com/office/drawing/2014/main" id="{013B2147-8B0D-C6B5-9AB3-4BC845FE219C}"/>
              </a:ext>
            </a:extLst>
          </p:cNvPr>
          <p:cNvSpPr txBox="1"/>
          <p:nvPr/>
        </p:nvSpPr>
        <p:spPr>
          <a:xfrm>
            <a:off x="4851191" y="2973636"/>
            <a:ext cx="4072336" cy="1200329"/>
          </a:xfrm>
          <a:prstGeom prst="rect">
            <a:avLst/>
          </a:prstGeom>
          <a:noFill/>
        </p:spPr>
        <p:txBody>
          <a:bodyPr wrap="square" rtlCol="0">
            <a:spAutoFit/>
          </a:bodyPr>
          <a:lstStyle/>
          <a:p>
            <a:pPr marL="114300" indent="-114300">
              <a:buFont typeface="Arial" panose="020B0604020202020204" pitchFamily="34" charset="0"/>
              <a:buChar char="•"/>
            </a:pPr>
            <a:r>
              <a:rPr lang="en-US" sz="1200" dirty="0">
                <a:latin typeface="Arial" panose="020B0604020202020204" pitchFamily="34" charset="0"/>
                <a:cs typeface="Arial" panose="020B0604020202020204" pitchFamily="34" charset="0"/>
              </a:rPr>
              <a:t>Any healthcare/other sharing </a:t>
            </a:r>
            <a:r>
              <a:rPr lang="en-US" sz="1200" b="1" dirty="0">
                <a:latin typeface="Arial" panose="020B0604020202020204" pitchFamily="34" charset="0"/>
                <a:cs typeface="Arial" panose="020B0604020202020204" pitchFamily="34" charset="0"/>
              </a:rPr>
              <a:t>executed separately </a:t>
            </a:r>
            <a:r>
              <a:rPr lang="en-US" sz="1200" dirty="0">
                <a:latin typeface="Arial" panose="020B0604020202020204" pitchFamily="34" charset="0"/>
                <a:cs typeface="Arial" panose="020B0604020202020204" pitchFamily="34" charset="0"/>
              </a:rPr>
              <a:t>through a Sharing Agreement under 38 USC 8153</a:t>
            </a:r>
          </a:p>
          <a:p>
            <a:pPr marL="114300" indent="-114300">
              <a:buFont typeface="Arial" panose="020B0604020202020204" pitchFamily="34" charset="0"/>
              <a:buChar char="•"/>
            </a:pPr>
            <a:r>
              <a:rPr lang="en-US" sz="1200" dirty="0">
                <a:latin typeface="Arial" panose="020B0604020202020204" pitchFamily="34" charset="0"/>
                <a:cs typeface="Arial" panose="020B0604020202020204" pitchFamily="34" charset="0"/>
              </a:rPr>
              <a:t>VA lease subject to standard VA, Congressional, and GSA lease approvals - including SCIP and GSA delegation - prior to proceeding</a:t>
            </a:r>
          </a:p>
          <a:p>
            <a:pPr marL="114300" indent="-114300">
              <a:buFont typeface="Arial" panose="020B0604020202020204" pitchFamily="34" charset="0"/>
              <a:buChar char="•"/>
            </a:pPr>
            <a:r>
              <a:rPr lang="en-US" sz="1200" dirty="0">
                <a:latin typeface="Arial" panose="020B0604020202020204" pitchFamily="34" charset="0"/>
                <a:cs typeface="Arial" panose="020B0604020202020204" pitchFamily="34" charset="0"/>
              </a:rPr>
              <a:t>Special justification for sole source must be completed </a:t>
            </a:r>
            <a:endParaRPr lang="en-US" dirty="0">
              <a:latin typeface="Arial" panose="020B0604020202020204" pitchFamily="34" charset="0"/>
              <a:cs typeface="Arial" panose="020B0604020202020204" pitchFamily="34" charset="0"/>
            </a:endParaRPr>
          </a:p>
        </p:txBody>
      </p:sp>
      <p:sp>
        <p:nvSpPr>
          <p:cNvPr id="30" name="Rectangle: Top Corners Rounded 29">
            <a:extLst>
              <a:ext uri="{FF2B5EF4-FFF2-40B4-BE49-F238E27FC236}">
                <a16:creationId xmlns:a16="http://schemas.microsoft.com/office/drawing/2014/main" id="{E36525CC-20B4-688E-9050-1F34D516A220}"/>
              </a:ext>
            </a:extLst>
          </p:cNvPr>
          <p:cNvSpPr/>
          <p:nvPr/>
        </p:nvSpPr>
        <p:spPr>
          <a:xfrm rot="10800000">
            <a:off x="259518" y="4958689"/>
            <a:ext cx="8624960" cy="766784"/>
          </a:xfrm>
          <a:prstGeom prst="round2SameRect">
            <a:avLst>
              <a:gd name="adj1" fmla="val 32019"/>
              <a:gd name="adj2" fmla="val 0"/>
            </a:avLst>
          </a:prstGeom>
          <a:solidFill>
            <a:srgbClr val="DFF8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Top Corners Rounded 31">
            <a:extLst>
              <a:ext uri="{FF2B5EF4-FFF2-40B4-BE49-F238E27FC236}">
                <a16:creationId xmlns:a16="http://schemas.microsoft.com/office/drawing/2014/main" id="{21F74756-CCBE-81F5-518E-6FD02BB4403B}"/>
              </a:ext>
            </a:extLst>
          </p:cNvPr>
          <p:cNvSpPr/>
          <p:nvPr/>
        </p:nvSpPr>
        <p:spPr>
          <a:xfrm>
            <a:off x="259518" y="4625921"/>
            <a:ext cx="8624958" cy="343695"/>
          </a:xfrm>
          <a:prstGeom prst="round2SameRect">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1E4ABCD-7878-7F6D-2143-EBED6714032C}"/>
              </a:ext>
            </a:extLst>
          </p:cNvPr>
          <p:cNvSpPr txBox="1"/>
          <p:nvPr/>
        </p:nvSpPr>
        <p:spPr>
          <a:xfrm>
            <a:off x="2960106" y="4593798"/>
            <a:ext cx="3223781" cy="400110"/>
          </a:xfrm>
          <a:prstGeom prst="rect">
            <a:avLst/>
          </a:prstGeom>
          <a:noFill/>
        </p:spPr>
        <p:txBody>
          <a:bodyPr wrap="square" rtlCol="0">
            <a:spAutoFit/>
          </a:bodyPr>
          <a:lstStyle/>
          <a:p>
            <a:pPr algn="ctr"/>
            <a:r>
              <a:rPr lang="en-US" sz="2000" b="1" i="1">
                <a:solidFill>
                  <a:schemeClr val="bg1"/>
                </a:solidFill>
                <a:latin typeface="Arial" panose="020B0604020202020204" pitchFamily="34" charset="0"/>
                <a:cs typeface="Arial" panose="020B0604020202020204" pitchFamily="34" charset="0"/>
              </a:rPr>
              <a:t>What this means for you</a:t>
            </a:r>
          </a:p>
        </p:txBody>
      </p:sp>
      <p:sp>
        <p:nvSpPr>
          <p:cNvPr id="36" name="TextBox 35">
            <a:extLst>
              <a:ext uri="{FF2B5EF4-FFF2-40B4-BE49-F238E27FC236}">
                <a16:creationId xmlns:a16="http://schemas.microsoft.com/office/drawing/2014/main" id="{C27171ED-89CF-82DB-E084-283574DCDA5B}"/>
              </a:ext>
            </a:extLst>
          </p:cNvPr>
          <p:cNvSpPr txBox="1"/>
          <p:nvPr/>
        </p:nvSpPr>
        <p:spPr>
          <a:xfrm>
            <a:off x="288130" y="5091739"/>
            <a:ext cx="8596346" cy="507831"/>
          </a:xfrm>
          <a:prstGeom prst="rect">
            <a:avLst/>
          </a:prstGeom>
          <a:noFill/>
        </p:spPr>
        <p:txBody>
          <a:bodyPr wrap="square" rtlCol="0">
            <a:spAutoFit/>
          </a:bodyPr>
          <a:lstStyle/>
          <a:p>
            <a:pPr marL="114300" indent="-114300">
              <a:buFont typeface="Arial" panose="020B0604020202020204" pitchFamily="34" charset="0"/>
              <a:buChar char="•"/>
            </a:pPr>
            <a:r>
              <a:rPr lang="en-US" sz="1200" dirty="0">
                <a:latin typeface="Arial" panose="020B0604020202020204" pitchFamily="34" charset="0"/>
                <a:cs typeface="Arial" panose="020B0604020202020204" pitchFamily="34" charset="0"/>
              </a:rPr>
              <a:t>New opportunities to engage with VA for leased space</a:t>
            </a:r>
          </a:p>
          <a:p>
            <a:pPr marL="114300" indent="-114300">
              <a:buFont typeface="Arial" panose="020B0604020202020204" pitchFamily="34" charset="0"/>
              <a:buChar char="•"/>
            </a:pPr>
            <a:endParaRPr lang="en-US" sz="300" dirty="0">
              <a:latin typeface="Arial" panose="020B0604020202020204" pitchFamily="34" charset="0"/>
              <a:cs typeface="Arial" panose="020B0604020202020204" pitchFamily="34" charset="0"/>
            </a:endParaRPr>
          </a:p>
          <a:p>
            <a:pPr marL="114300" indent="-114300">
              <a:buFont typeface="Arial" panose="020B0604020202020204" pitchFamily="34" charset="0"/>
              <a:buChar char="•"/>
            </a:pPr>
            <a:r>
              <a:rPr lang="en-US" sz="1200" dirty="0">
                <a:latin typeface="Arial" panose="020B0604020202020204" pitchFamily="34" charset="0"/>
                <a:cs typeface="Arial" panose="020B0604020202020204" pitchFamily="34" charset="0"/>
              </a:rPr>
              <a:t>Reduced administrative burden to enable VA real property leases with affiliates</a:t>
            </a:r>
          </a:p>
        </p:txBody>
      </p:sp>
      <p:sp>
        <p:nvSpPr>
          <p:cNvPr id="40" name="TextBox 39">
            <a:extLst>
              <a:ext uri="{FF2B5EF4-FFF2-40B4-BE49-F238E27FC236}">
                <a16:creationId xmlns:a16="http://schemas.microsoft.com/office/drawing/2014/main" id="{956183A4-2806-3627-2F63-A272290E7E23}"/>
              </a:ext>
            </a:extLst>
          </p:cNvPr>
          <p:cNvSpPr txBox="1"/>
          <p:nvPr/>
        </p:nvSpPr>
        <p:spPr>
          <a:xfrm>
            <a:off x="397164" y="1193378"/>
            <a:ext cx="2161309" cy="400110"/>
          </a:xfrm>
          <a:prstGeom prst="rect">
            <a:avLst/>
          </a:prstGeom>
          <a:noFill/>
        </p:spPr>
        <p:txBody>
          <a:bodyPr wrap="square" rtlCol="0">
            <a:spAutoFit/>
          </a:bodyPr>
          <a:lstStyle/>
          <a:p>
            <a:pPr algn="ctr"/>
            <a:r>
              <a:rPr lang="en-US" sz="2000" b="1">
                <a:solidFill>
                  <a:srgbClr val="00375A"/>
                </a:solidFill>
                <a:latin typeface="Arial" panose="020B0604020202020204" pitchFamily="34" charset="0"/>
                <a:cs typeface="Arial" panose="020B0604020202020204" pitchFamily="34" charset="0"/>
              </a:rPr>
              <a:t>Overview</a:t>
            </a:r>
          </a:p>
        </p:txBody>
      </p:sp>
      <p:sp>
        <p:nvSpPr>
          <p:cNvPr id="41" name="Oval 40">
            <a:extLst>
              <a:ext uri="{FF2B5EF4-FFF2-40B4-BE49-F238E27FC236}">
                <a16:creationId xmlns:a16="http://schemas.microsoft.com/office/drawing/2014/main" id="{61C66317-4EF5-0E05-C248-F921346B1E88}"/>
              </a:ext>
            </a:extLst>
          </p:cNvPr>
          <p:cNvSpPr/>
          <p:nvPr/>
        </p:nvSpPr>
        <p:spPr>
          <a:xfrm>
            <a:off x="253060" y="1245195"/>
            <a:ext cx="380567" cy="380567"/>
          </a:xfrm>
          <a:prstGeom prst="ellipse">
            <a:avLst/>
          </a:pr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404EA5FE-35F8-BD2E-43D8-7D1F319E1780}"/>
              </a:ext>
            </a:extLst>
          </p:cNvPr>
          <p:cNvCxnSpPr>
            <a:cxnSpLocks/>
          </p:cNvCxnSpPr>
          <p:nvPr/>
        </p:nvCxnSpPr>
        <p:spPr>
          <a:xfrm>
            <a:off x="584841" y="1503273"/>
            <a:ext cx="1973632"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43" name="Graphic 42" descr="Gears with solid fill">
            <a:extLst>
              <a:ext uri="{FF2B5EF4-FFF2-40B4-BE49-F238E27FC236}">
                <a16:creationId xmlns:a16="http://schemas.microsoft.com/office/drawing/2014/main" id="{54453A50-DB2D-2933-6BF1-CFA7F1367C0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1847" y="1274693"/>
            <a:ext cx="327084" cy="327084"/>
          </a:xfrm>
          <a:prstGeom prst="rect">
            <a:avLst/>
          </a:prstGeom>
        </p:spPr>
      </p:pic>
      <p:sp>
        <p:nvSpPr>
          <p:cNvPr id="3" name="TextBox 2">
            <a:extLst>
              <a:ext uri="{FF2B5EF4-FFF2-40B4-BE49-F238E27FC236}">
                <a16:creationId xmlns:a16="http://schemas.microsoft.com/office/drawing/2014/main" id="{49CD962D-840F-219E-6FD3-9F369C14C69D}"/>
              </a:ext>
            </a:extLst>
          </p:cNvPr>
          <p:cNvSpPr txBox="1"/>
          <p:nvPr/>
        </p:nvSpPr>
        <p:spPr>
          <a:xfrm>
            <a:off x="279045" y="2975280"/>
            <a:ext cx="4072336" cy="1200329"/>
          </a:xfrm>
          <a:prstGeom prst="rect">
            <a:avLst/>
          </a:prstGeom>
          <a:noFill/>
        </p:spPr>
        <p:txBody>
          <a:bodyPr wrap="square" lIns="91440" tIns="45720" rIns="91440" bIns="45720" rtlCol="0" anchor="t">
            <a:spAutoFit/>
          </a:bodyPr>
          <a:lstStyle/>
          <a:p>
            <a:pPr marL="114300" indent="-114300">
              <a:buFont typeface="Arial" panose="020B0604020202020204" pitchFamily="34" charset="0"/>
              <a:buChar char="•"/>
            </a:pPr>
            <a:r>
              <a:rPr lang="en-US" sz="1200" b="1" dirty="0">
                <a:latin typeface="Arial"/>
                <a:cs typeface="Arial"/>
              </a:rPr>
              <a:t>Space type:  </a:t>
            </a:r>
            <a:r>
              <a:rPr lang="en-US" sz="1200" dirty="0">
                <a:latin typeface="Arial"/>
                <a:cs typeface="Arial"/>
              </a:rPr>
              <a:t>newly construction or renovated existing affiliate-controlled space</a:t>
            </a:r>
          </a:p>
          <a:p>
            <a:pPr marL="114300" indent="-114300">
              <a:buFont typeface="Arial" panose="020B0604020202020204" pitchFamily="34" charset="0"/>
              <a:buChar char="•"/>
            </a:pPr>
            <a:r>
              <a:rPr lang="en-US" sz="1200" b="1" dirty="0">
                <a:latin typeface="Arial"/>
                <a:cs typeface="Arial"/>
              </a:rPr>
              <a:t>Site:  </a:t>
            </a:r>
            <a:r>
              <a:rPr lang="en-US" sz="1200" dirty="0">
                <a:latin typeface="Arial"/>
                <a:cs typeface="Arial"/>
              </a:rPr>
              <a:t>space to be owned or controlled by affiliate, or in an existing affiliate-owned/controlled building</a:t>
            </a:r>
          </a:p>
          <a:p>
            <a:pPr marL="114300" indent="-114300">
              <a:buFont typeface="Arial" panose="020B0604020202020204" pitchFamily="34" charset="0"/>
              <a:buChar char="•"/>
            </a:pPr>
            <a:r>
              <a:rPr lang="en-US" sz="1200" b="1" dirty="0">
                <a:latin typeface="Arial"/>
                <a:cs typeface="Arial"/>
              </a:rPr>
              <a:t>Lessee:  </a:t>
            </a:r>
            <a:r>
              <a:rPr lang="en-US" sz="1200" dirty="0">
                <a:latin typeface="Arial"/>
                <a:cs typeface="Arial"/>
              </a:rPr>
              <a:t>Lease may be with a “covered entity” (see Appendix A for definition of covered entity)</a:t>
            </a:r>
            <a:endParaRPr lang="en-US" sz="2000" dirty="0">
              <a:latin typeface="Arial"/>
              <a:cs typeface="Arial"/>
            </a:endParaRPr>
          </a:p>
        </p:txBody>
      </p:sp>
      <p:sp>
        <p:nvSpPr>
          <p:cNvPr id="4" name="Content Placeholder 1">
            <a:extLst>
              <a:ext uri="{FF2B5EF4-FFF2-40B4-BE49-F238E27FC236}">
                <a16:creationId xmlns:a16="http://schemas.microsoft.com/office/drawing/2014/main" id="{47A8E8AE-3E82-E80E-1C7F-E8D2A8623919}"/>
              </a:ext>
            </a:extLst>
          </p:cNvPr>
          <p:cNvSpPr txBox="1">
            <a:spLocks/>
          </p:cNvSpPr>
          <p:nvPr/>
        </p:nvSpPr>
        <p:spPr>
          <a:xfrm>
            <a:off x="253060" y="6067797"/>
            <a:ext cx="5596342" cy="271943"/>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000" dirty="0">
                <a:latin typeface="Arial"/>
                <a:cs typeface="Arial"/>
              </a:rPr>
              <a:t>*Please see Appendix A for definition of academic affiliate for purposes of PACT Act</a:t>
            </a:r>
          </a:p>
        </p:txBody>
      </p:sp>
    </p:spTree>
    <p:extLst>
      <p:ext uri="{BB962C8B-B14F-4D97-AF65-F5344CB8AC3E}">
        <p14:creationId xmlns:p14="http://schemas.microsoft.com/office/powerpoint/2010/main" val="3751014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BFBC6A18-764A-7811-2B3F-9F8FC4FBA130}"/>
              </a:ext>
            </a:extLst>
          </p:cNvPr>
          <p:cNvSpPr/>
          <p:nvPr/>
        </p:nvSpPr>
        <p:spPr>
          <a:xfrm>
            <a:off x="283583" y="3464605"/>
            <a:ext cx="8574524" cy="2608535"/>
          </a:xfrm>
          <a:prstGeom prst="roundRect">
            <a:avLst>
              <a:gd name="adj" fmla="val 12896"/>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330BC4E1-2329-5B5A-E941-E04436753A74}"/>
              </a:ext>
            </a:extLst>
          </p:cNvPr>
          <p:cNvSpPr/>
          <p:nvPr/>
        </p:nvSpPr>
        <p:spPr>
          <a:xfrm>
            <a:off x="4870716" y="4457134"/>
            <a:ext cx="1542004" cy="1494086"/>
          </a:xfrm>
          <a:prstGeom prst="roundRect">
            <a:avLst/>
          </a:prstGeom>
          <a:solidFill>
            <a:schemeClr val="accent1">
              <a:lumMod val="90000"/>
              <a:lumOff val="1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FE51BBFD-6AD7-8179-A60D-EF6B20AF5A19}"/>
              </a:ext>
            </a:extLst>
          </p:cNvPr>
          <p:cNvSpPr/>
          <p:nvPr/>
        </p:nvSpPr>
        <p:spPr>
          <a:xfrm>
            <a:off x="501004" y="4458933"/>
            <a:ext cx="1540440" cy="1462505"/>
          </a:xfrm>
          <a:prstGeom prst="roundRect">
            <a:avLst/>
          </a:prstGeom>
          <a:solidFill>
            <a:schemeClr val="accent1">
              <a:lumMod val="50000"/>
              <a:lumOff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sz="1500" b="1"/>
          </a:p>
        </p:txBody>
      </p:sp>
      <p:sp>
        <p:nvSpPr>
          <p:cNvPr id="18" name="Rectangle: Rounded Corners 17">
            <a:extLst>
              <a:ext uri="{FF2B5EF4-FFF2-40B4-BE49-F238E27FC236}">
                <a16:creationId xmlns:a16="http://schemas.microsoft.com/office/drawing/2014/main" id="{EA6FB6FF-34CF-C991-F658-A7C7A0EAE457}"/>
              </a:ext>
            </a:extLst>
          </p:cNvPr>
          <p:cNvSpPr/>
          <p:nvPr/>
        </p:nvSpPr>
        <p:spPr>
          <a:xfrm>
            <a:off x="7055763" y="4457134"/>
            <a:ext cx="1542003" cy="1494086"/>
          </a:xfrm>
          <a:prstGeom prst="roundRect">
            <a:avLst/>
          </a:prstGeom>
          <a:solidFill>
            <a:schemeClr val="accent1">
              <a:lumMod val="90000"/>
              <a:lumOff val="1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B5A25C5E-8B15-7D49-3B8E-7532C51F5B62}"/>
              </a:ext>
            </a:extLst>
          </p:cNvPr>
          <p:cNvSpPr>
            <a:spLocks noGrp="1"/>
          </p:cNvSpPr>
          <p:nvPr>
            <p:ph type="body" sz="quarter" idx="13"/>
          </p:nvPr>
        </p:nvSpPr>
        <p:spPr/>
        <p:txBody>
          <a:bodyPr>
            <a:normAutofit/>
          </a:bodyPr>
          <a:lstStyle/>
          <a:p>
            <a:r>
              <a:rPr lang="en-US" sz="2800" dirty="0"/>
              <a:t>Section 704 Sole Source Lease from Affiliate</a:t>
            </a:r>
          </a:p>
        </p:txBody>
      </p:sp>
      <p:sp>
        <p:nvSpPr>
          <p:cNvPr id="8" name="Rectangle: Rounded Corners 7">
            <a:extLst>
              <a:ext uri="{FF2B5EF4-FFF2-40B4-BE49-F238E27FC236}">
                <a16:creationId xmlns:a16="http://schemas.microsoft.com/office/drawing/2014/main" id="{7F2F58F3-3D88-B77B-FCC8-E8F0FB35C245}"/>
              </a:ext>
            </a:extLst>
          </p:cNvPr>
          <p:cNvSpPr/>
          <p:nvPr/>
        </p:nvSpPr>
        <p:spPr>
          <a:xfrm>
            <a:off x="2800154" y="4457134"/>
            <a:ext cx="1432756" cy="591917"/>
          </a:xfrm>
          <a:prstGeom prst="roundRect">
            <a:avLst/>
          </a:prstGeom>
          <a:solidFill>
            <a:schemeClr val="accent1">
              <a:lumMod val="75000"/>
              <a:lumOff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Sole Source from Affiliate</a:t>
            </a:r>
          </a:p>
        </p:txBody>
      </p:sp>
      <p:sp>
        <p:nvSpPr>
          <p:cNvPr id="11" name="Arrow: Right 10">
            <a:extLst>
              <a:ext uri="{FF2B5EF4-FFF2-40B4-BE49-F238E27FC236}">
                <a16:creationId xmlns:a16="http://schemas.microsoft.com/office/drawing/2014/main" id="{7C1E6249-F6D8-D2B6-02A0-61FBB755AA41}"/>
              </a:ext>
            </a:extLst>
          </p:cNvPr>
          <p:cNvSpPr/>
          <p:nvPr/>
        </p:nvSpPr>
        <p:spPr>
          <a:xfrm>
            <a:off x="2286078" y="4589079"/>
            <a:ext cx="434166" cy="27432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1">
            <a:extLst>
              <a:ext uri="{FF2B5EF4-FFF2-40B4-BE49-F238E27FC236}">
                <a16:creationId xmlns:a16="http://schemas.microsoft.com/office/drawing/2014/main" id="{551D19B9-1866-26B7-E6C0-49F89070DA6A}"/>
              </a:ext>
            </a:extLst>
          </p:cNvPr>
          <p:cNvSpPr txBox="1">
            <a:spLocks/>
          </p:cNvSpPr>
          <p:nvPr/>
        </p:nvSpPr>
        <p:spPr>
          <a:xfrm>
            <a:off x="-244038" y="3961741"/>
            <a:ext cx="2969759" cy="27668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400" b="1" dirty="0">
                <a:solidFill>
                  <a:srgbClr val="00375A"/>
                </a:solidFill>
              </a:rPr>
              <a:t>3. Market research</a:t>
            </a:r>
          </a:p>
          <a:p>
            <a:pPr marL="0" indent="0" algn="ctr">
              <a:buNone/>
            </a:pPr>
            <a:endParaRPr lang="en-US" sz="1400" b="1" dirty="0">
              <a:solidFill>
                <a:srgbClr val="00375A"/>
              </a:solidFill>
            </a:endParaRPr>
          </a:p>
        </p:txBody>
      </p:sp>
      <p:sp>
        <p:nvSpPr>
          <p:cNvPr id="14" name="Content Placeholder 1">
            <a:extLst>
              <a:ext uri="{FF2B5EF4-FFF2-40B4-BE49-F238E27FC236}">
                <a16:creationId xmlns:a16="http://schemas.microsoft.com/office/drawing/2014/main" id="{3E29B951-A56D-1203-0CAB-FF06DCE06184}"/>
              </a:ext>
            </a:extLst>
          </p:cNvPr>
          <p:cNvSpPr txBox="1">
            <a:spLocks/>
          </p:cNvSpPr>
          <p:nvPr/>
        </p:nvSpPr>
        <p:spPr>
          <a:xfrm>
            <a:off x="6982019" y="3967387"/>
            <a:ext cx="1689489" cy="27194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400" b="1" dirty="0">
                <a:solidFill>
                  <a:srgbClr val="00375A"/>
                </a:solidFill>
              </a:rPr>
              <a:t>6. Lease</a:t>
            </a:r>
          </a:p>
        </p:txBody>
      </p:sp>
      <p:sp>
        <p:nvSpPr>
          <p:cNvPr id="3" name="Content Placeholder 1">
            <a:extLst>
              <a:ext uri="{FF2B5EF4-FFF2-40B4-BE49-F238E27FC236}">
                <a16:creationId xmlns:a16="http://schemas.microsoft.com/office/drawing/2014/main" id="{7911C677-2530-973E-81DE-AEE49695E6B0}"/>
              </a:ext>
            </a:extLst>
          </p:cNvPr>
          <p:cNvSpPr txBox="1">
            <a:spLocks/>
          </p:cNvSpPr>
          <p:nvPr/>
        </p:nvSpPr>
        <p:spPr>
          <a:xfrm>
            <a:off x="2429987" y="3962772"/>
            <a:ext cx="2122289" cy="27461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400" b="1" dirty="0">
                <a:solidFill>
                  <a:srgbClr val="00375A"/>
                </a:solidFill>
              </a:rPr>
              <a:t>4. Determination</a:t>
            </a:r>
            <a:endParaRPr lang="en-US" sz="1600" b="1" dirty="0">
              <a:solidFill>
                <a:srgbClr val="00375A"/>
              </a:solidFill>
            </a:endParaRPr>
          </a:p>
        </p:txBody>
      </p:sp>
      <p:sp>
        <p:nvSpPr>
          <p:cNvPr id="26" name="Rectangle: Rounded Corners 25">
            <a:extLst>
              <a:ext uri="{FF2B5EF4-FFF2-40B4-BE49-F238E27FC236}">
                <a16:creationId xmlns:a16="http://schemas.microsoft.com/office/drawing/2014/main" id="{CDA7CB30-EA4E-8FED-D164-99E5724B7BEC}"/>
              </a:ext>
            </a:extLst>
          </p:cNvPr>
          <p:cNvSpPr/>
          <p:nvPr/>
        </p:nvSpPr>
        <p:spPr>
          <a:xfrm>
            <a:off x="2805576" y="5440963"/>
            <a:ext cx="1427437" cy="510257"/>
          </a:xfrm>
          <a:prstGeom prst="roundRect">
            <a:avLst>
              <a:gd name="adj" fmla="val 27290"/>
            </a:avLst>
          </a:prstGeom>
          <a:solidFill>
            <a:schemeClr val="accent1">
              <a:lumMod val="75000"/>
              <a:lumOff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Lease Competition*</a:t>
            </a:r>
          </a:p>
        </p:txBody>
      </p:sp>
      <p:sp>
        <p:nvSpPr>
          <p:cNvPr id="28" name="Rectangle 27">
            <a:extLst>
              <a:ext uri="{FF2B5EF4-FFF2-40B4-BE49-F238E27FC236}">
                <a16:creationId xmlns:a16="http://schemas.microsoft.com/office/drawing/2014/main" id="{288F0481-161C-3FF4-DA6F-049DFD5F6DBC}"/>
              </a:ext>
            </a:extLst>
          </p:cNvPr>
          <p:cNvSpPr/>
          <p:nvPr/>
        </p:nvSpPr>
        <p:spPr>
          <a:xfrm>
            <a:off x="3217716" y="5142057"/>
            <a:ext cx="577348" cy="203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375A"/>
                </a:solidFill>
              </a:rPr>
              <a:t>OR</a:t>
            </a:r>
            <a:endParaRPr lang="en-US" sz="1400" b="1" dirty="0">
              <a:solidFill>
                <a:srgbClr val="00375A"/>
              </a:solidFill>
            </a:endParaRPr>
          </a:p>
        </p:txBody>
      </p:sp>
      <p:sp>
        <p:nvSpPr>
          <p:cNvPr id="7" name="Arrow: Right 6">
            <a:extLst>
              <a:ext uri="{FF2B5EF4-FFF2-40B4-BE49-F238E27FC236}">
                <a16:creationId xmlns:a16="http://schemas.microsoft.com/office/drawing/2014/main" id="{63471C44-9C80-DAA5-FE44-8EF8307C939C}"/>
              </a:ext>
            </a:extLst>
          </p:cNvPr>
          <p:cNvSpPr/>
          <p:nvPr/>
        </p:nvSpPr>
        <p:spPr>
          <a:xfrm>
            <a:off x="2286079" y="5578592"/>
            <a:ext cx="436568" cy="27432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descr="Hospital with solid fill">
            <a:extLst>
              <a:ext uri="{FF2B5EF4-FFF2-40B4-BE49-F238E27FC236}">
                <a16:creationId xmlns:a16="http://schemas.microsoft.com/office/drawing/2014/main" id="{703BDB8D-4EBB-710C-B6C8-EA732EC048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54573" y="4632024"/>
            <a:ext cx="1168557" cy="1168557"/>
          </a:xfrm>
          <a:prstGeom prst="rect">
            <a:avLst/>
          </a:prstGeom>
        </p:spPr>
      </p:pic>
      <p:sp>
        <p:nvSpPr>
          <p:cNvPr id="33" name="Rectangle 32">
            <a:extLst>
              <a:ext uri="{FF2B5EF4-FFF2-40B4-BE49-F238E27FC236}">
                <a16:creationId xmlns:a16="http://schemas.microsoft.com/office/drawing/2014/main" id="{3760C2BE-8794-5452-7229-EB6FC0132E93}"/>
              </a:ext>
            </a:extLst>
          </p:cNvPr>
          <p:cNvSpPr/>
          <p:nvPr/>
        </p:nvSpPr>
        <p:spPr>
          <a:xfrm rot="5400000">
            <a:off x="1799105" y="5157398"/>
            <a:ext cx="1111106" cy="13716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FE189A27-E797-EA54-31BD-5BFF37BDBE80}"/>
              </a:ext>
            </a:extLst>
          </p:cNvPr>
          <p:cNvSpPr/>
          <p:nvPr/>
        </p:nvSpPr>
        <p:spPr>
          <a:xfrm>
            <a:off x="2115834" y="5160114"/>
            <a:ext cx="266602" cy="13716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Top Corners Rounded 35">
            <a:extLst>
              <a:ext uri="{FF2B5EF4-FFF2-40B4-BE49-F238E27FC236}">
                <a16:creationId xmlns:a16="http://schemas.microsoft.com/office/drawing/2014/main" id="{5C329294-755A-FF01-D472-43C434797674}"/>
              </a:ext>
            </a:extLst>
          </p:cNvPr>
          <p:cNvSpPr/>
          <p:nvPr/>
        </p:nvSpPr>
        <p:spPr>
          <a:xfrm>
            <a:off x="285893" y="3433577"/>
            <a:ext cx="8554117" cy="343695"/>
          </a:xfrm>
          <a:prstGeom prst="round2SameRect">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A2CABE0-127F-96BE-6FB5-61BF81776C0B}"/>
              </a:ext>
            </a:extLst>
          </p:cNvPr>
          <p:cNvSpPr txBox="1"/>
          <p:nvPr/>
        </p:nvSpPr>
        <p:spPr>
          <a:xfrm>
            <a:off x="2951060" y="3425999"/>
            <a:ext cx="3223781" cy="36933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Acquisition Process</a:t>
            </a:r>
          </a:p>
        </p:txBody>
      </p:sp>
      <p:sp>
        <p:nvSpPr>
          <p:cNvPr id="51" name="Rectangle: Rounded Corners 50">
            <a:extLst>
              <a:ext uri="{FF2B5EF4-FFF2-40B4-BE49-F238E27FC236}">
                <a16:creationId xmlns:a16="http://schemas.microsoft.com/office/drawing/2014/main" id="{BFEBD542-9C43-D837-1230-95EB096AD7F9}"/>
              </a:ext>
            </a:extLst>
          </p:cNvPr>
          <p:cNvSpPr/>
          <p:nvPr/>
        </p:nvSpPr>
        <p:spPr>
          <a:xfrm>
            <a:off x="283583" y="934568"/>
            <a:ext cx="8554117" cy="2298309"/>
          </a:xfrm>
          <a:prstGeom prst="roundRect">
            <a:avLst>
              <a:gd name="adj" fmla="val 13951"/>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Rounded Corners 51">
            <a:extLst>
              <a:ext uri="{FF2B5EF4-FFF2-40B4-BE49-F238E27FC236}">
                <a16:creationId xmlns:a16="http://schemas.microsoft.com/office/drawing/2014/main" id="{C8C52780-3B51-E4B6-227B-05E5495CC47D}"/>
              </a:ext>
            </a:extLst>
          </p:cNvPr>
          <p:cNvSpPr/>
          <p:nvPr/>
        </p:nvSpPr>
        <p:spPr>
          <a:xfrm>
            <a:off x="1792050" y="2107313"/>
            <a:ext cx="2001641" cy="983426"/>
          </a:xfrm>
          <a:prstGeom prst="roundRect">
            <a:avLst/>
          </a:prstGeom>
          <a:solidFill>
            <a:srgbClr val="2DAD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Graphic 53" descr="List with solid fill">
            <a:extLst>
              <a:ext uri="{FF2B5EF4-FFF2-40B4-BE49-F238E27FC236}">
                <a16:creationId xmlns:a16="http://schemas.microsoft.com/office/drawing/2014/main" id="{73845876-8EE8-855B-A57D-077ADB43B6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33367" y="2172644"/>
            <a:ext cx="942998" cy="881150"/>
          </a:xfrm>
          <a:prstGeom prst="rect">
            <a:avLst/>
          </a:prstGeom>
        </p:spPr>
      </p:pic>
      <p:sp>
        <p:nvSpPr>
          <p:cNvPr id="55" name="Rectangle: Rounded Corners 54">
            <a:extLst>
              <a:ext uri="{FF2B5EF4-FFF2-40B4-BE49-F238E27FC236}">
                <a16:creationId xmlns:a16="http://schemas.microsoft.com/office/drawing/2014/main" id="{4E0404CD-3669-A153-392C-6A00FE3E1B69}"/>
              </a:ext>
            </a:extLst>
          </p:cNvPr>
          <p:cNvSpPr/>
          <p:nvPr/>
        </p:nvSpPr>
        <p:spPr>
          <a:xfrm>
            <a:off x="4775345" y="2107313"/>
            <a:ext cx="2351315" cy="971130"/>
          </a:xfrm>
          <a:prstGeom prst="roundRect">
            <a:avLst/>
          </a:prstGeom>
          <a:solidFill>
            <a:schemeClr val="accent1">
              <a:lumMod val="75000"/>
              <a:lumOff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SCIP &amp; Budget Process</a:t>
            </a:r>
          </a:p>
        </p:txBody>
      </p:sp>
      <p:sp>
        <p:nvSpPr>
          <p:cNvPr id="56" name="Arrow: Right 55">
            <a:extLst>
              <a:ext uri="{FF2B5EF4-FFF2-40B4-BE49-F238E27FC236}">
                <a16:creationId xmlns:a16="http://schemas.microsoft.com/office/drawing/2014/main" id="{47D05E02-CB2E-6724-B479-501108136B18}"/>
              </a:ext>
            </a:extLst>
          </p:cNvPr>
          <p:cNvSpPr/>
          <p:nvPr/>
        </p:nvSpPr>
        <p:spPr>
          <a:xfrm>
            <a:off x="3876116" y="2468349"/>
            <a:ext cx="788712" cy="38799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ontent Placeholder 1">
            <a:extLst>
              <a:ext uri="{FF2B5EF4-FFF2-40B4-BE49-F238E27FC236}">
                <a16:creationId xmlns:a16="http://schemas.microsoft.com/office/drawing/2014/main" id="{F93601B2-3F88-AAA9-F462-972D56C63826}"/>
              </a:ext>
            </a:extLst>
          </p:cNvPr>
          <p:cNvSpPr txBox="1">
            <a:spLocks/>
          </p:cNvSpPr>
          <p:nvPr/>
        </p:nvSpPr>
        <p:spPr>
          <a:xfrm>
            <a:off x="1226820" y="1317095"/>
            <a:ext cx="3135166" cy="90682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400" b="1" dirty="0">
                <a:solidFill>
                  <a:srgbClr val="00375A"/>
                </a:solidFill>
              </a:rPr>
              <a:t>1. Need Identification, Defined Technical Project Requirements</a:t>
            </a:r>
          </a:p>
          <a:p>
            <a:pPr marL="0" indent="0" algn="ctr">
              <a:buNone/>
            </a:pPr>
            <a:r>
              <a:rPr lang="en-US" sz="1400" b="1" dirty="0">
                <a:solidFill>
                  <a:srgbClr val="00375A"/>
                </a:solidFill>
              </a:rPr>
              <a:t>(Implementation Planning)</a:t>
            </a:r>
          </a:p>
        </p:txBody>
      </p:sp>
      <p:sp>
        <p:nvSpPr>
          <p:cNvPr id="59" name="Content Placeholder 1">
            <a:extLst>
              <a:ext uri="{FF2B5EF4-FFF2-40B4-BE49-F238E27FC236}">
                <a16:creationId xmlns:a16="http://schemas.microsoft.com/office/drawing/2014/main" id="{E845FE71-9E04-2CF9-AD40-CB036B24084F}"/>
              </a:ext>
            </a:extLst>
          </p:cNvPr>
          <p:cNvSpPr txBox="1">
            <a:spLocks/>
          </p:cNvSpPr>
          <p:nvPr/>
        </p:nvSpPr>
        <p:spPr>
          <a:xfrm>
            <a:off x="4441298" y="3792587"/>
            <a:ext cx="2430095" cy="72300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400" b="1" dirty="0">
                <a:solidFill>
                  <a:srgbClr val="00375A"/>
                </a:solidFill>
              </a:rPr>
              <a:t>5. GSA delegation and Congressional Prospectus (if required)</a:t>
            </a:r>
          </a:p>
        </p:txBody>
      </p:sp>
      <p:sp>
        <p:nvSpPr>
          <p:cNvPr id="60" name="Content Placeholder 1">
            <a:extLst>
              <a:ext uri="{FF2B5EF4-FFF2-40B4-BE49-F238E27FC236}">
                <a16:creationId xmlns:a16="http://schemas.microsoft.com/office/drawing/2014/main" id="{48A90AB2-6A4E-71D2-1506-8EE1D4A0F0C5}"/>
              </a:ext>
            </a:extLst>
          </p:cNvPr>
          <p:cNvSpPr txBox="1">
            <a:spLocks/>
          </p:cNvSpPr>
          <p:nvPr/>
        </p:nvSpPr>
        <p:spPr>
          <a:xfrm>
            <a:off x="4870716" y="1455757"/>
            <a:ext cx="2122289" cy="56334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400" b="1" dirty="0">
                <a:solidFill>
                  <a:srgbClr val="00375A"/>
                </a:solidFill>
              </a:rPr>
              <a:t>2. SCIP submittal, inclusion in VA Budget </a:t>
            </a:r>
          </a:p>
        </p:txBody>
      </p:sp>
      <p:sp>
        <p:nvSpPr>
          <p:cNvPr id="62" name="Rectangle: Top Corners Rounded 61">
            <a:extLst>
              <a:ext uri="{FF2B5EF4-FFF2-40B4-BE49-F238E27FC236}">
                <a16:creationId xmlns:a16="http://schemas.microsoft.com/office/drawing/2014/main" id="{6DE97DB8-E6FF-DD45-A089-CD7F99F9AF84}"/>
              </a:ext>
            </a:extLst>
          </p:cNvPr>
          <p:cNvSpPr/>
          <p:nvPr/>
        </p:nvSpPr>
        <p:spPr>
          <a:xfrm>
            <a:off x="285893" y="933702"/>
            <a:ext cx="8554117" cy="343695"/>
          </a:xfrm>
          <a:prstGeom prst="round2SameRect">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5675C03E-718E-C4F9-2D6A-991842A8B0FB}"/>
              </a:ext>
            </a:extLst>
          </p:cNvPr>
          <p:cNvSpPr txBox="1"/>
          <p:nvPr/>
        </p:nvSpPr>
        <p:spPr>
          <a:xfrm>
            <a:off x="2951060" y="918508"/>
            <a:ext cx="3223781" cy="36933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Requirements Process</a:t>
            </a:r>
          </a:p>
        </p:txBody>
      </p:sp>
      <p:sp>
        <p:nvSpPr>
          <p:cNvPr id="65" name="Content Placeholder 1">
            <a:extLst>
              <a:ext uri="{FF2B5EF4-FFF2-40B4-BE49-F238E27FC236}">
                <a16:creationId xmlns:a16="http://schemas.microsoft.com/office/drawing/2014/main" id="{929E56A6-97E6-8772-4732-36B5879D3E4C}"/>
              </a:ext>
            </a:extLst>
          </p:cNvPr>
          <p:cNvSpPr txBox="1">
            <a:spLocks/>
          </p:cNvSpPr>
          <p:nvPr/>
        </p:nvSpPr>
        <p:spPr>
          <a:xfrm>
            <a:off x="200526" y="6162318"/>
            <a:ext cx="3672160" cy="27194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50000"/>
              </a:lnSpc>
              <a:spcBef>
                <a:spcPts val="600"/>
              </a:spcBef>
              <a:buNone/>
            </a:pPr>
            <a:r>
              <a:rPr lang="en-US" sz="900" dirty="0">
                <a:solidFill>
                  <a:srgbClr val="00375A"/>
                </a:solidFill>
              </a:rPr>
              <a:t>*VA Rule of Two Required</a:t>
            </a:r>
          </a:p>
        </p:txBody>
      </p:sp>
      <p:sp>
        <p:nvSpPr>
          <p:cNvPr id="67" name="Content Placeholder 1">
            <a:extLst>
              <a:ext uri="{FF2B5EF4-FFF2-40B4-BE49-F238E27FC236}">
                <a16:creationId xmlns:a16="http://schemas.microsoft.com/office/drawing/2014/main" id="{3EADB772-1D92-A84B-6A0C-FDD289336DCC}"/>
              </a:ext>
            </a:extLst>
          </p:cNvPr>
          <p:cNvSpPr txBox="1">
            <a:spLocks/>
          </p:cNvSpPr>
          <p:nvPr/>
        </p:nvSpPr>
        <p:spPr>
          <a:xfrm>
            <a:off x="496508" y="4551297"/>
            <a:ext cx="1540439" cy="138407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b="1" dirty="0">
                <a:solidFill>
                  <a:schemeClr val="bg1"/>
                </a:solidFill>
              </a:rPr>
              <a:t>Gauge opportunities to meet VA technical requirements</a:t>
            </a:r>
          </a:p>
          <a:p>
            <a:r>
              <a:rPr lang="en-US" sz="1200" b="1" dirty="0">
                <a:solidFill>
                  <a:schemeClr val="bg1"/>
                </a:solidFill>
              </a:rPr>
              <a:t>Determine course of action </a:t>
            </a:r>
          </a:p>
        </p:txBody>
      </p:sp>
      <p:sp>
        <p:nvSpPr>
          <p:cNvPr id="6" name="Arrow: Right 5">
            <a:extLst>
              <a:ext uri="{FF2B5EF4-FFF2-40B4-BE49-F238E27FC236}">
                <a16:creationId xmlns:a16="http://schemas.microsoft.com/office/drawing/2014/main" id="{DE5284AA-811C-9296-9947-68B1D8F3154A}"/>
              </a:ext>
            </a:extLst>
          </p:cNvPr>
          <p:cNvSpPr/>
          <p:nvPr/>
        </p:nvSpPr>
        <p:spPr>
          <a:xfrm>
            <a:off x="4341179" y="5081209"/>
            <a:ext cx="434166" cy="368884"/>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3A64B213-F689-1EF9-DDFC-C926575793E7}"/>
              </a:ext>
            </a:extLst>
          </p:cNvPr>
          <p:cNvSpPr/>
          <p:nvPr/>
        </p:nvSpPr>
        <p:spPr>
          <a:xfrm>
            <a:off x="6517525" y="5081209"/>
            <a:ext cx="434166" cy="368884"/>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Bank with solid fill">
            <a:extLst>
              <a:ext uri="{FF2B5EF4-FFF2-40B4-BE49-F238E27FC236}">
                <a16:creationId xmlns:a16="http://schemas.microsoft.com/office/drawing/2014/main" id="{125080B0-A1DC-4D1E-96A3-8C5C3DF011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89870" y="4670425"/>
            <a:ext cx="1060981" cy="1060981"/>
          </a:xfrm>
          <a:prstGeom prst="rect">
            <a:avLst/>
          </a:prstGeom>
        </p:spPr>
      </p:pic>
    </p:spTree>
    <p:extLst>
      <p:ext uri="{BB962C8B-B14F-4D97-AF65-F5344CB8AC3E}">
        <p14:creationId xmlns:p14="http://schemas.microsoft.com/office/powerpoint/2010/main" val="3981889203"/>
      </p:ext>
    </p:extLst>
  </p:cSld>
  <p:clrMapOvr>
    <a:masterClrMapping/>
  </p:clrMapOvr>
</p:sld>
</file>

<file path=ppt/theme/theme1.xml><?xml version="1.0" encoding="utf-8"?>
<a:theme xmlns:a="http://schemas.openxmlformats.org/drawingml/2006/main" name="Office Theme">
  <a:themeElements>
    <a:clrScheme name="IVC">
      <a:dk1>
        <a:sysClr val="windowText" lastClr="000000"/>
      </a:dk1>
      <a:lt1>
        <a:sysClr val="window" lastClr="FFFFFF"/>
      </a:lt1>
      <a:dk2>
        <a:srgbClr val="00375A"/>
      </a:dk2>
      <a:lt2>
        <a:srgbClr val="E7E6E6"/>
      </a:lt2>
      <a:accent1>
        <a:srgbClr val="00375A"/>
      </a:accent1>
      <a:accent2>
        <a:srgbClr val="02477E"/>
      </a:accent2>
      <a:accent3>
        <a:srgbClr val="147EBA"/>
      </a:accent3>
      <a:accent4>
        <a:srgbClr val="595959"/>
      </a:accent4>
      <a:accent5>
        <a:srgbClr val="58A9EA"/>
      </a:accent5>
      <a:accent6>
        <a:srgbClr val="A5A5A5"/>
      </a:accent6>
      <a:hlink>
        <a:srgbClr val="147EBA"/>
      </a:hlink>
      <a:folHlink>
        <a:srgbClr val="75707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59EEC17BBB3F418136EC184C21CB03" ma:contentTypeVersion="2" ma:contentTypeDescription="Create a new document." ma:contentTypeScope="" ma:versionID="ba3d9593db1d8a074cf702d774dd9e99">
  <xsd:schema xmlns:xsd="http://www.w3.org/2001/XMLSchema" xmlns:xs="http://www.w3.org/2001/XMLSchema" xmlns:p="http://schemas.microsoft.com/office/2006/metadata/properties" xmlns:ns2="9a2d28ca-24f8-4875-a96e-33caac4bf65b" targetNamespace="http://schemas.microsoft.com/office/2006/metadata/properties" ma:root="true" ma:fieldsID="f0776e968f2d36f9d8361953bdb26893" ns2:_="">
    <xsd:import namespace="9a2d28ca-24f8-4875-a96e-33caac4bf65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2d28ca-24f8-4875-a96e-33caac4bf6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76DCE0-3320-4245-A819-B584A37D7F91}">
  <ds:schemaRefs>
    <ds:schemaRef ds:uri="http://purl.org/dc/elements/1.1/"/>
    <ds:schemaRef ds:uri="http://schemas.microsoft.com/office/2006/documentManagement/types"/>
    <ds:schemaRef ds:uri="http://schemas.microsoft.com/sharepoint/v3"/>
    <ds:schemaRef ds:uri="http://purl.org/dc/terms/"/>
    <ds:schemaRef ds:uri="ba9341ff-4a23-476b-b5d8-8e2b2339146b"/>
    <ds:schemaRef ds:uri="http://purl.org/dc/dcmitype/"/>
    <ds:schemaRef ds:uri="http://schemas.microsoft.com/office/infopath/2007/PartnerControls"/>
    <ds:schemaRef ds:uri="http://schemas.microsoft.com/office/2006/metadata/properties"/>
    <ds:schemaRef ds:uri="http://schemas.openxmlformats.org/package/2006/metadata/core-properties"/>
    <ds:schemaRef ds:uri="9144cbf3-7556-4a4b-945b-65dcaadba53a"/>
    <ds:schemaRef ds:uri="http://www.w3.org/XML/1998/namespace"/>
  </ds:schemaRefs>
</ds:datastoreItem>
</file>

<file path=customXml/itemProps2.xml><?xml version="1.0" encoding="utf-8"?>
<ds:datastoreItem xmlns:ds="http://schemas.openxmlformats.org/officeDocument/2006/customXml" ds:itemID="{4294BCB5-1FA8-4098-8493-3837876FC91E}">
  <ds:schemaRefs>
    <ds:schemaRef ds:uri="http://schemas.microsoft.com/sharepoint/v3/contenttype/forms"/>
  </ds:schemaRefs>
</ds:datastoreItem>
</file>

<file path=customXml/itemProps3.xml><?xml version="1.0" encoding="utf-8"?>
<ds:datastoreItem xmlns:ds="http://schemas.openxmlformats.org/officeDocument/2006/customXml" ds:itemID="{BDD43317-5809-48AA-9C27-A791F0F753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2d28ca-24f8-4875-a96e-33caac4bf6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TotalTime>
  <Words>5015</Words>
  <Application>Microsoft Office PowerPoint</Application>
  <PresentationFormat>On-screen Show (4:3)</PresentationFormat>
  <Paragraphs>528</Paragraphs>
  <Slides>25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Courier New</vt:lpstr>
      <vt:lpstr>Symbol</vt:lpstr>
      <vt:lpstr>Wingdings</vt:lpstr>
      <vt:lpstr>Office Theme</vt:lpstr>
      <vt:lpstr>Background for VA Academic Affiliates on Real Property Partnerships and the PACT Act</vt:lpstr>
      <vt:lpstr>PowerPoint Presentation</vt:lpstr>
      <vt:lpstr>PowerPoint Presentation</vt:lpstr>
      <vt:lpstr>PowerPoint Presentation</vt:lpstr>
      <vt:lpstr>PowerPoint Presentation</vt:lpstr>
      <vt:lpstr>PowerPoint Presentation</vt:lpstr>
      <vt:lpstr>PACT Act Section 704 Process Overview </vt:lpstr>
      <vt:lpstr>PowerPoint Presentation</vt:lpstr>
      <vt:lpstr>PowerPoint Presentation</vt:lpstr>
      <vt:lpstr>PowerPoint Presentation</vt:lpstr>
      <vt:lpstr>PowerPoint Presentation</vt:lpstr>
      <vt:lpstr>PowerPoint Presentation</vt:lpstr>
      <vt:lpstr>Q&amp;A / Frequently Asked Questions </vt:lpstr>
      <vt:lpstr>PowerPoint Presentation</vt:lpstr>
      <vt:lpstr>PowerPoint Presentation</vt:lpstr>
      <vt:lpstr>PowerPoint Presentation</vt:lpstr>
      <vt:lpstr>Appendices </vt:lpstr>
      <vt:lpstr>Appendix A Definitions</vt:lpstr>
      <vt:lpstr>PowerPoint Presentation</vt:lpstr>
      <vt:lpstr>PowerPoint Presentation</vt:lpstr>
      <vt:lpstr> Appendix B How it Works – Detailed Sample Scenarios </vt:lpstr>
      <vt:lpstr>PowerPoint Presentation</vt:lpstr>
      <vt:lpstr>PowerPoint Presentation</vt:lpstr>
      <vt:lpstr> Appendix C Links to Additional Resources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Billy Paladino III</dc:creator>
  <cp:lastModifiedBy>Simmons, Amanda J. (CFM)</cp:lastModifiedBy>
  <cp:revision>7</cp:revision>
  <cp:lastPrinted>2022-09-27T17:52:07Z</cp:lastPrinted>
  <dcterms:created xsi:type="dcterms:W3CDTF">2022-07-20T21:32:45Z</dcterms:created>
  <dcterms:modified xsi:type="dcterms:W3CDTF">2022-12-06T22:42:27Z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0x0101003259EEC17BBB3F418136EC184C21CB03</vt:lpwstr>
  </property>
  <property fmtid="{D5CDD505-2E9C-101B-9397-08002B2CF9AE}" pid="3" name="MediaServiceImageTags">
    <vt:lpwstr/>
  </property>
</Properties>
</file>