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6" r:id="rId5"/>
    <p:sldId id="113647" r:id="rId6"/>
    <p:sldId id="113677" r:id="rId7"/>
    <p:sldId id="113649" r:id="rId8"/>
    <p:sldId id="113598" r:id="rId9"/>
    <p:sldId id="113651" r:id="rId10"/>
    <p:sldId id="113670" r:id="rId11"/>
    <p:sldId id="113706" r:id="rId12"/>
    <p:sldId id="113707" r:id="rId13"/>
    <p:sldId id="113709" r:id="rId14"/>
    <p:sldId id="113675" r:id="rId15"/>
    <p:sldId id="113712" r:id="rId16"/>
    <p:sldId id="113708" r:id="rId17"/>
    <p:sldId id="113676" r:id="rId18"/>
    <p:sldId id="113710" r:id="rId19"/>
    <p:sldId id="113701" r:id="rId20"/>
    <p:sldId id="113689" r:id="rId21"/>
    <p:sldId id="113695" r:id="rId22"/>
    <p:sldId id="113711" r:id="rId23"/>
    <p:sldId id="113698" r:id="rId24"/>
    <p:sldId id="113700" r:id="rId25"/>
    <p:sldId id="113691" r:id="rId26"/>
    <p:sldId id="113693" r:id="rId27"/>
    <p:sldId id="113692" r:id="rId28"/>
    <p:sldId id="113694" r:id="rId29"/>
    <p:sldId id="113705" r:id="rId30"/>
    <p:sldId id="113671" r:id="rId31"/>
    <p:sldId id="113672" r:id="rId32"/>
    <p:sldId id="113697" r:id="rId33"/>
    <p:sldId id="113666" r:id="rId34"/>
    <p:sldId id="113663" r:id="rId35"/>
    <p:sldId id="11370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C57111-CD66-1F35-4EEB-E395272CA20D}" name="Dimmick, Amy F.  (CFM)" initials="DAF(" userId="S::Amy.Dimmick@va.gov::b88a9eb9-5e52-43bf-9c72-81541aa466f8" providerId="AD"/>
  <p188:author id="{36E76A32-8840-3569-ABD0-2833C76CF702}" name="Stockstill, Brandilyne (Brandi)" initials="SB(" userId="S::Brandilyne.Stockstill@va.gov::4d00da11-4425-41f5-9be4-9f1cae0ec693" providerId="AD"/>
  <p188:author id="{603A245E-0D94-4911-8B22-BC71CEFFDA50}" name="Mcknight, Jeffrey S." initials="MJS" userId="S::Jeffrey.Mcknight@va.gov::d01de2dc-a9d1-4db1-8484-d9f232ac8a22" providerId="AD"/>
  <p188:author id="{D1C61797-F36F-55C8-BAB1-C1710AC3FAC9}" name="Megan Welch" initials="MW" userId="S::megan.welch_craddockgroup.com#ext#@accesshub.onmicrosoft.com::5988627f-973d-405a-b78f-6ab5d62eb4f3" providerId="AD"/>
  <p188:author id="{60EB24AA-316D-9410-313B-2034AA05258E}" name="Simmons, Amanda J. (CFM)" initials="SAJ(" userId="S::Amanda.Simmons2@va.gov::cb64954e-9a41-4559-8eca-014a616fe11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sa Mauti" initials="LM" lastIdx="6" clrIdx="0">
    <p:extLst>
      <p:ext uri="{19B8F6BF-5375-455C-9EA6-DF929625EA0E}">
        <p15:presenceInfo xmlns:p15="http://schemas.microsoft.com/office/powerpoint/2012/main" userId="S::lmauti@guidehouse.com::b3c4f031-9f0c-462b-9ca1-da0826fcd8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ADFF"/>
    <a:srgbClr val="0077C3"/>
    <a:srgbClr val="BFBFBF"/>
    <a:srgbClr val="00375A"/>
    <a:srgbClr val="7C97B2"/>
    <a:srgbClr val="006663"/>
    <a:srgbClr val="000000"/>
    <a:srgbClr val="1A4176"/>
    <a:srgbClr val="DFF8FF"/>
    <a:srgbClr val="D5E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1" autoAdjust="0"/>
    <p:restoredTop sz="92949" autoAdjust="0"/>
  </p:normalViewPr>
  <p:slideViewPr>
    <p:cSldViewPr snapToGrid="0">
      <p:cViewPr varScale="1">
        <p:scale>
          <a:sx n="67" d="100"/>
          <a:sy n="67" d="100"/>
        </p:scale>
        <p:origin x="127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9060E5-1F20-4262-BFFC-BF9635ECD04E}" type="datetimeFigureOut">
              <a:rPr lang="en-US" smtClean="0"/>
              <a:t>2/27/2023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9D2A65-C764-4D4E-9F21-B8935888F9D9}" type="slidenum">
              <a:rPr lang="en-US" smtClean="0"/>
              <a:t>‹#›</a:t>
            </a:fld>
            <a:endParaRPr lang="en-US"/>
          </a:p>
        </p:txBody>
      </p:sp>
    </p:spTree>
    <p:extLst>
      <p:ext uri="{BB962C8B-B14F-4D97-AF65-F5344CB8AC3E}">
        <p14:creationId xmlns:p14="http://schemas.microsoft.com/office/powerpoint/2010/main" val="1484289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gsa.gov/real-estate/design-and-construction/annual-prospectus-thresholds"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whitehouse.gov/wp-content/uploads/2018/06/app_b.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9D2A65-C764-4D4E-9F21-B8935888F9D9}" type="slidenum">
              <a:rPr lang="en-US" smtClean="0"/>
              <a:t>1</a:t>
            </a:fld>
            <a:endParaRPr lang="en-US"/>
          </a:p>
        </p:txBody>
      </p:sp>
    </p:spTree>
    <p:extLst>
      <p:ext uri="{BB962C8B-B14F-4D97-AF65-F5344CB8AC3E}">
        <p14:creationId xmlns:p14="http://schemas.microsoft.com/office/powerpoint/2010/main" val="3689191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00550"/>
            <a:ext cx="6858000" cy="3600450"/>
          </a:xfrm>
        </p:spPr>
        <p:txBody>
          <a:bodyPr/>
          <a:lstStyle/>
          <a:p>
            <a:pPr marL="0" indent="0">
              <a:buFont typeface="Arial" panose="020B0604020202020204" pitchFamily="34" charset="0"/>
              <a:buNone/>
            </a:pPr>
            <a:r>
              <a:rPr lang="en-US" dirty="0"/>
              <a:t>Talking Points: </a:t>
            </a:r>
          </a:p>
          <a:p>
            <a:pPr marL="0" indent="0">
              <a:buFont typeface="Arial" panose="020B0604020202020204" pitchFamily="34" charset="0"/>
              <a:buNone/>
            </a:pPr>
            <a:r>
              <a:rPr lang="en-US" dirty="0">
                <a:solidFill>
                  <a:srgbClr val="242424"/>
                </a:solidFill>
                <a:effectLst/>
                <a:latin typeface="-apple-system"/>
              </a:rPr>
              <a:t>The above language are the authorization updates within 38 USC </a:t>
            </a:r>
            <a:r>
              <a:rPr lang="en-US" sz="1600" i="1" dirty="0">
                <a:solidFill>
                  <a:srgbClr val="32434F"/>
                </a:solidFill>
                <a:effectLst/>
                <a:latin typeface="Arial" panose="020B0604020202020204" pitchFamily="34" charset="0"/>
              </a:rPr>
              <a:t>§</a:t>
            </a:r>
            <a:r>
              <a:rPr lang="en-US" dirty="0">
                <a:solidFill>
                  <a:srgbClr val="242424"/>
                </a:solidFill>
                <a:effectLst/>
                <a:latin typeface="-apple-system"/>
              </a:rPr>
              <a:t> 8104. This should be used for future reference rather than the PACT Act. </a:t>
            </a:r>
          </a:p>
          <a:p>
            <a:pPr marL="0" indent="0">
              <a:buFont typeface="Arial" panose="020B0604020202020204" pitchFamily="34" charset="0"/>
              <a:buNone/>
            </a:pPr>
            <a:endParaRPr lang="en-US" dirty="0">
              <a:solidFill>
                <a:srgbClr val="242424"/>
              </a:solidFill>
              <a:effectLst/>
              <a:latin typeface="-apple-system"/>
            </a:endParaRPr>
          </a:p>
        </p:txBody>
      </p:sp>
      <p:sp>
        <p:nvSpPr>
          <p:cNvPr id="4" name="Slide Number Placeholder 3"/>
          <p:cNvSpPr>
            <a:spLocks noGrp="1"/>
          </p:cNvSpPr>
          <p:nvPr>
            <p:ph type="sldNum" sz="quarter" idx="5"/>
          </p:nvPr>
        </p:nvSpPr>
        <p:spPr/>
        <p:txBody>
          <a:bodyPr/>
          <a:lstStyle/>
          <a:p>
            <a:fld id="{9A9D2A65-C764-4D4E-9F21-B8935888F9D9}" type="slidenum">
              <a:rPr lang="en-US" smtClean="0"/>
              <a:t>10</a:t>
            </a:fld>
            <a:endParaRPr lang="en-US"/>
          </a:p>
        </p:txBody>
      </p:sp>
    </p:spTree>
    <p:extLst>
      <p:ext uri="{BB962C8B-B14F-4D97-AF65-F5344CB8AC3E}">
        <p14:creationId xmlns:p14="http://schemas.microsoft.com/office/powerpoint/2010/main" val="3566227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a:t>
            </a:r>
          </a:p>
          <a:p>
            <a:endParaRPr lang="en-US" dirty="0"/>
          </a:p>
          <a:p>
            <a:r>
              <a:rPr lang="en-US" dirty="0"/>
              <a:t>Section 704 a</a:t>
            </a:r>
            <a:r>
              <a:rPr lang="en-US" sz="1200" dirty="0">
                <a:effectLst/>
                <a:latin typeface="Calibri" panose="020F0502020204030204" pitchFamily="34" charset="0"/>
                <a:ea typeface="Calibri" panose="020F0502020204030204" pitchFamily="34" charset="0"/>
                <a:cs typeface="Times New Roman" panose="02020603050405020304" pitchFamily="18" charset="0"/>
              </a:rPr>
              <a:t>llows VA to enter into sole source contracts directly with approved academic affiliates or their covered entity for the purpose of providing health-care resources to Veterans. </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These are still leases. The only change to the current lease process is that for approved academic affiliates or their covered entity, VA does not have to seek competition if the academic affiliate is an approved affiliate, which is determined by VHA’s Office of Academic Affairs; their proposal is in the best interest of the VA; and they can meet VA’s technical requirements. All leases still require development of requirements, SCIP approvals, delegation from GSA, physical security and seismic requirements, comparable in the market, and for Major Level Leases, approvals through VA’s Committees Resolutions and GSA’s Committees Resolutions. </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If the academic affiliate is not an approved affiliate, or if their proposal is not comparable to the market or does not meet VA’s technical requirements, the lease must be procured through the normal competitive process, which includes VA Rule of Two. </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Appendix A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includes a CFM </a:t>
            </a:r>
            <a:r>
              <a:rPr lang="en-US" sz="1200" dirty="0">
                <a:effectLst/>
                <a:latin typeface="Calibri" panose="020F0502020204030204" pitchFamily="34" charset="0"/>
                <a:ea typeface="Calibri" panose="020F0502020204030204" pitchFamily="34" charset="0"/>
                <a:cs typeface="Times New Roman" panose="02020603050405020304" pitchFamily="18" charset="0"/>
              </a:rPr>
              <a:t>ORP JOTFOC template for academic affiliate leases above the SLAT and an updated Lack of Competition Memo to File for academic affiliate leases at or below the SLAT. </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Note: The PACT Act incorrectly referenced</a:t>
            </a:r>
            <a:r>
              <a:rPr lang="en-US" sz="1800" b="1" dirty="0">
                <a:effectLst/>
                <a:highlight>
                  <a:srgbClr val="FFFF00"/>
                </a:highlight>
                <a:latin typeface="Calibri" panose="020F0502020204030204" pitchFamily="34" charset="0"/>
                <a:ea typeface="Calibri" panose="020F0502020204030204" pitchFamily="34" charset="0"/>
              </a:rPr>
              <a:t> 10 USC 2304 but should have referenced 41 USC 3301. Title 10 does not apply to VA and only applies to DoD. VA is seeking correction; however, that incorrect reference does not impact VA’s ability to lease to academic affiliates without competition. </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A9D2A65-C764-4D4E-9F21-B8935888F9D9}" type="slidenum">
              <a:rPr lang="en-US" smtClean="0"/>
              <a:t>11</a:t>
            </a:fld>
            <a:endParaRPr lang="en-US"/>
          </a:p>
        </p:txBody>
      </p:sp>
    </p:spTree>
    <p:extLst>
      <p:ext uri="{BB962C8B-B14F-4D97-AF65-F5344CB8AC3E}">
        <p14:creationId xmlns:p14="http://schemas.microsoft.com/office/powerpoint/2010/main" val="3548903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Talking Points: </a:t>
            </a:r>
          </a:p>
          <a:p>
            <a:endParaRPr lang="en-US" u="sng" dirty="0"/>
          </a:p>
          <a:p>
            <a:r>
              <a:rPr lang="en-US" u="none" dirty="0"/>
              <a:t>This flow diagram provides a pictorial for a typical lease. The lease starts with a space need based on projected workload demand; submission and approval through SCIP, out-of-cycles are allowed; for Major Level Leases, budget submission and VA and GSA’s Committees Resolutions; GSA delegation; market research to meet VA’s lease requirements, which includes discussions with the academic affiliate; determination if the sole source by the approved academic affiliate is acceptable, and the awards the lease.</a:t>
            </a:r>
          </a:p>
          <a:p>
            <a:endParaRPr lang="en-US" u="none" dirty="0"/>
          </a:p>
          <a:p>
            <a:r>
              <a:rPr lang="en-US" u="none" dirty="0"/>
              <a:t>The only difference in the lease process for approved academic affiliates is that at the Determination stage, if the academic affiliate is an approved affiliate, has a rate that is comparable to the market, and can meet VA’s technical requirements, a sole source lease contract can be executed. If not, the lease must be competitively procured following VA Rule of Two requirements. </a:t>
            </a:r>
          </a:p>
        </p:txBody>
      </p:sp>
      <p:sp>
        <p:nvSpPr>
          <p:cNvPr id="4" name="Slide Number Placeholder 3"/>
          <p:cNvSpPr>
            <a:spLocks noGrp="1"/>
          </p:cNvSpPr>
          <p:nvPr>
            <p:ph type="sldNum" sz="quarter" idx="5"/>
          </p:nvPr>
        </p:nvSpPr>
        <p:spPr/>
        <p:txBody>
          <a:bodyPr/>
          <a:lstStyle/>
          <a:p>
            <a:fld id="{9A9D2A65-C764-4D4E-9F21-B8935888F9D9}" type="slidenum">
              <a:rPr lang="en-US" smtClean="0"/>
              <a:t>12</a:t>
            </a:fld>
            <a:endParaRPr lang="en-US"/>
          </a:p>
        </p:txBody>
      </p:sp>
    </p:spTree>
    <p:extLst>
      <p:ext uri="{BB962C8B-B14F-4D97-AF65-F5344CB8AC3E}">
        <p14:creationId xmlns:p14="http://schemas.microsoft.com/office/powerpoint/2010/main" val="365766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00550"/>
            <a:ext cx="6858000" cy="3600450"/>
          </a:xfrm>
        </p:spPr>
        <p:txBody>
          <a:bodyPr/>
          <a:lstStyle/>
          <a:p>
            <a:pPr marL="0" indent="0">
              <a:buFont typeface="Arial" panose="020B0604020202020204" pitchFamily="34" charset="0"/>
              <a:buNone/>
            </a:pPr>
            <a:r>
              <a:rPr lang="en-US" dirty="0"/>
              <a:t>Talking Points: </a:t>
            </a:r>
          </a:p>
          <a:p>
            <a:pPr marL="0" indent="0">
              <a:buFont typeface="Arial" panose="020B0604020202020204" pitchFamily="34" charset="0"/>
              <a:buNone/>
            </a:pPr>
            <a:r>
              <a:rPr lang="en-US" dirty="0">
                <a:solidFill>
                  <a:srgbClr val="242424"/>
                </a:solidFill>
                <a:effectLst/>
                <a:latin typeface="-apple-system"/>
              </a:rPr>
              <a:t>The above language are the authorization updates within 38 USC </a:t>
            </a:r>
            <a:r>
              <a:rPr lang="en-US" sz="1600" i="1" dirty="0">
                <a:solidFill>
                  <a:srgbClr val="32434F"/>
                </a:solidFill>
                <a:effectLst/>
                <a:latin typeface="Arial" panose="020B0604020202020204" pitchFamily="34" charset="0"/>
              </a:rPr>
              <a:t>§</a:t>
            </a:r>
            <a:r>
              <a:rPr lang="en-US" dirty="0">
                <a:solidFill>
                  <a:srgbClr val="242424"/>
                </a:solidFill>
                <a:effectLst/>
                <a:latin typeface="-apple-system"/>
              </a:rPr>
              <a:t> 8103. This should be used for future reference rather than the PACT Act. </a:t>
            </a:r>
          </a:p>
          <a:p>
            <a:pPr marL="0" indent="0">
              <a:buFont typeface="Arial" panose="020B0604020202020204" pitchFamily="34" charset="0"/>
              <a:buNone/>
            </a:pPr>
            <a:endParaRPr lang="en-US" dirty="0">
              <a:solidFill>
                <a:srgbClr val="242424"/>
              </a:solidFill>
              <a:effectLst/>
              <a:latin typeface="-apple-system"/>
            </a:endParaRPr>
          </a:p>
        </p:txBody>
      </p:sp>
      <p:sp>
        <p:nvSpPr>
          <p:cNvPr id="4" name="Slide Number Placeholder 3"/>
          <p:cNvSpPr>
            <a:spLocks noGrp="1"/>
          </p:cNvSpPr>
          <p:nvPr>
            <p:ph type="sldNum" sz="quarter" idx="5"/>
          </p:nvPr>
        </p:nvSpPr>
        <p:spPr/>
        <p:txBody>
          <a:bodyPr/>
          <a:lstStyle/>
          <a:p>
            <a:fld id="{9A9D2A65-C764-4D4E-9F21-B8935888F9D9}" type="slidenum">
              <a:rPr lang="en-US" smtClean="0"/>
              <a:t>13</a:t>
            </a:fld>
            <a:endParaRPr lang="en-US"/>
          </a:p>
        </p:txBody>
      </p:sp>
    </p:spTree>
    <p:extLst>
      <p:ext uri="{BB962C8B-B14F-4D97-AF65-F5344CB8AC3E}">
        <p14:creationId xmlns:p14="http://schemas.microsoft.com/office/powerpoint/2010/main" val="2088563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endParaRPr lang="en-US" dirty="0"/>
          </a:p>
          <a:p>
            <a:r>
              <a:rPr lang="en-US" dirty="0"/>
              <a:t>Section 706 enables </a:t>
            </a:r>
            <a:r>
              <a:rPr lang="en-US" sz="1200" dirty="0">
                <a:effectLst/>
                <a:latin typeface="Calibri" panose="020F0502020204030204" pitchFamily="34" charset="0"/>
                <a:ea typeface="Calibri" panose="020F0502020204030204" pitchFamily="34" charset="0"/>
                <a:cs typeface="Times New Roman" panose="02020603050405020304" pitchFamily="18" charset="0"/>
              </a:rPr>
              <a:t>VA and DoD to enter into a shared lease for a new medical facility.</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Primary aspects is that it allows both parties to transfer funds to reimburse each other for planning and other costs. </a:t>
            </a:r>
          </a:p>
        </p:txBody>
      </p:sp>
      <p:sp>
        <p:nvSpPr>
          <p:cNvPr id="4" name="Slide Number Placeholder 3"/>
          <p:cNvSpPr>
            <a:spLocks noGrp="1"/>
          </p:cNvSpPr>
          <p:nvPr>
            <p:ph type="sldNum" sz="quarter" idx="5"/>
          </p:nvPr>
        </p:nvSpPr>
        <p:spPr/>
        <p:txBody>
          <a:bodyPr/>
          <a:lstStyle/>
          <a:p>
            <a:fld id="{9A9D2A65-C764-4D4E-9F21-B8935888F9D9}" type="slidenum">
              <a:rPr lang="en-US" smtClean="0"/>
              <a:t>14</a:t>
            </a:fld>
            <a:endParaRPr lang="en-US"/>
          </a:p>
        </p:txBody>
      </p:sp>
    </p:spTree>
    <p:extLst>
      <p:ext uri="{BB962C8B-B14F-4D97-AF65-F5344CB8AC3E}">
        <p14:creationId xmlns:p14="http://schemas.microsoft.com/office/powerpoint/2010/main" val="178211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00550"/>
            <a:ext cx="6858000" cy="3600450"/>
          </a:xfrm>
        </p:spPr>
        <p:txBody>
          <a:bodyPr/>
          <a:lstStyle/>
          <a:p>
            <a:pPr marL="0" indent="0">
              <a:buFont typeface="Arial" panose="020B0604020202020204" pitchFamily="34" charset="0"/>
              <a:buNone/>
            </a:pPr>
            <a:r>
              <a:rPr lang="en-US" dirty="0"/>
              <a:t>Talking Points: </a:t>
            </a:r>
          </a:p>
          <a:p>
            <a:pPr marL="0" indent="0">
              <a:buFont typeface="Arial" panose="020B0604020202020204" pitchFamily="34" charset="0"/>
              <a:buNone/>
            </a:pPr>
            <a:r>
              <a:rPr lang="en-US" dirty="0">
                <a:solidFill>
                  <a:srgbClr val="242424"/>
                </a:solidFill>
                <a:effectLst/>
                <a:latin typeface="-apple-system"/>
              </a:rPr>
              <a:t>The above language is the added authority </a:t>
            </a:r>
            <a:r>
              <a:rPr lang="en-US" b="0" dirty="0">
                <a:solidFill>
                  <a:srgbClr val="242424"/>
                </a:solidFill>
                <a:effectLst/>
                <a:latin typeface="-apple-system"/>
              </a:rPr>
              <a:t>within 38 USC </a:t>
            </a:r>
            <a:r>
              <a:rPr lang="en-US" sz="1600" b="0" i="1" dirty="0">
                <a:solidFill>
                  <a:srgbClr val="32434F"/>
                </a:solidFill>
                <a:effectLst/>
                <a:latin typeface="Arial" panose="020B0604020202020204" pitchFamily="34" charset="0"/>
              </a:rPr>
              <a:t>§</a:t>
            </a:r>
            <a:r>
              <a:rPr lang="en-US" b="0" dirty="0">
                <a:solidFill>
                  <a:srgbClr val="242424"/>
                </a:solidFill>
                <a:effectLst/>
                <a:latin typeface="-apple-system"/>
              </a:rPr>
              <a:t> 8111B. This should be used for future reference rather than the PACT Act. </a:t>
            </a:r>
          </a:p>
          <a:p>
            <a:pPr marL="0" indent="0">
              <a:buFont typeface="Arial" panose="020B0604020202020204" pitchFamily="34" charset="0"/>
              <a:buNone/>
            </a:pPr>
            <a:endParaRPr lang="en-US" dirty="0">
              <a:solidFill>
                <a:srgbClr val="242424"/>
              </a:solidFill>
              <a:effectLst/>
              <a:latin typeface="-apple-system"/>
            </a:endParaRPr>
          </a:p>
        </p:txBody>
      </p:sp>
      <p:sp>
        <p:nvSpPr>
          <p:cNvPr id="4" name="Slide Number Placeholder 3"/>
          <p:cNvSpPr>
            <a:spLocks noGrp="1"/>
          </p:cNvSpPr>
          <p:nvPr>
            <p:ph type="sldNum" sz="quarter" idx="5"/>
          </p:nvPr>
        </p:nvSpPr>
        <p:spPr/>
        <p:txBody>
          <a:bodyPr/>
          <a:lstStyle/>
          <a:p>
            <a:fld id="{9A9D2A65-C764-4D4E-9F21-B8935888F9D9}" type="slidenum">
              <a:rPr lang="en-US" smtClean="0"/>
              <a:t>15</a:t>
            </a:fld>
            <a:endParaRPr lang="en-US"/>
          </a:p>
        </p:txBody>
      </p:sp>
    </p:spTree>
    <p:extLst>
      <p:ext uri="{BB962C8B-B14F-4D97-AF65-F5344CB8AC3E}">
        <p14:creationId xmlns:p14="http://schemas.microsoft.com/office/powerpoint/2010/main" val="3900925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9D2A65-C764-4D4E-9F21-B8935888F9D9}" type="slidenum">
              <a:rPr lang="en-US" smtClean="0"/>
              <a:t>16</a:t>
            </a:fld>
            <a:endParaRPr lang="en-US"/>
          </a:p>
        </p:txBody>
      </p:sp>
    </p:spTree>
    <p:extLst>
      <p:ext uri="{BB962C8B-B14F-4D97-AF65-F5344CB8AC3E}">
        <p14:creationId xmlns:p14="http://schemas.microsoft.com/office/powerpoint/2010/main" val="2685285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a:t>
            </a:r>
          </a:p>
          <a:p>
            <a:endParaRPr lang="en-US" dirty="0"/>
          </a:p>
          <a:p>
            <a:r>
              <a:rPr lang="en-US" dirty="0"/>
              <a:t>(Walk through JOTFOC)</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This is accessible on CFM ORP’s intranet, SharePoint site </a:t>
            </a:r>
            <a:r>
              <a:rPr lang="en-US" b="0" i="0" strike="noStrike" dirty="0"/>
              <a:t>and </a:t>
            </a:r>
            <a:r>
              <a:rPr lang="en-US" b="0" i="0" dirty="0"/>
              <a:t>OAEM’s Electronic Lease Management Tool (ELMT.)</a:t>
            </a:r>
          </a:p>
        </p:txBody>
      </p:sp>
      <p:sp>
        <p:nvSpPr>
          <p:cNvPr id="4" name="Slide Number Placeholder 3"/>
          <p:cNvSpPr>
            <a:spLocks noGrp="1"/>
          </p:cNvSpPr>
          <p:nvPr>
            <p:ph type="sldNum" sz="quarter" idx="5"/>
          </p:nvPr>
        </p:nvSpPr>
        <p:spPr/>
        <p:txBody>
          <a:bodyPr/>
          <a:lstStyle/>
          <a:p>
            <a:fld id="{9A9D2A65-C764-4D4E-9F21-B8935888F9D9}" type="slidenum">
              <a:rPr lang="en-US" smtClean="0"/>
              <a:t>17</a:t>
            </a:fld>
            <a:endParaRPr lang="en-US"/>
          </a:p>
        </p:txBody>
      </p:sp>
    </p:spTree>
    <p:extLst>
      <p:ext uri="{BB962C8B-B14F-4D97-AF65-F5344CB8AC3E}">
        <p14:creationId xmlns:p14="http://schemas.microsoft.com/office/powerpoint/2010/main" val="2467517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endParaRPr lang="en-US" dirty="0"/>
          </a:p>
          <a:p>
            <a:r>
              <a:rPr lang="en-US" dirty="0"/>
              <a:t>(Walk through memo)</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This is accessible on CFM ORP’s intranet, SharePoint site </a:t>
            </a:r>
            <a:r>
              <a:rPr lang="en-US" b="0" i="0" strike="noStrike" dirty="0"/>
              <a:t>and </a:t>
            </a:r>
            <a:r>
              <a:rPr lang="en-US" b="0" i="0" dirty="0"/>
              <a:t>OAEM’s Electronic Lease Management Tool (ELMT.)</a:t>
            </a:r>
          </a:p>
          <a:p>
            <a:endParaRPr lang="en-US" dirty="0"/>
          </a:p>
        </p:txBody>
      </p:sp>
      <p:sp>
        <p:nvSpPr>
          <p:cNvPr id="4" name="Slide Number Placeholder 3"/>
          <p:cNvSpPr>
            <a:spLocks noGrp="1"/>
          </p:cNvSpPr>
          <p:nvPr>
            <p:ph type="sldNum" sz="quarter" idx="5"/>
          </p:nvPr>
        </p:nvSpPr>
        <p:spPr/>
        <p:txBody>
          <a:bodyPr/>
          <a:lstStyle/>
          <a:p>
            <a:fld id="{9A9D2A65-C764-4D4E-9F21-B8935888F9D9}" type="slidenum">
              <a:rPr lang="en-US" smtClean="0"/>
              <a:t>19</a:t>
            </a:fld>
            <a:endParaRPr lang="en-US"/>
          </a:p>
        </p:txBody>
      </p:sp>
    </p:spTree>
    <p:extLst>
      <p:ext uri="{BB962C8B-B14F-4D97-AF65-F5344CB8AC3E}">
        <p14:creationId xmlns:p14="http://schemas.microsoft.com/office/powerpoint/2010/main" val="595133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9D2A65-C764-4D4E-9F21-B8935888F9D9}" type="slidenum">
              <a:rPr lang="en-US" smtClean="0"/>
              <a:t>20</a:t>
            </a:fld>
            <a:endParaRPr lang="en-US"/>
          </a:p>
        </p:txBody>
      </p:sp>
    </p:spTree>
    <p:extLst>
      <p:ext uri="{BB962C8B-B14F-4D97-AF65-F5344CB8AC3E}">
        <p14:creationId xmlns:p14="http://schemas.microsoft.com/office/powerpoint/2010/main" val="3779983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a:t>
            </a:r>
          </a:p>
          <a:p>
            <a:r>
              <a:rPr lang="en-US" dirty="0"/>
              <a:t>As can be seen, we will walk through the PACT Act’s leasing-specific policy and process changes for each section, providing forms, definitions, and the start of our Frequently Asked Questions with answers. </a:t>
            </a:r>
          </a:p>
        </p:txBody>
      </p:sp>
      <p:sp>
        <p:nvSpPr>
          <p:cNvPr id="4" name="Slide Number Placeholder 3"/>
          <p:cNvSpPr>
            <a:spLocks noGrp="1"/>
          </p:cNvSpPr>
          <p:nvPr>
            <p:ph type="sldNum" sz="quarter" idx="5"/>
          </p:nvPr>
        </p:nvSpPr>
        <p:spPr/>
        <p:txBody>
          <a:bodyPr/>
          <a:lstStyle/>
          <a:p>
            <a:fld id="{9A9D2A65-C764-4D4E-9F21-B8935888F9D9}" type="slidenum">
              <a:rPr lang="en-US" smtClean="0"/>
              <a:t>2</a:t>
            </a:fld>
            <a:endParaRPr lang="en-US"/>
          </a:p>
        </p:txBody>
      </p:sp>
    </p:spTree>
    <p:extLst>
      <p:ext uri="{BB962C8B-B14F-4D97-AF65-F5344CB8AC3E}">
        <p14:creationId xmlns:p14="http://schemas.microsoft.com/office/powerpoint/2010/main" val="175692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a:t>
            </a:r>
          </a:p>
          <a:p>
            <a:r>
              <a:rPr lang="en-US" dirty="0"/>
              <a:t>These are VA’s new lease definitions starting immediately. They will be included in VA’s real property policies.</a:t>
            </a:r>
          </a:p>
        </p:txBody>
      </p:sp>
      <p:sp>
        <p:nvSpPr>
          <p:cNvPr id="4" name="Slide Number Placeholder 3"/>
          <p:cNvSpPr>
            <a:spLocks noGrp="1"/>
          </p:cNvSpPr>
          <p:nvPr>
            <p:ph type="sldNum" sz="quarter" idx="5"/>
          </p:nvPr>
        </p:nvSpPr>
        <p:spPr/>
        <p:txBody>
          <a:bodyPr/>
          <a:lstStyle/>
          <a:p>
            <a:fld id="{9A9D2A65-C764-4D4E-9F21-B8935888F9D9}" type="slidenum">
              <a:rPr lang="en-US" smtClean="0"/>
              <a:t>21</a:t>
            </a:fld>
            <a:endParaRPr lang="en-US"/>
          </a:p>
        </p:txBody>
      </p:sp>
    </p:spTree>
    <p:extLst>
      <p:ext uri="{BB962C8B-B14F-4D97-AF65-F5344CB8AC3E}">
        <p14:creationId xmlns:p14="http://schemas.microsoft.com/office/powerpoint/2010/main" val="775408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9D2A65-C764-4D4E-9F21-B8935888F9D9}" type="slidenum">
              <a:rPr lang="en-US" smtClean="0"/>
              <a:t>22</a:t>
            </a:fld>
            <a:endParaRPr lang="en-US"/>
          </a:p>
        </p:txBody>
      </p:sp>
    </p:spTree>
    <p:extLst>
      <p:ext uri="{BB962C8B-B14F-4D97-AF65-F5344CB8AC3E}">
        <p14:creationId xmlns:p14="http://schemas.microsoft.com/office/powerpoint/2010/main" val="4084432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r>
              <a:rPr lang="en-US" dirty="0"/>
              <a:t>The next three slides provide questions we’ve received to date related to the leasing specific issues of the PACT Act. As additional questions are raised, we will add them as well. We will upload these to CFM ORP’s sharepoint site for additional reference. </a:t>
            </a:r>
          </a:p>
        </p:txBody>
      </p:sp>
      <p:sp>
        <p:nvSpPr>
          <p:cNvPr id="4" name="Slide Number Placeholder 3"/>
          <p:cNvSpPr>
            <a:spLocks noGrp="1"/>
          </p:cNvSpPr>
          <p:nvPr>
            <p:ph type="sldNum" sz="quarter" idx="5"/>
          </p:nvPr>
        </p:nvSpPr>
        <p:spPr/>
        <p:txBody>
          <a:bodyPr/>
          <a:lstStyle/>
          <a:p>
            <a:fld id="{9A9D2A65-C764-4D4E-9F21-B8935888F9D9}" type="slidenum">
              <a:rPr lang="en-US" smtClean="0"/>
              <a:t>23</a:t>
            </a:fld>
            <a:endParaRPr lang="en-US"/>
          </a:p>
        </p:txBody>
      </p:sp>
    </p:spTree>
    <p:extLst>
      <p:ext uri="{BB962C8B-B14F-4D97-AF65-F5344CB8AC3E}">
        <p14:creationId xmlns:p14="http://schemas.microsoft.com/office/powerpoint/2010/main" val="2349378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9D2A65-C764-4D4E-9F21-B8935888F9D9}" type="slidenum">
              <a:rPr lang="en-US" smtClean="0"/>
              <a:t>25</a:t>
            </a:fld>
            <a:endParaRPr lang="en-US"/>
          </a:p>
        </p:txBody>
      </p:sp>
    </p:spTree>
    <p:extLst>
      <p:ext uri="{BB962C8B-B14F-4D97-AF65-F5344CB8AC3E}">
        <p14:creationId xmlns:p14="http://schemas.microsoft.com/office/powerpoint/2010/main" val="2081866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9D2A65-C764-4D4E-9F21-B8935888F9D9}" type="slidenum">
              <a:rPr lang="en-US" smtClean="0"/>
              <a:t>26</a:t>
            </a:fld>
            <a:endParaRPr lang="en-US"/>
          </a:p>
        </p:txBody>
      </p:sp>
    </p:spTree>
    <p:extLst>
      <p:ext uri="{BB962C8B-B14F-4D97-AF65-F5344CB8AC3E}">
        <p14:creationId xmlns:p14="http://schemas.microsoft.com/office/powerpoint/2010/main" val="3505221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73893"/>
            <a:ext cx="7010400" cy="4071644"/>
          </a:xfrm>
        </p:spPr>
        <p:txBody>
          <a:bodyPr/>
          <a:lstStyle/>
          <a:p>
            <a:r>
              <a:rPr lang="en-US" u="sng" dirty="0"/>
              <a:t>Scenario Overview:</a:t>
            </a:r>
            <a:endParaRPr lang="en-US" dirty="0"/>
          </a:p>
          <a:p>
            <a:pPr marL="171450" indent="-171450">
              <a:buFont typeface="Arial" panose="020B0604020202020204" pitchFamily="34" charset="0"/>
              <a:buChar char="•"/>
            </a:pPr>
            <a:r>
              <a:rPr lang="en-US" dirty="0"/>
              <a:t>In this scenario VA leases Eye Clinic space directly from an affiliate under a sole source lease</a:t>
            </a:r>
          </a:p>
          <a:p>
            <a:pPr marL="171450" indent="-171450">
              <a:buFont typeface="Arial" panose="020B0604020202020204" pitchFamily="34" charset="0"/>
              <a:buChar char="•"/>
            </a:pPr>
            <a:endParaRPr lang="en-US"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Standard VA lease terms would apply including VA rent and tenant improvement as only funding sources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affiliate could either construct the eye clinic space, or rehabilitate an existing building on land that they own or control  </a:t>
            </a:r>
          </a:p>
          <a:p>
            <a:pPr marL="171450" indent="-171450">
              <a:buFont typeface="Arial" panose="020B0604020202020204" pitchFamily="34" charset="0"/>
              <a:buChar char="•"/>
            </a:pPr>
            <a:endParaRPr lang="en-US" u="sng" dirty="0"/>
          </a:p>
          <a:p>
            <a:r>
              <a:rPr lang="en-US" u="sng" dirty="0"/>
              <a:t>PACT Act Enabler</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dirty="0"/>
              <a:t>Enables sole source lease contract with affiliates, </a:t>
            </a:r>
            <a:r>
              <a:rPr lang="en-US" sz="1200" b="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CFM ORP will continue to execute all leases above $1M in net average annual rent (Mid-Level Leases).</a:t>
            </a:r>
            <a:endParaRPr lang="en-US" b="0" dirty="0"/>
          </a:p>
          <a:p>
            <a:pPr marL="342900" marR="0" lvl="0" indent="-342900">
              <a:lnSpc>
                <a:spcPct val="107000"/>
              </a:lnSpc>
              <a:spcBef>
                <a:spcPts val="0"/>
              </a:spcBef>
              <a:spcAft>
                <a:spcPts val="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u="sng" dirty="0">
                <a:solidFill>
                  <a:schemeClr val="tx1"/>
                </a:solidFill>
                <a:cs typeface="Arial" panose="020B0604020202020204" pitchFamily="34" charset="0"/>
              </a:rPr>
              <a:t>Notable restrictions:</a:t>
            </a:r>
          </a:p>
          <a:p>
            <a:pPr marL="228600" indent="-228600">
              <a:buFont typeface="+mj-lt"/>
              <a:buAutoNum type="arabicPeriod"/>
            </a:pPr>
            <a:r>
              <a:rPr lang="en-US" dirty="0"/>
              <a:t>Any healthcare/other sharing executed separately through a contract under 38 USC 8153</a:t>
            </a:r>
          </a:p>
          <a:p>
            <a:pPr marL="228600" indent="-228600">
              <a:buFont typeface="+mj-lt"/>
              <a:buAutoNum type="arabicPeriod"/>
            </a:pPr>
            <a:endParaRPr lang="en-US" dirty="0"/>
          </a:p>
          <a:p>
            <a:pPr marL="228600" indent="-228600">
              <a:buFont typeface="+mj-lt"/>
              <a:buAutoNum type="arabicPeriod"/>
            </a:pPr>
            <a:r>
              <a:rPr lang="en-US" dirty="0"/>
              <a:t>All leases need standard approvals - including SCIP and GSA delegation - prior to proceeding</a:t>
            </a:r>
          </a:p>
          <a:p>
            <a:pPr marL="228600" indent="-228600">
              <a:buFont typeface="+mj-lt"/>
              <a:buAutoNum type="arabicPeriod"/>
            </a:pPr>
            <a:endParaRPr lang="en-US" dirty="0"/>
          </a:p>
          <a:p>
            <a:pPr marL="228600" indent="-228600">
              <a:buFont typeface="+mj-lt"/>
              <a:buAutoNum type="arabicPeriod"/>
            </a:pPr>
            <a:r>
              <a:rPr lang="en-US" dirty="0"/>
              <a:t>Special justification for sole source must be completed – Lack of Competition memo (SLAT leases) available from ORP</a:t>
            </a:r>
          </a:p>
          <a:p>
            <a:endParaRPr lang="en-US" dirty="0"/>
          </a:p>
        </p:txBody>
      </p:sp>
      <p:sp>
        <p:nvSpPr>
          <p:cNvPr id="4" name="Slide Number Placeholder 3"/>
          <p:cNvSpPr>
            <a:spLocks noGrp="1"/>
          </p:cNvSpPr>
          <p:nvPr>
            <p:ph type="sldNum" sz="quarter" idx="5"/>
          </p:nvPr>
        </p:nvSpPr>
        <p:spPr/>
        <p:txBody>
          <a:bodyPr/>
          <a:lstStyle/>
          <a:p>
            <a:fld id="{A4F27F31-F387-4ADA-BA7C-DEF0C070C0CA}" type="slidenum">
              <a:rPr lang="en-US" smtClean="0"/>
              <a:t>29</a:t>
            </a:fld>
            <a:endParaRPr lang="en-US"/>
          </a:p>
        </p:txBody>
      </p:sp>
    </p:spTree>
    <p:extLst>
      <p:ext uri="{BB962C8B-B14F-4D97-AF65-F5344CB8AC3E}">
        <p14:creationId xmlns:p14="http://schemas.microsoft.com/office/powerpoint/2010/main" val="33722202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73893"/>
            <a:ext cx="7010400" cy="4071644"/>
          </a:xfrm>
        </p:spPr>
        <p:txBody>
          <a:bodyPr/>
          <a:lstStyle/>
          <a:p>
            <a:r>
              <a:rPr lang="en-US" u="sng" dirty="0"/>
              <a:t>Scenario Overview:</a:t>
            </a:r>
            <a:endParaRPr lang="en-US" dirty="0"/>
          </a:p>
          <a:p>
            <a:pPr marL="174708" indent="-174708">
              <a:buFont typeface="Arial" panose="020B0604020202020204" pitchFamily="34" charset="0"/>
              <a:buChar char="•"/>
            </a:pPr>
            <a:r>
              <a:rPr lang="en-US" dirty="0"/>
              <a:t>In this scenario VA leases a wing of hospital directly from an affiliate under a sole source lease</a:t>
            </a:r>
          </a:p>
          <a:p>
            <a:endParaRPr lang="en-US" dirty="0"/>
          </a:p>
          <a:p>
            <a:pPr marL="174708" indent="-174708">
              <a:buFont typeface="Arial" panose="020B0604020202020204" pitchFamily="34" charset="0"/>
              <a:buChar char="•"/>
            </a:pPr>
            <a:r>
              <a:rPr lang="en-US" dirty="0"/>
              <a:t>Standard VA lease terms would apply including VA rent and tenant improvement as only funding sources</a:t>
            </a:r>
          </a:p>
          <a:p>
            <a:pPr marL="174708" indent="-174708">
              <a:buFont typeface="Arial" panose="020B0604020202020204" pitchFamily="34" charset="0"/>
              <a:buChar char="•"/>
            </a:pPr>
            <a:endParaRPr lang="en-US" u="sng" dirty="0"/>
          </a:p>
          <a:p>
            <a:pPr marL="174708" indent="-174708">
              <a:buFont typeface="Arial" panose="020B0604020202020204" pitchFamily="34" charset="0"/>
              <a:buChar char="•"/>
            </a:pPr>
            <a:r>
              <a:rPr lang="en-US" dirty="0"/>
              <a:t>This could be either a new wing or a floor of a facility that is either </a:t>
            </a:r>
          </a:p>
          <a:p>
            <a:pPr marL="640594" lvl="1" indent="-174708">
              <a:buFont typeface="Arial" panose="020B0604020202020204" pitchFamily="34" charset="0"/>
              <a:buChar char="•"/>
            </a:pPr>
            <a:r>
              <a:rPr lang="en-US" dirty="0"/>
              <a:t>newly constructed on land owned or controlled by affiliate, or </a:t>
            </a:r>
          </a:p>
          <a:p>
            <a:pPr marL="640594" lvl="1" indent="-174708">
              <a:buFont typeface="Arial" panose="020B0604020202020204" pitchFamily="34" charset="0"/>
              <a:buChar char="•"/>
            </a:pPr>
            <a:r>
              <a:rPr lang="en-US" dirty="0"/>
              <a:t>in an existing Affiliate owned/controlled building</a:t>
            </a:r>
          </a:p>
          <a:p>
            <a:pPr marL="183394"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Lease may be with a “covered entity” – defined by law as:  “…</a:t>
            </a:r>
            <a:r>
              <a:rPr lang="en-US" i="1" dirty="0">
                <a:solidFill>
                  <a:srgbClr val="333333"/>
                </a:solidFill>
                <a:effectLst/>
                <a:latin typeface="Times" panose="02020603050405020304" pitchFamily="18" charset="0"/>
                <a:ea typeface="Calibri" panose="020F0502020204030204" pitchFamily="34" charset="0"/>
              </a:rPr>
              <a:t>a unit or subdivision of a State, local, or municipal government, public or nonprofit agency, institution, or organization, or other institution or organization as the Secretary considers appropriate that owns property controlled by an academic affiliate to be leased under this subsection.”</a:t>
            </a:r>
            <a:endParaRPr lang="en-US" dirty="0"/>
          </a:p>
          <a:p>
            <a:pPr marL="174708" indent="-174708">
              <a:buFont typeface="Arial" panose="020B0604020202020204" pitchFamily="34" charset="0"/>
              <a:buChar char="•"/>
            </a:pPr>
            <a:endParaRPr lang="en-US" u="sng" dirty="0"/>
          </a:p>
          <a:p>
            <a:pPr marL="174708" indent="-174708">
              <a:buFont typeface="Arial" panose="020B0604020202020204" pitchFamily="34" charset="0"/>
              <a:buChar char="•"/>
            </a:pPr>
            <a:r>
              <a:rPr lang="en-US" dirty="0"/>
              <a:t>VA would provide all direct patient care (unless a sharing agreement contract were executed separately)</a:t>
            </a:r>
          </a:p>
          <a:p>
            <a:endParaRPr lang="en-US" sz="800" u="sng" dirty="0"/>
          </a:p>
          <a:p>
            <a:r>
              <a:rPr lang="en-US" u="sng" dirty="0"/>
              <a:t>PACT Act Enabler</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dirty="0"/>
              <a:t>Enables sole source lease contracts with </a:t>
            </a:r>
            <a:r>
              <a:rPr lang="en-US" b="0" dirty="0"/>
              <a:t>affiliates, </a:t>
            </a:r>
            <a:r>
              <a:rPr lang="en-US" sz="1200" b="0" dirty="0">
                <a:effectLst/>
                <a:latin typeface="Calibri" panose="020F0502020204030204" pitchFamily="34" charset="0"/>
                <a:ea typeface="Times New Roman" panose="02020603050405020304" pitchFamily="18" charset="0"/>
                <a:cs typeface="Times New Roman" panose="02020603050405020304" pitchFamily="18" charset="0"/>
              </a:rPr>
              <a:t>CFM ORP will continue to execute all leases above $1M in net average annual </a:t>
            </a:r>
            <a:r>
              <a:rPr lang="en-US" sz="1200" b="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rent (Mid-Level Leases).</a:t>
            </a:r>
            <a:endParaRPr lang="en-US" b="0" dirty="0">
              <a:solidFill>
                <a:srgbClr val="FF0000"/>
              </a:solidFill>
            </a:endParaRPr>
          </a:p>
          <a:p>
            <a:pPr marL="349415" indent="-349415">
              <a:lnSpc>
                <a:spcPct val="107000"/>
              </a:lnSpc>
              <a:buFont typeface="Symbol" panose="05050102010706020507" pitchFamily="18" charset="2"/>
              <a:buChar char=""/>
            </a:pPr>
            <a:endParaRPr lang="en-US" sz="800" b="0" dirty="0">
              <a:latin typeface="Calibri" panose="020F0502020204030204" pitchFamily="34" charset="0"/>
              <a:ea typeface="Calibri" panose="020F0502020204030204" pitchFamily="34" charset="0"/>
              <a:cs typeface="Times New Roman" panose="02020603050405020304" pitchFamily="18" charset="0"/>
            </a:endParaRPr>
          </a:p>
          <a:p>
            <a:r>
              <a:rPr lang="en-US" u="sng" dirty="0">
                <a:cs typeface="Arial" panose="020B0604020202020204" pitchFamily="34" charset="0"/>
              </a:rPr>
              <a:t>Notable restrictions:</a:t>
            </a:r>
          </a:p>
          <a:p>
            <a:pPr marL="232943" indent="-232943">
              <a:buFont typeface="+mj-lt"/>
              <a:buAutoNum type="arabicPeriod"/>
            </a:pPr>
            <a:r>
              <a:rPr lang="en-US" dirty="0"/>
              <a:t>Any healthcare/other sharing executed separately through a contract under 38 USC 8153</a:t>
            </a:r>
          </a:p>
          <a:p>
            <a:pPr marL="232943" indent="-232943">
              <a:buFont typeface="+mj-lt"/>
              <a:buAutoNum type="arabicPeriod"/>
            </a:pPr>
            <a:r>
              <a:rPr lang="en-US" dirty="0"/>
              <a:t>All leases need standard approvals - including SCIP and GSA delegation - prior to proceeding</a:t>
            </a:r>
          </a:p>
          <a:p>
            <a:pPr marL="232943" indent="-232943">
              <a:buFont typeface="+mj-lt"/>
              <a:buAutoNum type="arabicPeriod"/>
            </a:pPr>
            <a:r>
              <a:rPr lang="en-US" dirty="0"/>
              <a:t>Still subject to prospectus thresholds for </a:t>
            </a:r>
            <a:r>
              <a:rPr lang="en-US" b="0" dirty="0"/>
              <a:t>Major Level Leases equal to or greater than $3.613 million in annual rent</a:t>
            </a:r>
          </a:p>
          <a:p>
            <a:pPr marL="232943" marR="0" lvl="0" indent="-232943" algn="l" defTabSz="914400" rtl="0" eaLnBrk="1" fontAlgn="auto" latinLnBrk="0" hangingPunct="1">
              <a:lnSpc>
                <a:spcPct val="100000"/>
              </a:lnSpc>
              <a:spcBef>
                <a:spcPts val="0"/>
              </a:spcBef>
              <a:spcAft>
                <a:spcPts val="0"/>
              </a:spcAft>
              <a:buClrTx/>
              <a:buSzTx/>
              <a:buFont typeface="+mj-lt"/>
              <a:buAutoNum type="arabicPeriod"/>
              <a:tabLst/>
              <a:defRPr/>
            </a:pPr>
            <a:r>
              <a:rPr lang="en-US" b="0" dirty="0"/>
              <a:t>Special justification for sole source must be c</a:t>
            </a:r>
            <a:r>
              <a:rPr lang="en-US" dirty="0"/>
              <a:t>ompleted – Justification for Other than Full and Open Competition available from ORP</a:t>
            </a:r>
          </a:p>
          <a:p>
            <a:pPr marL="232943" indent="-232943">
              <a:buFont typeface="+mj-lt"/>
              <a:buAutoNum type="arabicPeriod"/>
            </a:pPr>
            <a:endParaRPr lang="en-US" dirty="0"/>
          </a:p>
          <a:p>
            <a:endParaRPr lang="en-US" dirty="0"/>
          </a:p>
        </p:txBody>
      </p:sp>
      <p:sp>
        <p:nvSpPr>
          <p:cNvPr id="4" name="Slide Number Placeholder 3"/>
          <p:cNvSpPr>
            <a:spLocks noGrp="1"/>
          </p:cNvSpPr>
          <p:nvPr>
            <p:ph type="sldNum" sz="quarter" idx="5"/>
          </p:nvPr>
        </p:nvSpPr>
        <p:spPr/>
        <p:txBody>
          <a:bodyPr/>
          <a:lstStyle/>
          <a:p>
            <a:fld id="{A4F27F31-F387-4ADA-BA7C-DEF0C070C0CA}" type="slidenum">
              <a:rPr lang="en-US" smtClean="0"/>
              <a:t>30</a:t>
            </a:fld>
            <a:endParaRPr lang="en-US"/>
          </a:p>
        </p:txBody>
      </p:sp>
    </p:spTree>
    <p:extLst>
      <p:ext uri="{BB962C8B-B14F-4D97-AF65-F5344CB8AC3E}">
        <p14:creationId xmlns:p14="http://schemas.microsoft.com/office/powerpoint/2010/main" val="37029781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00550"/>
            <a:ext cx="6858000" cy="4051788"/>
          </a:xfrm>
        </p:spPr>
        <p:txBody>
          <a:bodyPr/>
          <a:lstStyle/>
          <a:p>
            <a:r>
              <a:rPr lang="en-US" u="sng" dirty="0"/>
              <a:t>Scenario Overview:</a:t>
            </a:r>
            <a:endParaRPr lang="en-US" dirty="0"/>
          </a:p>
          <a:p>
            <a:pPr marL="171450" indent="-171450">
              <a:buFont typeface="Arial" panose="020B0604020202020204" pitchFamily="34" charset="0"/>
              <a:buChar char="•"/>
            </a:pPr>
            <a:r>
              <a:rPr lang="en-US" dirty="0"/>
              <a:t>In this scenario VA and DoD jointly lease a medical clinic for joint operations to meet identified VA and DoD needs</a:t>
            </a:r>
          </a:p>
          <a:p>
            <a:endParaRPr lang="en-US" dirty="0"/>
          </a:p>
          <a:p>
            <a:pPr marL="171450" indent="-171450">
              <a:buFont typeface="Arial" panose="020B0604020202020204" pitchFamily="34" charset="0"/>
              <a:buChar char="•"/>
            </a:pPr>
            <a:r>
              <a:rPr lang="en-US" dirty="0"/>
              <a:t>VA and DoD jointly create a Concept of Operations that outlines sharing of resources and project development plan/designs that meet respective agency standards</a:t>
            </a:r>
          </a:p>
          <a:p>
            <a:endParaRPr lang="en-US" dirty="0"/>
          </a:p>
          <a:p>
            <a:pPr marL="171450" indent="-171450">
              <a:buFont typeface="Arial" panose="020B0604020202020204" pitchFamily="34" charset="0"/>
              <a:buChar char="•"/>
            </a:pPr>
            <a:r>
              <a:rPr lang="en-US" dirty="0"/>
              <a:t>VA would provide all patient care in the VA-portion of the space unless a DoD sharing agreement contract were executed separately</a:t>
            </a:r>
          </a:p>
          <a:p>
            <a:endParaRPr lang="en-US" dirty="0"/>
          </a:p>
          <a:p>
            <a:r>
              <a:rPr lang="en-US" u="sng" dirty="0"/>
              <a:t>PACT Act Enablers</a:t>
            </a:r>
          </a:p>
          <a:p>
            <a:pPr marL="171450" marR="0" lvl="0" indent="-171450">
              <a:lnSpc>
                <a:spcPct val="107000"/>
              </a:lnSpc>
              <a:spcBef>
                <a:spcPts val="0"/>
              </a:spcBef>
              <a:spcAft>
                <a:spcPts val="0"/>
              </a:spcAft>
              <a:buFont typeface="Arial" panose="020B0604020202020204" pitchFamily="34" charset="0"/>
              <a:buChar char="•"/>
            </a:pPr>
            <a:r>
              <a:rPr lang="en-US" dirty="0"/>
              <a:t>Enables joint facility leasing</a:t>
            </a:r>
          </a:p>
          <a:p>
            <a:pPr marL="171450" marR="0" lvl="0" indent="-171450">
              <a:lnSpc>
                <a:spcPct val="107000"/>
              </a:lnSpc>
              <a:spcBef>
                <a:spcPts val="0"/>
              </a:spcBef>
              <a:spcAft>
                <a:spcPts val="0"/>
              </a:spcAft>
              <a:buFont typeface="Arial" panose="020B0604020202020204" pitchFamily="34" charset="0"/>
              <a:buChar char="•"/>
            </a:pPr>
            <a:r>
              <a:rPr lang="en-US" dirty="0"/>
              <a:t>Allows both parties to transfer funds to reimburse each other for cost reimbursement of planning and other costs</a:t>
            </a:r>
          </a:p>
          <a:p>
            <a:endParaRPr lang="en-US" dirty="0"/>
          </a:p>
          <a:p>
            <a:r>
              <a:rPr lang="en-US" sz="1200" u="sng" dirty="0">
                <a:solidFill>
                  <a:schemeClr val="tx1"/>
                </a:solidFill>
                <a:cs typeface="Arial" panose="020B0604020202020204" pitchFamily="34" charset="0"/>
              </a:rPr>
              <a:t>Notable restrictions:</a:t>
            </a:r>
          </a:p>
          <a:p>
            <a:pPr marL="228600" indent="-228600">
              <a:buFont typeface="+mj-lt"/>
              <a:buAutoNum type="arabicPeriod"/>
            </a:pPr>
            <a:r>
              <a:rPr lang="en-US" dirty="0"/>
              <a:t>Any healthcare/other sharing executed separately through a contract under 38 USC 8111</a:t>
            </a:r>
          </a:p>
          <a:p>
            <a:pPr marL="228600" indent="-228600">
              <a:buFont typeface="+mj-lt"/>
              <a:buAutoNum type="arabicPeriod"/>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buFont typeface="+mj-lt"/>
              <a:buAutoNum type="arabicPeriod"/>
            </a:pPr>
            <a:r>
              <a:rPr lang="en-US" dirty="0"/>
              <a:t>Facility needs must be submitted by VHA through the SCIP process and receive GSA delegation prior to VA proceeding with lease</a:t>
            </a:r>
          </a:p>
          <a:p>
            <a:pPr marL="228600" indent="-228600">
              <a:buFont typeface="+mj-lt"/>
              <a:buAutoNum type="arabicPeriod"/>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VA portion of rent must be under the $3.613 million threshold</a:t>
            </a:r>
          </a:p>
          <a:p>
            <a:endParaRPr lang="en-US" dirty="0"/>
          </a:p>
          <a:p>
            <a:endParaRPr lang="en-US" dirty="0"/>
          </a:p>
        </p:txBody>
      </p:sp>
      <p:sp>
        <p:nvSpPr>
          <p:cNvPr id="4" name="Slide Number Placeholder 3"/>
          <p:cNvSpPr>
            <a:spLocks noGrp="1"/>
          </p:cNvSpPr>
          <p:nvPr>
            <p:ph type="sldNum" sz="quarter" idx="5"/>
          </p:nvPr>
        </p:nvSpPr>
        <p:spPr/>
        <p:txBody>
          <a:bodyPr/>
          <a:lstStyle/>
          <a:p>
            <a:fld id="{A4F27F31-F387-4ADA-BA7C-DEF0C070C0CA}" type="slidenum">
              <a:rPr lang="en-US" smtClean="0"/>
              <a:t>31</a:t>
            </a:fld>
            <a:endParaRPr lang="en-US"/>
          </a:p>
        </p:txBody>
      </p:sp>
    </p:spTree>
    <p:extLst>
      <p:ext uri="{BB962C8B-B14F-4D97-AF65-F5344CB8AC3E}">
        <p14:creationId xmlns:p14="http://schemas.microsoft.com/office/powerpoint/2010/main" val="73345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a:t>
            </a:r>
          </a:p>
          <a:p>
            <a:r>
              <a:rPr lang="en-US" dirty="0"/>
              <a:t>The purpose of this briefing is to ensure these impacted by the PACT Act leasing-specific authorities have the details necessary to effectuate lease contracts respective to these changes.</a:t>
            </a:r>
          </a:p>
          <a:p>
            <a:endParaRPr lang="en-US" dirty="0"/>
          </a:p>
        </p:txBody>
      </p:sp>
      <p:sp>
        <p:nvSpPr>
          <p:cNvPr id="4" name="Slide Number Placeholder 3"/>
          <p:cNvSpPr>
            <a:spLocks noGrp="1"/>
          </p:cNvSpPr>
          <p:nvPr>
            <p:ph type="sldNum" sz="quarter" idx="5"/>
          </p:nvPr>
        </p:nvSpPr>
        <p:spPr/>
        <p:txBody>
          <a:bodyPr/>
          <a:lstStyle/>
          <a:p>
            <a:fld id="{9A9D2A65-C764-4D4E-9F21-B8935888F9D9}" type="slidenum">
              <a:rPr lang="en-US" smtClean="0"/>
              <a:t>3</a:t>
            </a:fld>
            <a:endParaRPr lang="en-US"/>
          </a:p>
        </p:txBody>
      </p:sp>
    </p:spTree>
    <p:extLst>
      <p:ext uri="{BB962C8B-B14F-4D97-AF65-F5344CB8AC3E}">
        <p14:creationId xmlns:p14="http://schemas.microsoft.com/office/powerpoint/2010/main" val="3939712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00550"/>
            <a:ext cx="6858000" cy="3600450"/>
          </a:xfrm>
        </p:spPr>
        <p:txBody>
          <a:bodyPr/>
          <a:lstStyle/>
          <a:p>
            <a:pPr marL="0" indent="0">
              <a:buFont typeface="Arial" panose="020B0604020202020204" pitchFamily="34" charset="0"/>
              <a:buNone/>
            </a:pPr>
            <a:r>
              <a:rPr lang="en-US" dirty="0"/>
              <a:t>Talking Points: </a:t>
            </a:r>
          </a:p>
          <a:p>
            <a:pPr marL="0" indent="0">
              <a:buFont typeface="Arial" panose="020B0604020202020204" pitchFamily="34" charset="0"/>
              <a:buNone/>
            </a:pPr>
            <a:r>
              <a:rPr lang="en-US" dirty="0"/>
              <a:t>On August 10, 2022, Honoring our Promise to Address Comprehensive Toxics (PACT) Act of 2022 was enacted. The primary focus is to broaden access to healthcare and benefits for Veterans exposed to toxic substances.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This law also included changes to VA’s authorities specific to significantly enhance VA’s Leasing and Enhanced Use Leasing programs as can be seen by Sections 702 – 707. This briefing excludes the Enhanced Use Leasing changes, since that program is managed by VA’s Office of Management’s Office of Asset and Enterprise Management.</a:t>
            </a:r>
          </a:p>
          <a:p>
            <a:pPr marL="0" indent="0">
              <a:buFont typeface="Arial" panose="020B0604020202020204" pitchFamily="34" charset="0"/>
              <a:buNone/>
            </a:pPr>
            <a:endParaRPr lang="en-US" dirty="0"/>
          </a:p>
          <a:p>
            <a:pPr marL="0" indent="0">
              <a:buFont typeface="Arial" panose="020B0604020202020204" pitchFamily="34" charset="0"/>
              <a:buNone/>
            </a:pPr>
            <a:r>
              <a:rPr lang="en-US" sz="1800" dirty="0">
                <a:effectLst/>
                <a:latin typeface="Calibri" panose="020F0502020204030204" pitchFamily="34" charset="0"/>
                <a:ea typeface="Calibri" panose="020F0502020204030204" pitchFamily="34" charset="0"/>
              </a:rPr>
              <a:t>The increase in the prospectus threshold allows Major Leases (leases less than Prospectus Level Leases but exceeding $1M in net average annual rent) to proceed into execution with GSA delegation. In addition, the academic affiliate authority now allows VA to skip competition when leasing space with an approved academic affiliate. </a:t>
            </a:r>
            <a:endParaRPr lang="en-US" dirty="0"/>
          </a:p>
        </p:txBody>
      </p:sp>
      <p:sp>
        <p:nvSpPr>
          <p:cNvPr id="4" name="Slide Number Placeholder 3"/>
          <p:cNvSpPr>
            <a:spLocks noGrp="1"/>
          </p:cNvSpPr>
          <p:nvPr>
            <p:ph type="sldNum" sz="quarter" idx="5"/>
          </p:nvPr>
        </p:nvSpPr>
        <p:spPr/>
        <p:txBody>
          <a:bodyPr/>
          <a:lstStyle/>
          <a:p>
            <a:fld id="{9A9D2A65-C764-4D4E-9F21-B8935888F9D9}" type="slidenum">
              <a:rPr lang="en-US" smtClean="0"/>
              <a:t>4</a:t>
            </a:fld>
            <a:endParaRPr lang="en-US"/>
          </a:p>
        </p:txBody>
      </p:sp>
    </p:spTree>
    <p:extLst>
      <p:ext uri="{BB962C8B-B14F-4D97-AF65-F5344CB8AC3E}">
        <p14:creationId xmlns:p14="http://schemas.microsoft.com/office/powerpoint/2010/main" val="762962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a:t>
            </a:r>
          </a:p>
          <a:p>
            <a:r>
              <a:rPr lang="en-US" dirty="0"/>
              <a:t>We will go into more detail of each section in the following slides, but in general, the leasing-specific sections of the PACT Act change VA’s leasing authorities and requirements; allow for non-competitive lease contracts with approved academic affiliates; and allows VA and Department of Defense to fund co-located leases. </a:t>
            </a:r>
          </a:p>
          <a:p>
            <a:endParaRPr lang="en-US" dirty="0"/>
          </a:p>
          <a:p>
            <a:r>
              <a:rPr lang="en-US" dirty="0"/>
              <a:t>A lot of these leasing enhancements have been trying to become changes to VA’s authorizations for a few years. Thankfully, Congress was able to add these to the PACT Act in an overall effort to get Veterans access to care soonest. </a:t>
            </a:r>
          </a:p>
        </p:txBody>
      </p:sp>
      <p:sp>
        <p:nvSpPr>
          <p:cNvPr id="4" name="Slide Number Placeholder 3"/>
          <p:cNvSpPr>
            <a:spLocks noGrp="1"/>
          </p:cNvSpPr>
          <p:nvPr>
            <p:ph type="sldNum" sz="quarter" idx="5"/>
          </p:nvPr>
        </p:nvSpPr>
        <p:spPr/>
        <p:txBody>
          <a:bodyPr/>
          <a:lstStyle/>
          <a:p>
            <a:fld id="{9A9D2A65-C764-4D4E-9F21-B8935888F9D9}" type="slidenum">
              <a:rPr lang="en-US" smtClean="0"/>
              <a:t>5</a:t>
            </a:fld>
            <a:endParaRPr lang="en-US"/>
          </a:p>
        </p:txBody>
      </p:sp>
    </p:spTree>
    <p:extLst>
      <p:ext uri="{BB962C8B-B14F-4D97-AF65-F5344CB8AC3E}">
        <p14:creationId xmlns:p14="http://schemas.microsoft.com/office/powerpoint/2010/main" val="2308442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4684" y="4400549"/>
            <a:ext cx="6575729" cy="4530949"/>
          </a:xfrm>
        </p:spPr>
        <p:txBody>
          <a:bodyPr/>
          <a:lstStyle/>
          <a:p>
            <a:pPr marL="0" marR="0">
              <a:spcBef>
                <a:spcPts val="0"/>
              </a:spcBef>
            </a:pPr>
            <a:r>
              <a:rPr lang="en-US" sz="1100" dirty="0">
                <a:effectLst/>
                <a:latin typeface="Calibri" panose="020F0502020204030204" pitchFamily="34" charset="0"/>
                <a:ea typeface="Calibri" panose="020F0502020204030204" pitchFamily="34" charset="0"/>
                <a:cs typeface="Times New Roman" panose="02020603050405020304" pitchFamily="18" charset="0"/>
              </a:rPr>
              <a:t>Talking Points: </a:t>
            </a:r>
          </a:p>
          <a:p>
            <a:pPr marL="0" marR="0">
              <a:spcBef>
                <a:spcPts val="0"/>
              </a:spcBef>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slides summarizes the real property related PACT Act authorization changes. The next few slides will go into more details for all of these except for the Enhanced Use Lease (EUL) Section, Section 705, and the Appropriations Section, Section 707.</a:t>
            </a:r>
          </a:p>
          <a:p>
            <a:pPr marL="0" marR="0">
              <a:spcBef>
                <a:spcPts val="0"/>
              </a:spcBef>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r>
              <a:rPr lang="en-US" sz="1100" dirty="0">
                <a:effectLst/>
                <a:latin typeface="Calibri" panose="020F0502020204030204" pitchFamily="34" charset="0"/>
                <a:ea typeface="Calibri" panose="020F0502020204030204" pitchFamily="34" charset="0"/>
                <a:cs typeface="Times New Roman" panose="02020603050405020304" pitchFamily="18" charset="0"/>
              </a:rPr>
              <a:t>As I stated previously, the EUL program is managed by OM’s OAEM. They will be providing additional guidance on these changes. </a:t>
            </a: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b="0" dirty="0">
                <a:effectLst/>
                <a:latin typeface="Calibri" panose="020F0502020204030204" pitchFamily="34" charset="0"/>
                <a:ea typeface="Calibri" panose="020F0502020204030204" pitchFamily="34" charset="0"/>
                <a:cs typeface="Times New Roman" panose="02020603050405020304" pitchFamily="18" charset="0"/>
              </a:rPr>
              <a:t>Section 707 invests $</a:t>
            </a:r>
            <a:r>
              <a:rPr lang="en-US" sz="1100" dirty="0">
                <a:effectLst/>
                <a:latin typeface="Calibri" panose="020F0502020204030204" pitchFamily="34" charset="0"/>
                <a:ea typeface="Calibri" panose="020F0502020204030204" pitchFamily="34" charset="0"/>
                <a:cs typeface="Times New Roman" panose="02020603050405020304" pitchFamily="18" charset="0"/>
              </a:rPr>
              <a:t>5.5B in major medical facility leases over a 9-year period. Starts with $1.88B for the 31 Major Leases authorized in Section 702 to fund the Tenant Improvements and first year rent. Then for the next 8 years, it provides appropriations in addition to VHA’s Medical Facilities Lease Line Item to fund future rent for these 31 Major Leases and new lease requirements. These funds are managed by VHA Central Office’s Healthcare Engineering and Facilities Planning (HEFP) Office’s Lease Program Manager.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A9D2A65-C764-4D4E-9F21-B8935888F9D9}" type="slidenum">
              <a:rPr lang="en-US" smtClean="0"/>
              <a:t>6</a:t>
            </a:fld>
            <a:endParaRPr lang="en-US"/>
          </a:p>
        </p:txBody>
      </p:sp>
    </p:spTree>
    <p:extLst>
      <p:ext uri="{BB962C8B-B14F-4D97-AF65-F5344CB8AC3E}">
        <p14:creationId xmlns:p14="http://schemas.microsoft.com/office/powerpoint/2010/main" val="1877625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a:t>
            </a:r>
          </a:p>
          <a:p>
            <a:r>
              <a:rPr lang="en-US" dirty="0"/>
              <a:t>PACT  Act Section 702 authorizes 31 Major Leases that were included in VA’s FY2023 Budget Request. </a:t>
            </a:r>
          </a:p>
          <a:p>
            <a:endParaRPr lang="en-US" dirty="0"/>
          </a:p>
          <a:p>
            <a:r>
              <a:rPr lang="en-US" dirty="0"/>
              <a:t>Prior VA authorization language required Congress to specifically authorize leases with an annual unserviced rent greater than $1M, aka, Major Leases. This authorization requirement caused issues with VA’s Budget Scoring, so Major Leases were removed from VA’s Budget to allow the budget to be finalized. Due to this, unfortunately, VA did not receive authorization for our leases since August 2017; four of these leases were originally submitted in VA’s FY2019 Budget Request. With the lack of authorization each year, each annual VA Budget Request’s Major Lease requests were rolled into the subsequent year until now where we have 31 Major Leases that were finally authorized.</a:t>
            </a:r>
          </a:p>
          <a:p>
            <a:endParaRPr lang="en-US" dirty="0"/>
          </a:p>
          <a:p>
            <a:r>
              <a:rPr lang="en-US" dirty="0"/>
              <a:t>These Leases are being executed by Office of Construction and Facilities Management (CFM) Office of Real Property’s (ORP) Lease Execution team.</a:t>
            </a:r>
          </a:p>
        </p:txBody>
      </p:sp>
      <p:sp>
        <p:nvSpPr>
          <p:cNvPr id="4" name="Slide Number Placeholder 3"/>
          <p:cNvSpPr>
            <a:spLocks noGrp="1"/>
          </p:cNvSpPr>
          <p:nvPr>
            <p:ph type="sldNum" sz="quarter" idx="5"/>
          </p:nvPr>
        </p:nvSpPr>
        <p:spPr/>
        <p:txBody>
          <a:bodyPr/>
          <a:lstStyle/>
          <a:p>
            <a:fld id="{9A9D2A65-C764-4D4E-9F21-B8935888F9D9}" type="slidenum">
              <a:rPr lang="en-US" smtClean="0"/>
              <a:t>7</a:t>
            </a:fld>
            <a:endParaRPr lang="en-US"/>
          </a:p>
        </p:txBody>
      </p:sp>
    </p:spTree>
    <p:extLst>
      <p:ext uri="{BB962C8B-B14F-4D97-AF65-F5344CB8AC3E}">
        <p14:creationId xmlns:p14="http://schemas.microsoft.com/office/powerpoint/2010/main" val="3524375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r>
              <a:rPr lang="en-US" dirty="0"/>
              <a:t>PACT Act Section 703 has a lot of significant changes, which is why a lot of information is on this slide. </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As noted earlier, prior to the PACT Act, a lease above $1M in annual unserviced rent (aka Major Leases) required specific Congressional authorization in law. With the PACT Act, future leases greater than GSA’s prospectus threshold will now require VA’s Senate Veterans Affairs and House Veterans Affairs Committee Resolutions in addition to the normal GSA Committees resolutions. This will ensure a continued annual cycle of approvals for Major Leases.</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The second key element that got changed with this section is the increase of the VA’s Major Lease threshold. It used to be over $1M in annual unserviced rent, now it mirrors GSA’s prospectus threshold, which is currently $3.613M. VA will be defining leases over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1M as Mid-Level Leases and Major Level Lease definition has been updated for those leases </a:t>
            </a:r>
            <a:r>
              <a:rPr lang="en-US" sz="12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equal to or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greater </a:t>
            </a:r>
            <a:r>
              <a:rPr lang="en-US" sz="1200" dirty="0">
                <a:effectLst/>
                <a:latin typeface="Calibri" panose="020F0502020204030204" pitchFamily="34" charset="0"/>
                <a:ea typeface="Calibri" panose="020F0502020204030204" pitchFamily="34" charset="0"/>
                <a:cs typeface="Times New Roman" panose="02020603050405020304" pitchFamily="18" charset="0"/>
              </a:rPr>
              <a:t>than GSA’s prospectus threshold. Minor Lease definition remains the same. These definitions are detailed in Appendix B. </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i="0" dirty="0">
                <a:effectLst/>
                <a:latin typeface="Calibri" panose="020F0502020204030204" pitchFamily="34" charset="0"/>
                <a:ea typeface="Calibri" panose="020F0502020204030204" pitchFamily="34" charset="0"/>
                <a:cs typeface="Times New Roman" panose="02020603050405020304" pitchFamily="18" charset="0"/>
              </a:rPr>
              <a:t>Annual prospectus thresholds can be found at </a:t>
            </a:r>
            <a:r>
              <a:rPr lang="en-US" sz="1800" i="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Annual prospectus thresholds | GSA</a:t>
            </a:r>
            <a:r>
              <a:rPr lang="en-US" sz="1800" i="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or </a:t>
            </a:r>
            <a:r>
              <a:rPr lang="en-US" sz="1800" i="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OMB Circular A-11 Appendix B</a:t>
            </a:r>
            <a:r>
              <a:rPr lang="en-US" sz="1800" i="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i="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Please note: CFM ORP will continue to execute all Major Leases and Mid-Level Leases. The guidance to seek CFM ORP’s assistance for Major Leases can be found in CFM’s </a:t>
            </a:r>
            <a:r>
              <a:rPr lang="en-US" sz="1200" i="0" dirty="0">
                <a:effectLst/>
                <a:latin typeface="Calibri" panose="020F0502020204030204" pitchFamily="34" charset="0"/>
                <a:ea typeface="Calibri" panose="020F0502020204030204" pitchFamily="34" charset="0"/>
                <a:cs typeface="Times New Roman" panose="02020603050405020304" pitchFamily="18" charset="0"/>
              </a:rPr>
              <a:t>current</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r>
              <a:rPr lang="en-US" sz="1200" dirty="0">
                <a:latin typeface="Arial" panose="020B0604020202020204" pitchFamily="34" charset="0"/>
                <a:cs typeface="Arial" panose="020B0604020202020204" pitchFamily="34" charset="0"/>
              </a:rPr>
              <a:t>Submitting a Request for Land and Lease Actions” </a:t>
            </a:r>
            <a:r>
              <a:rPr lang="en-US" sz="1200" i="0" strike="noStrike" dirty="0">
                <a:latin typeface="Arial" panose="020B0604020202020204" pitchFamily="34" charset="0"/>
                <a:cs typeface="Arial" panose="020B0604020202020204" pitchFamily="34" charset="0"/>
              </a:rPr>
              <a:t>policy</a:t>
            </a:r>
            <a:r>
              <a:rPr lang="en-US" sz="1200" i="1" strike="noStrike"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This policy will be updated to note that upo</a:t>
            </a:r>
            <a:r>
              <a:rPr lang="en-US" sz="1200" dirty="0">
                <a:effectLst/>
                <a:latin typeface="Calibri" panose="020F0502020204030204" pitchFamily="34" charset="0"/>
                <a:ea typeface="Calibri" panose="020F0502020204030204" pitchFamily="34" charset="0"/>
                <a:cs typeface="Times New Roman" panose="02020603050405020304" pitchFamily="18" charset="0"/>
              </a:rPr>
              <a:t>n Strategic Capital Investment Planning (SCIP) and funding confirmation, CFM ORP can begin executing your Mid-Level Leases. Major Level Leases will still require an annual budget submission. Upon VA’s Budget Request submission, CFM ORP will automatically start as much upfront work as possible prior to VA and GSA’s Committees Resolutions. </a:t>
            </a:r>
          </a:p>
          <a:p>
            <a:endParaRPr lang="en-US" sz="1200" b="0" i="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r>
              <a:rPr lang="en-US" b="0" i="0" dirty="0">
                <a:solidFill>
                  <a:srgbClr val="242424"/>
                </a:solidFill>
                <a:effectLst/>
                <a:latin typeface="-apple-system"/>
              </a:rPr>
              <a:t>NOTE: In the event proposals received in response to a minor lease procurement exceeds the $1M net average annual rent during the course of the procurement, the NCO can continue on with the procurement.</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Finally, two additional elements were added to VA’s law: </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n-US" sz="1200" dirty="0">
                <a:effectLst/>
                <a:latin typeface="Calibri" panose="020F0502020204030204" pitchFamily="34" charset="0"/>
                <a:ea typeface="Calibri" panose="020F0502020204030204" pitchFamily="34" charset="0"/>
                <a:cs typeface="Times New Roman" panose="02020603050405020304" pitchFamily="18" charset="0"/>
              </a:rPr>
              <a:t>1.) For Major Level Leases, VA now has interim leasing authority, which allows us to obtain GSA’s delegation for an interim lease will waiting for VA and GSA’s Committees Resolutions; and </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2.) VA can add a purchase option into a Major Level Lease. The lease’s SCIP Business Case must include the option as part of the approval process, and the lease must score as operating. We’re still working guidance for this purchase option, so more to come.</a:t>
            </a:r>
          </a:p>
          <a:p>
            <a:endParaRPr lang="en-US" dirty="0"/>
          </a:p>
        </p:txBody>
      </p:sp>
      <p:sp>
        <p:nvSpPr>
          <p:cNvPr id="4" name="Slide Number Placeholder 3"/>
          <p:cNvSpPr>
            <a:spLocks noGrp="1"/>
          </p:cNvSpPr>
          <p:nvPr>
            <p:ph type="sldNum" sz="quarter" idx="5"/>
          </p:nvPr>
        </p:nvSpPr>
        <p:spPr/>
        <p:txBody>
          <a:bodyPr/>
          <a:lstStyle/>
          <a:p>
            <a:fld id="{9A9D2A65-C764-4D4E-9F21-B8935888F9D9}" type="slidenum">
              <a:rPr lang="en-US" smtClean="0"/>
              <a:t>8</a:t>
            </a:fld>
            <a:endParaRPr lang="en-US"/>
          </a:p>
        </p:txBody>
      </p:sp>
    </p:spTree>
    <p:extLst>
      <p:ext uri="{BB962C8B-B14F-4D97-AF65-F5344CB8AC3E}">
        <p14:creationId xmlns:p14="http://schemas.microsoft.com/office/powerpoint/2010/main" val="1024634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00550"/>
            <a:ext cx="6858000" cy="3600450"/>
          </a:xfrm>
        </p:spPr>
        <p:txBody>
          <a:bodyPr/>
          <a:lstStyle/>
          <a:p>
            <a:pPr marL="0" indent="0">
              <a:buFont typeface="Arial" panose="020B0604020202020204" pitchFamily="34" charset="0"/>
              <a:buNone/>
            </a:pPr>
            <a:r>
              <a:rPr lang="en-US" dirty="0"/>
              <a:t>Talking Points: </a:t>
            </a:r>
          </a:p>
          <a:p>
            <a:pPr marL="0" indent="0">
              <a:buFont typeface="Arial" panose="020B0604020202020204" pitchFamily="34" charset="0"/>
              <a:buNone/>
            </a:pPr>
            <a:r>
              <a:rPr lang="en-US" dirty="0">
                <a:solidFill>
                  <a:srgbClr val="242424"/>
                </a:solidFill>
                <a:effectLst/>
                <a:latin typeface="-apple-system"/>
              </a:rPr>
              <a:t>The above language are the authorization updates within 38 USC </a:t>
            </a:r>
            <a:r>
              <a:rPr lang="en-US" sz="1600" i="1" dirty="0">
                <a:solidFill>
                  <a:srgbClr val="32434F"/>
                </a:solidFill>
                <a:effectLst/>
                <a:latin typeface="Arial" panose="020B0604020202020204" pitchFamily="34" charset="0"/>
              </a:rPr>
              <a:t>§</a:t>
            </a:r>
            <a:r>
              <a:rPr lang="en-US" dirty="0">
                <a:solidFill>
                  <a:srgbClr val="242424"/>
                </a:solidFill>
                <a:effectLst/>
                <a:latin typeface="-apple-system"/>
              </a:rPr>
              <a:t> 8104. This should be used for future reference rather than the PACT Act. </a:t>
            </a:r>
          </a:p>
          <a:p>
            <a:pPr marL="0" indent="0">
              <a:buFont typeface="Arial" panose="020B0604020202020204" pitchFamily="34" charset="0"/>
              <a:buNone/>
            </a:pPr>
            <a:endParaRPr lang="en-US" dirty="0">
              <a:solidFill>
                <a:srgbClr val="242424"/>
              </a:solidFill>
              <a:effectLst/>
              <a:latin typeface="-apple-system"/>
            </a:endParaRPr>
          </a:p>
          <a:p>
            <a:pPr marL="0" indent="0">
              <a:buFont typeface="Arial" panose="020B0604020202020204" pitchFamily="34" charset="0"/>
              <a:buNone/>
            </a:pPr>
            <a:r>
              <a:rPr lang="en-US" dirty="0">
                <a:solidFill>
                  <a:srgbClr val="242424"/>
                </a:solidFill>
                <a:effectLst/>
                <a:latin typeface="-apple-system"/>
              </a:rPr>
              <a:t>RPLG summarized these changes as - pursuant to 38 U.S.C. § 8104, VA must obtain resolutions from the Committee on Veterans' Affairs of the Senate and the Committee on Veterans' Affairs of the House of Representatives approving any lease for use as a </a:t>
            </a:r>
            <a:r>
              <a:rPr lang="en-US" u="sng" dirty="0">
                <a:solidFill>
                  <a:srgbClr val="242424"/>
                </a:solidFill>
                <a:effectLst/>
                <a:latin typeface="-apple-system"/>
              </a:rPr>
              <a:t>new</a:t>
            </a:r>
            <a:r>
              <a:rPr lang="en-US" dirty="0">
                <a:solidFill>
                  <a:srgbClr val="242424"/>
                </a:solidFill>
                <a:effectLst/>
                <a:latin typeface="-apple-system"/>
              </a:rPr>
              <a:t> medical facility where the average annual rent is equal to or greater than the threshold described in 40 U.S.C. § 3307(a). </a:t>
            </a:r>
            <a:endParaRPr lang="en-US" dirty="0"/>
          </a:p>
        </p:txBody>
      </p:sp>
      <p:sp>
        <p:nvSpPr>
          <p:cNvPr id="4" name="Slide Number Placeholder 3"/>
          <p:cNvSpPr>
            <a:spLocks noGrp="1"/>
          </p:cNvSpPr>
          <p:nvPr>
            <p:ph type="sldNum" sz="quarter" idx="5"/>
          </p:nvPr>
        </p:nvSpPr>
        <p:spPr/>
        <p:txBody>
          <a:bodyPr/>
          <a:lstStyle/>
          <a:p>
            <a:fld id="{9A9D2A65-C764-4D4E-9F21-B8935888F9D9}" type="slidenum">
              <a:rPr lang="en-US" smtClean="0"/>
              <a:t>9</a:t>
            </a:fld>
            <a:endParaRPr lang="en-US"/>
          </a:p>
        </p:txBody>
      </p:sp>
    </p:spTree>
    <p:extLst>
      <p:ext uri="{BB962C8B-B14F-4D97-AF65-F5344CB8AC3E}">
        <p14:creationId xmlns:p14="http://schemas.microsoft.com/office/powerpoint/2010/main" val="10448617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0928EB-A3ED-4231-B5B4-09E61AC5ECAF}"/>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47477"/>
          <a:stretch/>
        </p:blipFill>
        <p:spPr>
          <a:xfrm>
            <a:off x="0" y="0"/>
            <a:ext cx="9144000" cy="3602038"/>
          </a:xfrm>
          <a:prstGeom prst="rect">
            <a:avLst/>
          </a:prstGeom>
        </p:spPr>
      </p:pic>
      <p:sp>
        <p:nvSpPr>
          <p:cNvPr id="8" name="Text Placeholder 2">
            <a:extLst>
              <a:ext uri="{FF2B5EF4-FFF2-40B4-BE49-F238E27FC236}">
                <a16:creationId xmlns:a16="http://schemas.microsoft.com/office/drawing/2014/main" id="{B648111D-1C26-4B89-AF4A-76764E736612}"/>
              </a:ext>
            </a:extLst>
          </p:cNvPr>
          <p:cNvSpPr>
            <a:spLocks noGrp="1"/>
          </p:cNvSpPr>
          <p:nvPr>
            <p:ph idx="1" hasCustomPrompt="1"/>
          </p:nvPr>
        </p:nvSpPr>
        <p:spPr>
          <a:xfrm>
            <a:off x="555812" y="4288519"/>
            <a:ext cx="8068235" cy="701337"/>
          </a:xfrm>
          <a:prstGeom prst="rect">
            <a:avLst/>
          </a:prstGeom>
        </p:spPr>
        <p:txBody>
          <a:bodyPr vert="horz" lIns="91440" tIns="45720" rIns="91440" bIns="45720" rtlCol="0">
            <a:normAutofit/>
          </a:bodyPr>
          <a:lstStyle>
            <a:lvl1pPr marL="0" indent="0">
              <a:buNone/>
              <a:defRPr sz="2000" b="1">
                <a:solidFill>
                  <a:srgbClr val="1A4176"/>
                </a:solidFill>
                <a:latin typeface="Arial" panose="020B0604020202020204" pitchFamily="34" charset="0"/>
                <a:cs typeface="Arial" panose="020B0604020202020204" pitchFamily="34" charset="0"/>
              </a:defRPr>
            </a:lvl1pPr>
          </a:lstStyle>
          <a:p>
            <a:r>
              <a:rPr lang="en-US" sz="2000" b="1" i="1">
                <a:solidFill>
                  <a:srgbClr val="1A4176"/>
                </a:solidFill>
              </a:rPr>
              <a:t>Subtitle can go here if needed.</a:t>
            </a:r>
          </a:p>
        </p:txBody>
      </p:sp>
      <p:sp>
        <p:nvSpPr>
          <p:cNvPr id="9" name="Title Placeholder 19">
            <a:extLst>
              <a:ext uri="{FF2B5EF4-FFF2-40B4-BE49-F238E27FC236}">
                <a16:creationId xmlns:a16="http://schemas.microsoft.com/office/drawing/2014/main" id="{C67D4986-CA9B-410A-AB15-54CF18C6A432}"/>
              </a:ext>
            </a:extLst>
          </p:cNvPr>
          <p:cNvSpPr>
            <a:spLocks noGrp="1"/>
          </p:cNvSpPr>
          <p:nvPr>
            <p:ph type="title" hasCustomPrompt="1"/>
          </p:nvPr>
        </p:nvSpPr>
        <p:spPr>
          <a:xfrm>
            <a:off x="556561" y="3783184"/>
            <a:ext cx="8086464" cy="488165"/>
          </a:xfrm>
          <a:prstGeom prst="rect">
            <a:avLst/>
          </a:prstGeom>
        </p:spPr>
        <p:txBody>
          <a:bodyPr vert="horz" lIns="91440" tIns="45720" rIns="91440" bIns="45720" rtlCol="0" anchor="ctr">
            <a:noAutofit/>
          </a:bodyPr>
          <a:lstStyle>
            <a:lvl1pPr>
              <a:defRPr sz="4000" b="1">
                <a:solidFill>
                  <a:srgbClr val="1A4176"/>
                </a:solidFill>
                <a:latin typeface="Arial" panose="020B0604020202020204" pitchFamily="34" charset="0"/>
                <a:cs typeface="Arial" panose="020B0604020202020204" pitchFamily="34" charset="0"/>
              </a:defRPr>
            </a:lvl1pPr>
          </a:lstStyle>
          <a:p>
            <a:r>
              <a:rPr lang="en-US" sz="4000" b="1">
                <a:solidFill>
                  <a:srgbClr val="1A4176"/>
                </a:solidFill>
              </a:rPr>
              <a:t>Title Page Headline Here</a:t>
            </a:r>
          </a:p>
        </p:txBody>
      </p:sp>
      <p:pic>
        <p:nvPicPr>
          <p:cNvPr id="10" name="Picture 9" descr="Department of Veterans Affairs logo">
            <a:extLst>
              <a:ext uri="{FF2B5EF4-FFF2-40B4-BE49-F238E27FC236}">
                <a16:creationId xmlns:a16="http://schemas.microsoft.com/office/drawing/2014/main" id="{04BA1B88-32E7-47CD-BDB5-AFDC193583C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61596"/>
          <a:stretch/>
        </p:blipFill>
        <p:spPr>
          <a:xfrm>
            <a:off x="5357003" y="5789238"/>
            <a:ext cx="3267043" cy="747228"/>
          </a:xfrm>
          <a:prstGeom prst="rect">
            <a:avLst/>
          </a:prstGeom>
        </p:spPr>
      </p:pic>
    </p:spTree>
    <p:extLst>
      <p:ext uri="{BB962C8B-B14F-4D97-AF65-F5344CB8AC3E}">
        <p14:creationId xmlns:p14="http://schemas.microsoft.com/office/powerpoint/2010/main" val="2641048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068A9FE-133F-4604-885E-79961BE9F702}"/>
              </a:ext>
            </a:extLst>
          </p:cNvPr>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id="{5A7292FC-5982-44FF-A9B1-E3054A67A2B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19727"/>
          </a:xfrm>
          <a:prstGeom prst="rect">
            <a:avLst/>
          </a:prstGeom>
        </p:spPr>
      </p:pic>
      <p:cxnSp>
        <p:nvCxnSpPr>
          <p:cNvPr id="8" name="Straight Connector 7">
            <a:extLst>
              <a:ext uri="{FF2B5EF4-FFF2-40B4-BE49-F238E27FC236}">
                <a16:creationId xmlns:a16="http://schemas.microsoft.com/office/drawing/2014/main" id="{6756A366-9F22-4BF6-BC40-C45C2F7D0E91}"/>
              </a:ext>
              <a:ext uri="{C183D7F6-B498-43B3-948B-1728B52AA6E4}">
                <adec:decorative xmlns:adec="http://schemas.microsoft.com/office/drawing/2017/decorative" val="1"/>
              </a:ext>
            </a:extLst>
          </p:cNvPr>
          <p:cNvCxnSpPr>
            <a:cxnSpLocks/>
          </p:cNvCxnSpPr>
          <p:nvPr userDrawn="1"/>
        </p:nvCxnSpPr>
        <p:spPr>
          <a:xfrm>
            <a:off x="0" y="81962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descr="Department of Veterans Affairs logo">
            <a:extLst>
              <a:ext uri="{FF2B5EF4-FFF2-40B4-BE49-F238E27FC236}">
                <a16:creationId xmlns:a16="http://schemas.microsoft.com/office/drawing/2014/main" id="{AAE142AC-4E0E-4141-9B1A-18256AA9F3A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60477"/>
          <a:stretch/>
        </p:blipFill>
        <p:spPr>
          <a:xfrm>
            <a:off x="6915150" y="6356350"/>
            <a:ext cx="1551215" cy="365126"/>
          </a:xfrm>
          <a:prstGeom prst="rect">
            <a:avLst/>
          </a:prstGeom>
        </p:spPr>
      </p:pic>
      <p:sp>
        <p:nvSpPr>
          <p:cNvPr id="11" name="Text Placeholder 15">
            <a:extLst>
              <a:ext uri="{FF2B5EF4-FFF2-40B4-BE49-F238E27FC236}">
                <a16:creationId xmlns:a16="http://schemas.microsoft.com/office/drawing/2014/main" id="{6957E3FE-E510-4BAE-92C5-6F5A2208147B}"/>
              </a:ext>
            </a:extLst>
          </p:cNvPr>
          <p:cNvSpPr>
            <a:spLocks noGrp="1"/>
          </p:cNvSpPr>
          <p:nvPr>
            <p:ph type="body" sz="quarter" idx="13" hasCustomPrompt="1"/>
          </p:nvPr>
        </p:nvSpPr>
        <p:spPr>
          <a:xfrm>
            <a:off x="288131" y="233651"/>
            <a:ext cx="8453438" cy="510418"/>
          </a:xfrm>
        </p:spPr>
        <p:txBody>
          <a:bodyPr>
            <a:normAutofit/>
          </a:bodyPr>
          <a:lstStyle>
            <a:lvl1pPr marL="0" indent="0" algn="l" defTabSz="685800" rtl="0" eaLnBrk="1" latinLnBrk="0" hangingPunct="1">
              <a:lnSpc>
                <a:spcPct val="70000"/>
              </a:lnSpc>
              <a:spcBef>
                <a:spcPct val="0"/>
              </a:spcBef>
              <a:buNone/>
              <a:defRPr lang="en-US" sz="3100" b="1"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12" name="Text Placeholder 14">
            <a:extLst>
              <a:ext uri="{FF2B5EF4-FFF2-40B4-BE49-F238E27FC236}">
                <a16:creationId xmlns:a16="http://schemas.microsoft.com/office/drawing/2014/main" id="{5269931B-FED9-4C8D-ADC0-00F8A7B835ED}"/>
              </a:ext>
            </a:extLst>
          </p:cNvPr>
          <p:cNvSpPr>
            <a:spLocks noGrp="1"/>
          </p:cNvSpPr>
          <p:nvPr>
            <p:ph type="body" sz="quarter" idx="14" hasCustomPrompt="1"/>
          </p:nvPr>
        </p:nvSpPr>
        <p:spPr>
          <a:xfrm>
            <a:off x="628650" y="1101915"/>
            <a:ext cx="7886700" cy="374650"/>
          </a:xfrm>
        </p:spPr>
        <p:txBody>
          <a:bodyPr/>
          <a:lstStyle>
            <a:lvl1pPr marL="0" indent="0">
              <a:buNone/>
              <a:defRPr sz="2400">
                <a:latin typeface="Arial" panose="020B0604020202020204" pitchFamily="34" charset="0"/>
                <a:cs typeface="Arial" panose="020B0604020202020204" pitchFamily="34" charset="0"/>
              </a:defRPr>
            </a:lvl1pPr>
          </a:lstStyle>
          <a:p>
            <a:r>
              <a:rPr lang="en-US" sz="2400"/>
              <a:t>Click to edit Title</a:t>
            </a:r>
          </a:p>
        </p:txBody>
      </p:sp>
      <p:sp>
        <p:nvSpPr>
          <p:cNvPr id="14" name="Content Placeholder 3">
            <a:extLst>
              <a:ext uri="{FF2B5EF4-FFF2-40B4-BE49-F238E27FC236}">
                <a16:creationId xmlns:a16="http://schemas.microsoft.com/office/drawing/2014/main" id="{5F6C466E-87C1-4911-8F91-DA3783D1DF3C}"/>
              </a:ext>
            </a:extLst>
          </p:cNvPr>
          <p:cNvSpPr>
            <a:spLocks noGrp="1"/>
          </p:cNvSpPr>
          <p:nvPr>
            <p:ph sz="half" idx="2"/>
          </p:nvPr>
        </p:nvSpPr>
        <p:spPr>
          <a:xfrm rot="5400000">
            <a:off x="2404456" y="-72512"/>
            <a:ext cx="4335083" cy="7886701"/>
          </a:xfrm>
        </p:spPr>
        <p:txBody>
          <a:bodyPr/>
          <a:lstStyle>
            <a:lvl1pPr marL="262890" indent="-342900">
              <a:defRPr lang="en-US" sz="2000" kern="1200" dirty="0">
                <a:solidFill>
                  <a:schemeClr val="tx1"/>
                </a:solidFill>
                <a:latin typeface="Arial" panose="020B0604020202020204" pitchFamily="34" charset="0"/>
                <a:ea typeface="+mn-ea"/>
                <a:cs typeface="Arial" panose="020B0604020202020204" pitchFamily="34" charset="0"/>
              </a:defRPr>
            </a:lvl1pPr>
            <a:lvl2pPr marL="845820" indent="-285750">
              <a:defRPr lang="en-US" sz="1600" kern="1200" dirty="0">
                <a:solidFill>
                  <a:schemeClr val="tx1"/>
                </a:solidFill>
                <a:latin typeface="Arial" panose="020B0604020202020204" pitchFamily="34" charset="0"/>
                <a:ea typeface="+mn-ea"/>
                <a:cs typeface="Arial" panose="020B0604020202020204" pitchFamily="34" charset="0"/>
              </a:defRPr>
            </a:lvl2pPr>
            <a:lvl3pPr marL="1211580" indent="-285750">
              <a:defRPr lang="en-US" sz="1400" kern="1200" dirty="0">
                <a:solidFill>
                  <a:schemeClr val="tx1"/>
                </a:solidFill>
                <a:latin typeface="Arial" panose="020B0604020202020204" pitchFamily="34" charset="0"/>
                <a:ea typeface="+mn-ea"/>
                <a:cs typeface="Arial" panose="020B0604020202020204" pitchFamily="34" charset="0"/>
              </a:defRPr>
            </a:lvl3pPr>
            <a:lvl4pPr marL="1577340" indent="-285750">
              <a:defRPr lang="en-US" sz="1200" kern="1200" dirty="0">
                <a:solidFill>
                  <a:schemeClr val="tx1"/>
                </a:solidFill>
                <a:latin typeface="Arial" panose="020B0604020202020204" pitchFamily="34" charset="0"/>
                <a:ea typeface="+mn-ea"/>
                <a:cs typeface="Arial" panose="020B0604020202020204" pitchFamily="34" charset="0"/>
              </a:defRPr>
            </a:lvl4pPr>
            <a:lvl5pPr marL="1943100" indent="-285750">
              <a:defRPr lang="en-US" sz="1000" kern="1200" dirty="0">
                <a:solidFill>
                  <a:schemeClr val="tx1"/>
                </a:solidFill>
                <a:latin typeface="Arial" panose="020B0604020202020204" pitchFamily="34" charset="0"/>
                <a:ea typeface="+mn-ea"/>
                <a:cs typeface="Arial" panose="020B0604020202020204" pitchFamily="34" charset="0"/>
              </a:defRPr>
            </a:lvl5pPr>
          </a:lstStyle>
          <a:p>
            <a:pPr marL="91440" lvl="0" indent="-171450" algn="l" defTabSz="685800" rtl="0" eaLnBrk="1" latinLnBrk="0" hangingPunct="1">
              <a:lnSpc>
                <a:spcPct val="90000"/>
              </a:lnSpc>
              <a:spcBef>
                <a:spcPts val="750"/>
              </a:spcBef>
              <a:buFont typeface="Arial" panose="020B0604020202020204" pitchFamily="34" charset="0"/>
              <a:buChar char="•"/>
            </a:pPr>
            <a:r>
              <a:rPr lang="en-US"/>
              <a:t>Click to edit Master text styles</a:t>
            </a:r>
          </a:p>
          <a:p>
            <a:pPr marL="731520" lvl="1" indent="-171450" algn="l" defTabSz="685800" rtl="0" eaLnBrk="1" latinLnBrk="0" hangingPunct="1">
              <a:lnSpc>
                <a:spcPct val="90000"/>
              </a:lnSpc>
              <a:spcBef>
                <a:spcPts val="375"/>
              </a:spcBef>
              <a:buFont typeface="Courier New" panose="02070309020205020404" pitchFamily="49" charset="0"/>
              <a:buChar char="o"/>
            </a:pPr>
            <a:r>
              <a:rPr lang="en-US"/>
              <a:t>Second level</a:t>
            </a:r>
          </a:p>
          <a:p>
            <a:pPr marL="1097280" lvl="2" indent="-171450" algn="l" defTabSz="685800" rtl="0" eaLnBrk="1" latinLnBrk="0" hangingPunct="1">
              <a:lnSpc>
                <a:spcPct val="90000"/>
              </a:lnSpc>
              <a:spcBef>
                <a:spcPts val="375"/>
              </a:spcBef>
              <a:buFont typeface="Wingdings" panose="05000000000000000000" pitchFamily="2" charset="2"/>
              <a:buChar char="§"/>
            </a:pPr>
            <a:r>
              <a:rPr lang="en-US"/>
              <a:t>Third level</a:t>
            </a:r>
          </a:p>
          <a:p>
            <a:pPr marL="1463040" lvl="3" indent="-171450" algn="l" defTabSz="685800" rtl="0" eaLnBrk="1" latinLnBrk="0" hangingPunct="1">
              <a:lnSpc>
                <a:spcPct val="90000"/>
              </a:lnSpc>
              <a:spcBef>
                <a:spcPts val="375"/>
              </a:spcBef>
              <a:buFont typeface="Arial" panose="020B0604020202020204" pitchFamily="34" charset="0"/>
              <a:buChar char="•"/>
            </a:pPr>
            <a:r>
              <a:rPr lang="en-US"/>
              <a:t>Fourth level</a:t>
            </a:r>
          </a:p>
          <a:p>
            <a:pPr marL="1828800" lvl="4" indent="-171450" algn="l" defTabSz="685800" rtl="0" eaLnBrk="1" latinLnBrk="0" hangingPunct="1">
              <a:lnSpc>
                <a:spcPct val="90000"/>
              </a:lnSpc>
              <a:spcBef>
                <a:spcPts val="375"/>
              </a:spcBef>
              <a:buFont typeface="Courier New" panose="02070309020205020404" pitchFamily="49" charset="0"/>
              <a:buChar char="o"/>
            </a:pPr>
            <a:r>
              <a:rPr lang="en-US"/>
              <a:t>Fifth level</a:t>
            </a:r>
          </a:p>
        </p:txBody>
      </p:sp>
      <p:pic>
        <p:nvPicPr>
          <p:cNvPr id="15" name="Picture 14" descr="Choose VA logo">
            <a:extLst>
              <a:ext uri="{FF2B5EF4-FFF2-40B4-BE49-F238E27FC236}">
                <a16:creationId xmlns:a16="http://schemas.microsoft.com/office/drawing/2014/main" id="{2137129F-A65E-4E89-B464-968437A04B2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9977" y="6277937"/>
            <a:ext cx="1405128" cy="397678"/>
          </a:xfrm>
          <a:prstGeom prst="rect">
            <a:avLst/>
          </a:prstGeom>
        </p:spPr>
      </p:pic>
      <p:sp>
        <p:nvSpPr>
          <p:cNvPr id="16" name="TextBox 15">
            <a:extLst>
              <a:ext uri="{FF2B5EF4-FFF2-40B4-BE49-F238E27FC236}">
                <a16:creationId xmlns:a16="http://schemas.microsoft.com/office/drawing/2014/main" id="{1E939064-65EF-453F-BDF9-D8C1220A642C}"/>
              </a:ext>
            </a:extLst>
          </p:cNvPr>
          <p:cNvSpPr txBox="1"/>
          <p:nvPr userDrawn="1"/>
        </p:nvSpPr>
        <p:spPr>
          <a:xfrm>
            <a:off x="8585016" y="6439913"/>
            <a:ext cx="534572" cy="276999"/>
          </a:xfrm>
          <a:prstGeom prst="rect">
            <a:avLst/>
          </a:prstGeom>
          <a:noFill/>
        </p:spPr>
        <p:txBody>
          <a:bodyPr wrap="square" rtlCol="0">
            <a:spAutoFit/>
          </a:bodyPr>
          <a:lstStyle/>
          <a:p>
            <a:pPr algn="r"/>
            <a:fld id="{3D460B33-8885-4DA2-8DD2-6937B2F7E5F3}" type="slidenum">
              <a:rPr lang="en-US" sz="1200" smtClean="0">
                <a:solidFill>
                  <a:schemeClr val="accent4">
                    <a:lumMod val="50000"/>
                  </a:schemeClr>
                </a:solidFill>
                <a:latin typeface="Arial" panose="020B0604020202020204" pitchFamily="34" charset="0"/>
                <a:cs typeface="Arial" panose="020B0604020202020204" pitchFamily="34" charset="0"/>
              </a:rPr>
              <a:pPr algn="r"/>
              <a:t>‹#›</a:t>
            </a:fld>
            <a:endParaRPr lang="en-US">
              <a:solidFill>
                <a:schemeClr val="accent4">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6256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6A140E-281F-4AD4-99AC-061938B29438}"/>
              </a:ext>
            </a:extLst>
          </p:cNvPr>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id="{8DE64D9B-B5C5-4E14-9059-56AE79CA6AE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19727"/>
          </a:xfrm>
          <a:prstGeom prst="rect">
            <a:avLst/>
          </a:prstGeom>
        </p:spPr>
      </p:pic>
      <p:cxnSp>
        <p:nvCxnSpPr>
          <p:cNvPr id="8" name="Straight Connector 7">
            <a:extLst>
              <a:ext uri="{FF2B5EF4-FFF2-40B4-BE49-F238E27FC236}">
                <a16:creationId xmlns:a16="http://schemas.microsoft.com/office/drawing/2014/main" id="{6DFF9BAB-CFA0-4628-BD1E-C60AAFC353B0}"/>
              </a:ext>
              <a:ext uri="{C183D7F6-B498-43B3-948B-1728B52AA6E4}">
                <adec:decorative xmlns:adec="http://schemas.microsoft.com/office/drawing/2017/decorative" val="1"/>
              </a:ext>
            </a:extLst>
          </p:cNvPr>
          <p:cNvCxnSpPr>
            <a:cxnSpLocks/>
          </p:cNvCxnSpPr>
          <p:nvPr userDrawn="1"/>
        </p:nvCxnSpPr>
        <p:spPr>
          <a:xfrm>
            <a:off x="0" y="81962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descr="Department of Veterans Affairs Logo">
            <a:extLst>
              <a:ext uri="{FF2B5EF4-FFF2-40B4-BE49-F238E27FC236}">
                <a16:creationId xmlns:a16="http://schemas.microsoft.com/office/drawing/2014/main" id="{71D7B2BC-7C98-4528-8896-D56F3B73C2A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60477"/>
          <a:stretch/>
        </p:blipFill>
        <p:spPr>
          <a:xfrm>
            <a:off x="6915150" y="6356350"/>
            <a:ext cx="1551215" cy="365126"/>
          </a:xfrm>
          <a:prstGeom prst="rect">
            <a:avLst/>
          </a:prstGeom>
        </p:spPr>
      </p:pic>
      <p:sp>
        <p:nvSpPr>
          <p:cNvPr id="11" name="Text Placeholder 15">
            <a:extLst>
              <a:ext uri="{FF2B5EF4-FFF2-40B4-BE49-F238E27FC236}">
                <a16:creationId xmlns:a16="http://schemas.microsoft.com/office/drawing/2014/main" id="{87BFBADD-3AE5-4FEB-800E-7D045559A324}"/>
              </a:ext>
            </a:extLst>
          </p:cNvPr>
          <p:cNvSpPr>
            <a:spLocks noGrp="1"/>
          </p:cNvSpPr>
          <p:nvPr>
            <p:ph type="body" sz="quarter" idx="13" hasCustomPrompt="1"/>
          </p:nvPr>
        </p:nvSpPr>
        <p:spPr>
          <a:xfrm>
            <a:off x="288131" y="233651"/>
            <a:ext cx="8453438" cy="510418"/>
          </a:xfrm>
        </p:spPr>
        <p:txBody>
          <a:bodyPr>
            <a:normAutofit/>
          </a:bodyPr>
          <a:lstStyle>
            <a:lvl1pPr marL="0" indent="0" algn="l" defTabSz="685800" rtl="0" eaLnBrk="1" latinLnBrk="0" hangingPunct="1">
              <a:lnSpc>
                <a:spcPct val="70000"/>
              </a:lnSpc>
              <a:spcBef>
                <a:spcPct val="0"/>
              </a:spcBef>
              <a:buNone/>
              <a:defRPr lang="en-US" sz="3100" b="1"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12" name="Text Placeholder 14">
            <a:extLst>
              <a:ext uri="{FF2B5EF4-FFF2-40B4-BE49-F238E27FC236}">
                <a16:creationId xmlns:a16="http://schemas.microsoft.com/office/drawing/2014/main" id="{C722F5A3-B178-4E34-A38D-2E820387CB3B}"/>
              </a:ext>
            </a:extLst>
          </p:cNvPr>
          <p:cNvSpPr>
            <a:spLocks noGrp="1"/>
          </p:cNvSpPr>
          <p:nvPr>
            <p:ph type="body" sz="quarter" idx="14" hasCustomPrompt="1"/>
          </p:nvPr>
        </p:nvSpPr>
        <p:spPr>
          <a:xfrm rot="5400000">
            <a:off x="5409766" y="3206440"/>
            <a:ext cx="5047409" cy="893642"/>
          </a:xfrm>
        </p:spPr>
        <p:txBody>
          <a:bodyPr/>
          <a:lstStyle>
            <a:lvl1pPr marL="0" indent="0">
              <a:buNone/>
              <a:defRPr sz="2400">
                <a:latin typeface="Arial" panose="020B0604020202020204" pitchFamily="34" charset="0"/>
                <a:cs typeface="Arial" panose="020B0604020202020204" pitchFamily="34" charset="0"/>
              </a:defRPr>
            </a:lvl1pPr>
          </a:lstStyle>
          <a:p>
            <a:r>
              <a:rPr lang="en-US" sz="2400"/>
              <a:t>Click to edit Title</a:t>
            </a:r>
          </a:p>
        </p:txBody>
      </p:sp>
      <p:pic>
        <p:nvPicPr>
          <p:cNvPr id="13" name="Picture 12" descr="Choose VA logo">
            <a:extLst>
              <a:ext uri="{FF2B5EF4-FFF2-40B4-BE49-F238E27FC236}">
                <a16:creationId xmlns:a16="http://schemas.microsoft.com/office/drawing/2014/main" id="{36A31BCF-8792-40F4-8B50-46E63496EE1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9977" y="6277937"/>
            <a:ext cx="1405128" cy="397678"/>
          </a:xfrm>
          <a:prstGeom prst="rect">
            <a:avLst/>
          </a:prstGeom>
        </p:spPr>
      </p:pic>
      <p:sp>
        <p:nvSpPr>
          <p:cNvPr id="14" name="TextBox 13">
            <a:extLst>
              <a:ext uri="{FF2B5EF4-FFF2-40B4-BE49-F238E27FC236}">
                <a16:creationId xmlns:a16="http://schemas.microsoft.com/office/drawing/2014/main" id="{2548BD10-C842-4660-ACFC-AF0D512FB794}"/>
              </a:ext>
            </a:extLst>
          </p:cNvPr>
          <p:cNvSpPr txBox="1"/>
          <p:nvPr userDrawn="1"/>
        </p:nvSpPr>
        <p:spPr>
          <a:xfrm>
            <a:off x="8585016" y="6439913"/>
            <a:ext cx="534572" cy="276999"/>
          </a:xfrm>
          <a:prstGeom prst="rect">
            <a:avLst/>
          </a:prstGeom>
          <a:noFill/>
        </p:spPr>
        <p:txBody>
          <a:bodyPr wrap="square" rtlCol="0">
            <a:spAutoFit/>
          </a:bodyPr>
          <a:lstStyle/>
          <a:p>
            <a:pPr algn="r"/>
            <a:fld id="{3D460B33-8885-4DA2-8DD2-6937B2F7E5F3}" type="slidenum">
              <a:rPr lang="en-US" sz="1200" smtClean="0">
                <a:solidFill>
                  <a:schemeClr val="accent4">
                    <a:lumMod val="50000"/>
                  </a:schemeClr>
                </a:solidFill>
                <a:latin typeface="Arial" panose="020B0604020202020204" pitchFamily="34" charset="0"/>
                <a:cs typeface="Arial" panose="020B0604020202020204" pitchFamily="34" charset="0"/>
              </a:rPr>
              <a:pPr algn="r"/>
              <a:t>‹#›</a:t>
            </a:fld>
            <a:endParaRPr lang="en-US">
              <a:solidFill>
                <a:schemeClr val="accent4">
                  <a:lumMod val="50000"/>
                </a:schemeClr>
              </a:solidFill>
              <a:latin typeface="Arial" panose="020B0604020202020204" pitchFamily="34" charset="0"/>
              <a:cs typeface="Arial" panose="020B0604020202020204" pitchFamily="34" charset="0"/>
            </a:endParaRPr>
          </a:p>
        </p:txBody>
      </p:sp>
      <p:sp>
        <p:nvSpPr>
          <p:cNvPr id="15" name="Content Placeholder 3">
            <a:extLst>
              <a:ext uri="{FF2B5EF4-FFF2-40B4-BE49-F238E27FC236}">
                <a16:creationId xmlns:a16="http://schemas.microsoft.com/office/drawing/2014/main" id="{9CCDD750-59FF-4865-AFD1-15D000E54524}"/>
              </a:ext>
            </a:extLst>
          </p:cNvPr>
          <p:cNvSpPr>
            <a:spLocks noGrp="1"/>
          </p:cNvSpPr>
          <p:nvPr>
            <p:ph sz="half" idx="2"/>
          </p:nvPr>
        </p:nvSpPr>
        <p:spPr>
          <a:xfrm rot="5400000">
            <a:off x="1638532" y="334820"/>
            <a:ext cx="4693674" cy="6713447"/>
          </a:xfrm>
        </p:spPr>
        <p:txBody>
          <a:bodyPr/>
          <a:lstStyle>
            <a:lvl1pPr marL="262890" indent="-342900">
              <a:defRPr lang="en-US" sz="2000" kern="1200" dirty="0">
                <a:solidFill>
                  <a:schemeClr val="tx1"/>
                </a:solidFill>
                <a:latin typeface="Arial" panose="020B0604020202020204" pitchFamily="34" charset="0"/>
                <a:ea typeface="+mn-ea"/>
                <a:cs typeface="Arial" panose="020B0604020202020204" pitchFamily="34" charset="0"/>
              </a:defRPr>
            </a:lvl1pPr>
            <a:lvl2pPr marL="845820" indent="-285750">
              <a:defRPr lang="en-US" sz="1600" kern="1200" dirty="0">
                <a:solidFill>
                  <a:schemeClr val="tx1"/>
                </a:solidFill>
                <a:latin typeface="Arial" panose="020B0604020202020204" pitchFamily="34" charset="0"/>
                <a:ea typeface="+mn-ea"/>
                <a:cs typeface="Arial" panose="020B0604020202020204" pitchFamily="34" charset="0"/>
              </a:defRPr>
            </a:lvl2pPr>
            <a:lvl3pPr marL="1211580" indent="-285750">
              <a:defRPr lang="en-US" sz="1400" kern="1200" dirty="0">
                <a:solidFill>
                  <a:schemeClr val="tx1"/>
                </a:solidFill>
                <a:latin typeface="Arial" panose="020B0604020202020204" pitchFamily="34" charset="0"/>
                <a:ea typeface="+mn-ea"/>
                <a:cs typeface="Arial" panose="020B0604020202020204" pitchFamily="34" charset="0"/>
              </a:defRPr>
            </a:lvl3pPr>
            <a:lvl4pPr marL="1577340" indent="-285750">
              <a:defRPr lang="en-US" sz="1200" kern="1200" dirty="0">
                <a:solidFill>
                  <a:schemeClr val="tx1"/>
                </a:solidFill>
                <a:latin typeface="Arial" panose="020B0604020202020204" pitchFamily="34" charset="0"/>
                <a:ea typeface="+mn-ea"/>
                <a:cs typeface="Arial" panose="020B0604020202020204" pitchFamily="34" charset="0"/>
              </a:defRPr>
            </a:lvl4pPr>
            <a:lvl5pPr marL="1943100" indent="-285750">
              <a:defRPr lang="en-US" sz="1000" kern="1200" dirty="0">
                <a:solidFill>
                  <a:schemeClr val="tx1"/>
                </a:solidFill>
                <a:latin typeface="Arial" panose="020B0604020202020204" pitchFamily="34" charset="0"/>
                <a:ea typeface="+mn-ea"/>
                <a:cs typeface="Arial" panose="020B0604020202020204" pitchFamily="34" charset="0"/>
              </a:defRPr>
            </a:lvl5pPr>
          </a:lstStyle>
          <a:p>
            <a:pPr marL="91440" lvl="0" indent="-171450" algn="l" defTabSz="685800" rtl="0" eaLnBrk="1" latinLnBrk="0" hangingPunct="1">
              <a:lnSpc>
                <a:spcPct val="90000"/>
              </a:lnSpc>
              <a:spcBef>
                <a:spcPts val="750"/>
              </a:spcBef>
              <a:buFont typeface="Arial" panose="020B0604020202020204" pitchFamily="34" charset="0"/>
              <a:buChar char="•"/>
            </a:pPr>
            <a:r>
              <a:rPr lang="en-US"/>
              <a:t>Click to edit Master text styles</a:t>
            </a:r>
          </a:p>
          <a:p>
            <a:pPr marL="731520" lvl="1" indent="-171450" algn="l" defTabSz="685800" rtl="0" eaLnBrk="1" latinLnBrk="0" hangingPunct="1">
              <a:lnSpc>
                <a:spcPct val="90000"/>
              </a:lnSpc>
              <a:spcBef>
                <a:spcPts val="375"/>
              </a:spcBef>
              <a:buFont typeface="Courier New" panose="02070309020205020404" pitchFamily="49" charset="0"/>
              <a:buChar char="o"/>
            </a:pPr>
            <a:r>
              <a:rPr lang="en-US"/>
              <a:t>Second level</a:t>
            </a:r>
          </a:p>
          <a:p>
            <a:pPr marL="1097280" lvl="2" indent="-171450" algn="l" defTabSz="685800" rtl="0" eaLnBrk="1" latinLnBrk="0" hangingPunct="1">
              <a:lnSpc>
                <a:spcPct val="90000"/>
              </a:lnSpc>
              <a:spcBef>
                <a:spcPts val="375"/>
              </a:spcBef>
              <a:buFont typeface="Wingdings" panose="05000000000000000000" pitchFamily="2" charset="2"/>
              <a:buChar char="§"/>
            </a:pPr>
            <a:r>
              <a:rPr lang="en-US"/>
              <a:t>Third level</a:t>
            </a:r>
          </a:p>
          <a:p>
            <a:pPr marL="1463040" lvl="3" indent="-171450" algn="l" defTabSz="685800" rtl="0" eaLnBrk="1" latinLnBrk="0" hangingPunct="1">
              <a:lnSpc>
                <a:spcPct val="90000"/>
              </a:lnSpc>
              <a:spcBef>
                <a:spcPts val="375"/>
              </a:spcBef>
              <a:buFont typeface="Arial" panose="020B0604020202020204" pitchFamily="34" charset="0"/>
              <a:buChar char="•"/>
            </a:pPr>
            <a:r>
              <a:rPr lang="en-US"/>
              <a:t>Fourth level</a:t>
            </a:r>
          </a:p>
          <a:p>
            <a:pPr marL="1828800" lvl="4" indent="-171450" algn="l" defTabSz="685800" rtl="0" eaLnBrk="1" latinLnBrk="0" hangingPunct="1">
              <a:lnSpc>
                <a:spcPct val="90000"/>
              </a:lnSpc>
              <a:spcBef>
                <a:spcPts val="375"/>
              </a:spcBef>
              <a:buFont typeface="Courier New" panose="02070309020205020404" pitchFamily="49" charset="0"/>
              <a:buChar char="o"/>
            </a:pPr>
            <a:r>
              <a:rPr lang="en-US"/>
              <a:t>Fifth level</a:t>
            </a:r>
          </a:p>
        </p:txBody>
      </p:sp>
    </p:spTree>
    <p:extLst>
      <p:ext uri="{BB962C8B-B14F-4D97-AF65-F5344CB8AC3E}">
        <p14:creationId xmlns:p14="http://schemas.microsoft.com/office/powerpoint/2010/main" val="3628316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 Tex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4E9E81-CA56-774D-9A4E-5822715D47B5}"/>
              </a:ext>
            </a:extLst>
          </p:cNvPr>
          <p:cNvSpPr>
            <a:spLocks noGrp="1"/>
          </p:cNvSpPr>
          <p:nvPr>
            <p:ph idx="12" hasCustomPrompt="1"/>
          </p:nvPr>
        </p:nvSpPr>
        <p:spPr>
          <a:xfrm>
            <a:off x="228064" y="1053384"/>
            <a:ext cx="8743103" cy="5269075"/>
          </a:xfrm>
          <a:prstGeom prst="rect">
            <a:avLst/>
          </a:prstGeom>
        </p:spPr>
        <p:txBody>
          <a:bodyPr vert="horz" lIns="91440" tIns="45720" rIns="91440" bIns="45720" rtlCol="0">
            <a:noAutofit/>
          </a:bodyPr>
          <a:lstStyle>
            <a:lvl1pPr marL="285750" marR="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sz="1400" b="1">
                <a:solidFill>
                  <a:schemeClr val="tx1"/>
                </a:solidFill>
              </a:defRPr>
            </a:lvl1pPr>
          </a:lstStyle>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000" b="0"/>
              <a:t>Sample body text will go here. Sample body text will go here. Sample body text will go here.</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000" b="0"/>
              <a:t>Sample body text will go here. Sample body text will go here. Sample body text will go here.</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000" b="0"/>
              <a:t>Sample body text will go here. Sample body text will go here. Sample body text will go here.</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000" b="0"/>
              <a:t>Sample body text will go here. Sample body text will go here. Sample body text will go here.</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000" b="0"/>
              <a:t>Sample body text will go here. Sample body text will go here. Sample body text will go here.</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000" b="0"/>
              <a:t>Sample body text will go here. Sample body text will go here. Sample body text will go here.</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000" b="0"/>
              <a:t>Sample body text will go here. Sample body text will go here. Sample body text will go here.</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000" b="0"/>
              <a:t>Sample body text will go here. Sample body text will go here. Sample body text will go here.</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000" b="0"/>
              <a:t>Sample body text will go here. Sample body text will go here. Sample body text will go here.</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000" b="0"/>
              <a:t>Sample body text will go here. Sample body text will go here. Sample body text will go here.</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000" b="0"/>
              <a:t>Sample body text will go here. Sample body text will go here. Sample body text will go here.</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000" b="0"/>
              <a:t>Sample body text will go here. Sample body text will go here. Sample body text will go here.</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000" b="0"/>
              <a:t>Sample body text will go here. Sample body text will go here. Sample body text will go here.</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000" b="0"/>
              <a:t>Sample body text will go here. Sample body text will go here. Sample body text will go here.</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000" b="0"/>
              <a:t>Sample body text will go here. Sample body text will go here. Sample body text will go here.</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000" b="0"/>
              <a:t>Sample body text will go here. Sample body text will go here. Sample body text will go here.</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000" b="0"/>
              <a:t>Sample body text will go here. Sample body text will go here. Sample body text will go here.</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000" b="0"/>
              <a:t>Sample body text will go here. Sample body text will go here. Sample body text will go here.</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000" b="0"/>
              <a:t>Sample body text will go here. Sample body text will go here. Sample body text will go here.</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000" b="0"/>
              <a:t>Sample body text will go here. Sample body text will go here. Sample body text will go here.</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lang="en-US" sz="1000" b="0"/>
          </a:p>
        </p:txBody>
      </p:sp>
      <p:pic>
        <p:nvPicPr>
          <p:cNvPr id="4" name="Picture 3" descr="A picture containing sky&#10;&#10;Description automatically generated">
            <a:extLst>
              <a:ext uri="{FF2B5EF4-FFF2-40B4-BE49-F238E27FC236}">
                <a16:creationId xmlns:a16="http://schemas.microsoft.com/office/drawing/2014/main" id="{0445D605-BA69-0945-B0A8-85614B1CB9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
            <a:ext cx="9144000" cy="819727"/>
          </a:xfrm>
          <a:prstGeom prst="rect">
            <a:avLst/>
          </a:prstGeom>
        </p:spPr>
      </p:pic>
      <p:cxnSp>
        <p:nvCxnSpPr>
          <p:cNvPr id="5" name="Straight Connector 4">
            <a:extLst>
              <a:ext uri="{FF2B5EF4-FFF2-40B4-BE49-F238E27FC236}">
                <a16:creationId xmlns:a16="http://schemas.microsoft.com/office/drawing/2014/main" id="{801B515D-3F6B-4440-BA5A-DB37A127BBA4}"/>
              </a:ext>
            </a:extLst>
          </p:cNvPr>
          <p:cNvCxnSpPr>
            <a:cxnSpLocks/>
          </p:cNvCxnSpPr>
          <p:nvPr userDrawn="1"/>
        </p:nvCxnSpPr>
        <p:spPr>
          <a:xfrm>
            <a:off x="0" y="81962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88F4F8E-866C-0541-B222-F614241DC00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8887" y="6323257"/>
            <a:ext cx="1677548" cy="427665"/>
          </a:xfrm>
          <a:prstGeom prst="rect">
            <a:avLst/>
          </a:prstGeom>
        </p:spPr>
      </p:pic>
      <p:pic>
        <p:nvPicPr>
          <p:cNvPr id="7" name="Picture 6" descr="A picture containing clipart&#10;&#10;Description automatically generated">
            <a:extLst>
              <a:ext uri="{FF2B5EF4-FFF2-40B4-BE49-F238E27FC236}">
                <a16:creationId xmlns:a16="http://schemas.microsoft.com/office/drawing/2014/main" id="{7ECE91B8-7A9B-B549-ACE6-784A48292C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9977" y="6341437"/>
            <a:ext cx="1405128" cy="397678"/>
          </a:xfrm>
          <a:prstGeom prst="rect">
            <a:avLst/>
          </a:prstGeom>
        </p:spPr>
      </p:pic>
      <p:sp>
        <p:nvSpPr>
          <p:cNvPr id="8" name="Rectangle 7">
            <a:extLst>
              <a:ext uri="{FF2B5EF4-FFF2-40B4-BE49-F238E27FC236}">
                <a16:creationId xmlns:a16="http://schemas.microsoft.com/office/drawing/2014/main" id="{EBEEC306-4959-6A4E-BC64-87B51A4AC325}"/>
              </a:ext>
            </a:extLst>
          </p:cNvPr>
          <p:cNvSpPr/>
          <p:nvPr userDrawn="1"/>
        </p:nvSpPr>
        <p:spPr>
          <a:xfrm>
            <a:off x="2074027" y="6481418"/>
            <a:ext cx="4995949" cy="246221"/>
          </a:xfrm>
          <a:prstGeom prst="rect">
            <a:avLst/>
          </a:prstGeom>
        </p:spPr>
        <p:txBody>
          <a:bodyPr wrap="square">
            <a:spAutoFit/>
          </a:bodyPr>
          <a:lstStyle/>
          <a:p>
            <a:pPr algn="ctr"/>
            <a:r>
              <a:rPr lang="en-US" sz="1000">
                <a:solidFill>
                  <a:srgbClr val="FF0000"/>
                </a:solidFill>
                <a:latin typeface="Calibri" panose="020F0502020204030204" pitchFamily="34" charset="0"/>
              </a:rPr>
              <a:t>Working Draft - Pre-Decisional Deliberative Document for Internal VA Use Only</a:t>
            </a:r>
          </a:p>
        </p:txBody>
      </p:sp>
      <p:sp>
        <p:nvSpPr>
          <p:cNvPr id="9" name="Rectangle 8">
            <a:extLst>
              <a:ext uri="{FF2B5EF4-FFF2-40B4-BE49-F238E27FC236}">
                <a16:creationId xmlns:a16="http://schemas.microsoft.com/office/drawing/2014/main" id="{F379CE3A-B71F-7840-B365-85679FBAD1C9}"/>
              </a:ext>
            </a:extLst>
          </p:cNvPr>
          <p:cNvSpPr/>
          <p:nvPr userDrawn="1"/>
        </p:nvSpPr>
        <p:spPr>
          <a:xfrm>
            <a:off x="0" y="6753367"/>
            <a:ext cx="9144000" cy="116433"/>
          </a:xfrm>
          <a:prstGeom prst="rect">
            <a:avLst/>
          </a:prstGeom>
          <a:solidFill>
            <a:srgbClr val="1A41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   </a:t>
            </a:r>
          </a:p>
        </p:txBody>
      </p:sp>
      <p:sp>
        <p:nvSpPr>
          <p:cNvPr id="16" name="Text Placeholder 15">
            <a:extLst>
              <a:ext uri="{FF2B5EF4-FFF2-40B4-BE49-F238E27FC236}">
                <a16:creationId xmlns:a16="http://schemas.microsoft.com/office/drawing/2014/main" id="{C72535E3-92A5-0D44-B005-2D502E72CBF7}"/>
              </a:ext>
            </a:extLst>
          </p:cNvPr>
          <p:cNvSpPr>
            <a:spLocks noGrp="1"/>
          </p:cNvSpPr>
          <p:nvPr>
            <p:ph type="body" sz="quarter" idx="13" hasCustomPrompt="1"/>
          </p:nvPr>
        </p:nvSpPr>
        <p:spPr>
          <a:xfrm>
            <a:off x="206960" y="156547"/>
            <a:ext cx="7931199" cy="504114"/>
          </a:xfrm>
        </p:spPr>
        <p:txBody>
          <a:bodyPr>
            <a:noAutofit/>
          </a:bodyPr>
          <a:lstStyle>
            <a:lvl1pPr marL="0" indent="0">
              <a:buNone/>
              <a:defRPr sz="2800" b="1">
                <a:solidFill>
                  <a:schemeClr val="bg1"/>
                </a:solidFill>
              </a:defRPr>
            </a:lvl1pPr>
          </a:lstStyle>
          <a:p>
            <a:pPr lvl="0"/>
            <a:r>
              <a:rPr lang="en-US"/>
              <a:t>VA Market Area Health Systems Optimization</a:t>
            </a:r>
          </a:p>
        </p:txBody>
      </p:sp>
      <p:sp>
        <p:nvSpPr>
          <p:cNvPr id="10" name="Rectangle 9">
            <a:extLst>
              <a:ext uri="{FF2B5EF4-FFF2-40B4-BE49-F238E27FC236}">
                <a16:creationId xmlns:a16="http://schemas.microsoft.com/office/drawing/2014/main" id="{F17C7638-DB5D-3D40-A119-60D5A5B19A29}"/>
              </a:ext>
            </a:extLst>
          </p:cNvPr>
          <p:cNvSpPr/>
          <p:nvPr userDrawn="1"/>
        </p:nvSpPr>
        <p:spPr>
          <a:xfrm>
            <a:off x="8773013" y="6473339"/>
            <a:ext cx="367408" cy="276999"/>
          </a:xfrm>
          <a:prstGeom prst="rect">
            <a:avLst/>
          </a:prstGeom>
        </p:spPr>
        <p:txBody>
          <a:bodyPr wrap="none">
            <a:spAutoFit/>
          </a:bodyPr>
          <a:lstStyle/>
          <a:p>
            <a:pPr algn="r"/>
            <a:fld id="{377CC57B-AE87-4D61-8DB8-9A45A2964FFF}" type="slidenum">
              <a:rPr lang="en-US" sz="1200" smtClean="0"/>
              <a:pPr algn="r"/>
              <a:t>‹#›</a:t>
            </a:fld>
            <a:endParaRPr lang="en-US" sz="1200"/>
          </a:p>
        </p:txBody>
      </p:sp>
    </p:spTree>
    <p:extLst>
      <p:ext uri="{BB962C8B-B14F-4D97-AF65-F5344CB8AC3E}">
        <p14:creationId xmlns:p14="http://schemas.microsoft.com/office/powerpoint/2010/main" val="2046453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raphs / Chart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2CCE12-CAC3-7B43-B809-E70C0C58E0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8887" y="6323255"/>
            <a:ext cx="1677548" cy="427665"/>
          </a:xfrm>
          <a:prstGeom prst="rect">
            <a:avLst/>
          </a:prstGeom>
        </p:spPr>
      </p:pic>
      <p:pic>
        <p:nvPicPr>
          <p:cNvPr id="6" name="Picture 5" descr="A picture containing clipart&#10;&#10;Description automatically generated">
            <a:extLst>
              <a:ext uri="{FF2B5EF4-FFF2-40B4-BE49-F238E27FC236}">
                <a16:creationId xmlns:a16="http://schemas.microsoft.com/office/drawing/2014/main" id="{94A2B07D-AC09-C84A-A87F-8226A099B6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977" y="6341437"/>
            <a:ext cx="1405128" cy="397678"/>
          </a:xfrm>
          <a:prstGeom prst="rect">
            <a:avLst/>
          </a:prstGeom>
        </p:spPr>
      </p:pic>
      <p:sp>
        <p:nvSpPr>
          <p:cNvPr id="7" name="Rectangle 6">
            <a:extLst>
              <a:ext uri="{FF2B5EF4-FFF2-40B4-BE49-F238E27FC236}">
                <a16:creationId xmlns:a16="http://schemas.microsoft.com/office/drawing/2014/main" id="{DE018D1C-8F63-C44D-8DEF-5097EFB4C93A}"/>
              </a:ext>
            </a:extLst>
          </p:cNvPr>
          <p:cNvSpPr/>
          <p:nvPr userDrawn="1"/>
        </p:nvSpPr>
        <p:spPr>
          <a:xfrm>
            <a:off x="2074026" y="6481416"/>
            <a:ext cx="4995949" cy="246221"/>
          </a:xfrm>
          <a:prstGeom prst="rect">
            <a:avLst/>
          </a:prstGeom>
        </p:spPr>
        <p:txBody>
          <a:bodyPr wrap="square">
            <a:spAutoFit/>
          </a:bodyPr>
          <a:lstStyle/>
          <a:p>
            <a:pPr algn="ctr"/>
            <a:r>
              <a:rPr lang="en-US" sz="1000">
                <a:solidFill>
                  <a:srgbClr val="FF0000"/>
                </a:solidFill>
                <a:latin typeface="Calibri" panose="020F0502020204030204" pitchFamily="34" charset="0"/>
              </a:rPr>
              <a:t>Working Draft - Pre-Decisional Deliberative Document for Internal VA Use Only</a:t>
            </a:r>
          </a:p>
        </p:txBody>
      </p:sp>
      <p:sp>
        <p:nvSpPr>
          <p:cNvPr id="8" name="Rectangle 7">
            <a:extLst>
              <a:ext uri="{FF2B5EF4-FFF2-40B4-BE49-F238E27FC236}">
                <a16:creationId xmlns:a16="http://schemas.microsoft.com/office/drawing/2014/main" id="{75C5B406-D334-9743-98CB-BDB8D2CA0DC7}"/>
              </a:ext>
            </a:extLst>
          </p:cNvPr>
          <p:cNvSpPr/>
          <p:nvPr userDrawn="1"/>
        </p:nvSpPr>
        <p:spPr>
          <a:xfrm>
            <a:off x="0" y="6753365"/>
            <a:ext cx="9144000" cy="116433"/>
          </a:xfrm>
          <a:prstGeom prst="rect">
            <a:avLst/>
          </a:prstGeom>
          <a:solidFill>
            <a:srgbClr val="1A41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1" name="Text Placeholder 2">
            <a:extLst>
              <a:ext uri="{FF2B5EF4-FFF2-40B4-BE49-F238E27FC236}">
                <a16:creationId xmlns:a16="http://schemas.microsoft.com/office/drawing/2014/main" id="{CA05FBAB-824B-C745-A984-ED4A36CAC4BB}"/>
              </a:ext>
            </a:extLst>
          </p:cNvPr>
          <p:cNvSpPr>
            <a:spLocks noGrp="1"/>
          </p:cNvSpPr>
          <p:nvPr>
            <p:ph idx="12" hasCustomPrompt="1"/>
          </p:nvPr>
        </p:nvSpPr>
        <p:spPr>
          <a:xfrm>
            <a:off x="4004076" y="1192818"/>
            <a:ext cx="3488743" cy="2288454"/>
          </a:xfrm>
          <a:prstGeom prst="rect">
            <a:avLst/>
          </a:prstGeom>
        </p:spPr>
        <p:txBody>
          <a:bodyPr vert="horz" lIns="91440" tIns="45720" rIns="91440" bIns="45720" rtlCol="0">
            <a:noAutofit/>
          </a:bodyPr>
          <a:lstStyle>
            <a:lvl1pPr marL="0" indent="0">
              <a:lnSpc>
                <a:spcPct val="120000"/>
              </a:lnSpc>
              <a:spcBef>
                <a:spcPts val="0"/>
              </a:spcBef>
              <a:spcAft>
                <a:spcPts val="0"/>
              </a:spcAft>
              <a:buNone/>
              <a:defRPr sz="1000" b="1">
                <a:solidFill>
                  <a:schemeClr val="tx1"/>
                </a:solidFill>
              </a:defRPr>
            </a:lvl1pPr>
          </a:lstStyle>
          <a:p>
            <a:r>
              <a:rPr lang="en-US" sz="1000" b="1"/>
              <a:t>Body text can go here.</a:t>
            </a:r>
          </a:p>
          <a:p>
            <a:r>
              <a:rPr lang="en-US" sz="1000" b="1"/>
              <a:t>It can be paragraph form or bullet form.</a:t>
            </a:r>
          </a:p>
          <a:p>
            <a:r>
              <a:rPr lang="en-US" sz="1000" b="1"/>
              <a:t>• Bullet number one goes here.</a:t>
            </a:r>
          </a:p>
          <a:p>
            <a:r>
              <a:rPr lang="en-US" sz="1000" b="1"/>
              <a:t>• Bullet number two goes here.</a:t>
            </a:r>
          </a:p>
          <a:p>
            <a:r>
              <a:rPr lang="en-US" sz="1000" b="1"/>
              <a:t>• Bullet number three goes here.</a:t>
            </a:r>
          </a:p>
          <a:p>
            <a:r>
              <a:rPr lang="en-US" sz="1000" b="1"/>
              <a:t>• Bullet number four goes here.</a:t>
            </a:r>
          </a:p>
          <a:p>
            <a:r>
              <a:rPr lang="en-US" sz="1000" b="1"/>
              <a:t>• Bullet number five goes here.</a:t>
            </a:r>
          </a:p>
          <a:p>
            <a:r>
              <a:rPr lang="en-US" sz="1000" b="1"/>
              <a:t>• Bullet number six goes here.</a:t>
            </a:r>
          </a:p>
        </p:txBody>
      </p:sp>
      <p:sp>
        <p:nvSpPr>
          <p:cNvPr id="12" name="Text Placeholder 2">
            <a:extLst>
              <a:ext uri="{FF2B5EF4-FFF2-40B4-BE49-F238E27FC236}">
                <a16:creationId xmlns:a16="http://schemas.microsoft.com/office/drawing/2014/main" id="{75B4AD67-88E6-6A4C-9A4F-260E522073CE}"/>
              </a:ext>
            </a:extLst>
          </p:cNvPr>
          <p:cNvSpPr>
            <a:spLocks noGrp="1"/>
          </p:cNvSpPr>
          <p:nvPr>
            <p:ph idx="15" hasCustomPrompt="1"/>
          </p:nvPr>
        </p:nvSpPr>
        <p:spPr>
          <a:xfrm>
            <a:off x="281794" y="3917736"/>
            <a:ext cx="3488743" cy="2288454"/>
          </a:xfrm>
          <a:prstGeom prst="rect">
            <a:avLst/>
          </a:prstGeom>
        </p:spPr>
        <p:txBody>
          <a:bodyPr vert="horz" lIns="91440" tIns="45720" rIns="91440" bIns="45720" rtlCol="0">
            <a:noAutofit/>
          </a:bodyPr>
          <a:lstStyle>
            <a:lvl1pPr marL="0" indent="0">
              <a:lnSpc>
                <a:spcPct val="120000"/>
              </a:lnSpc>
              <a:spcBef>
                <a:spcPts val="0"/>
              </a:spcBef>
              <a:spcAft>
                <a:spcPts val="0"/>
              </a:spcAft>
              <a:buNone/>
              <a:defRPr sz="1000" b="1">
                <a:solidFill>
                  <a:schemeClr val="tx1"/>
                </a:solidFill>
              </a:defRPr>
            </a:lvl1pPr>
          </a:lstStyle>
          <a:p>
            <a:r>
              <a:rPr lang="en-US" sz="1000" b="1"/>
              <a:t>Graph information can go here. </a:t>
            </a:r>
          </a:p>
          <a:p>
            <a:endParaRPr lang="en-US" sz="1000" b="1"/>
          </a:p>
          <a:p>
            <a:r>
              <a:rPr lang="en-US" sz="1000" b="1"/>
              <a:t>Lorem ipsum dolor sit </a:t>
            </a:r>
            <a:r>
              <a:rPr lang="en-US" sz="1000" b="1" err="1"/>
              <a:t>amet</a:t>
            </a:r>
            <a:r>
              <a:rPr lang="en-US" sz="1000" b="1"/>
              <a:t>, </a:t>
            </a:r>
            <a:r>
              <a:rPr lang="en-US" sz="1000" b="1" err="1"/>
              <a:t>consectetuer</a:t>
            </a:r>
            <a:r>
              <a:rPr lang="en-US" sz="1000" b="1"/>
              <a:t> </a:t>
            </a:r>
            <a:r>
              <a:rPr lang="en-US" sz="1000" b="1" err="1"/>
              <a:t>adipiscing</a:t>
            </a:r>
            <a:r>
              <a:rPr lang="en-US" sz="1000" b="1"/>
              <a:t> </a:t>
            </a:r>
            <a:r>
              <a:rPr lang="en-US" sz="1000" b="1" err="1"/>
              <a:t>elit</a:t>
            </a:r>
            <a:r>
              <a:rPr lang="en-US" sz="1000" b="1"/>
              <a:t>. Maecenas </a:t>
            </a:r>
            <a:r>
              <a:rPr lang="en-US" sz="1000" b="1" err="1"/>
              <a:t>porttitor</a:t>
            </a:r>
            <a:r>
              <a:rPr lang="en-US" sz="1000" b="1"/>
              <a:t> </a:t>
            </a:r>
            <a:r>
              <a:rPr lang="en-US" sz="1000" b="1" err="1"/>
              <a:t>congue</a:t>
            </a:r>
            <a:r>
              <a:rPr lang="en-US" sz="1000" b="1"/>
              <a:t> </a:t>
            </a:r>
            <a:r>
              <a:rPr lang="en-US" sz="1000" b="1" err="1"/>
              <a:t>massa</a:t>
            </a:r>
            <a:r>
              <a:rPr lang="en-US" sz="1000" b="1"/>
              <a:t>. </a:t>
            </a:r>
            <a:r>
              <a:rPr lang="en-US" sz="1000" b="1" err="1"/>
              <a:t>Fusce</a:t>
            </a:r>
            <a:r>
              <a:rPr lang="en-US" sz="1000" b="1"/>
              <a:t> </a:t>
            </a:r>
            <a:r>
              <a:rPr lang="en-US" sz="1000" b="1" err="1"/>
              <a:t>posuere</a:t>
            </a:r>
            <a:r>
              <a:rPr lang="en-US" sz="1000" b="1"/>
              <a:t>, magna </a:t>
            </a:r>
            <a:r>
              <a:rPr lang="en-US" sz="1000" b="1" err="1"/>
              <a:t>sed</a:t>
            </a:r>
            <a:r>
              <a:rPr lang="en-US" sz="1000" b="1"/>
              <a:t> pulvinar </a:t>
            </a:r>
            <a:r>
              <a:rPr lang="en-US" sz="1000" b="1" err="1"/>
              <a:t>ultricies</a:t>
            </a:r>
            <a:r>
              <a:rPr lang="en-US" sz="1000" b="1"/>
              <a:t>, </a:t>
            </a:r>
            <a:r>
              <a:rPr lang="en-US" sz="1000" b="1" err="1"/>
              <a:t>purus</a:t>
            </a:r>
            <a:r>
              <a:rPr lang="en-US" sz="1000" b="1"/>
              <a:t> </a:t>
            </a:r>
            <a:r>
              <a:rPr lang="en-US" sz="1000" b="1" err="1"/>
              <a:t>lectus</a:t>
            </a:r>
            <a:r>
              <a:rPr lang="en-US" sz="1000" b="1"/>
              <a:t> </a:t>
            </a:r>
            <a:r>
              <a:rPr lang="en-US" sz="1000" b="1" err="1"/>
              <a:t>malesuada</a:t>
            </a:r>
            <a:r>
              <a:rPr lang="en-US" sz="1000" b="1"/>
              <a:t> libero, sit </a:t>
            </a:r>
            <a:r>
              <a:rPr lang="en-US" sz="1000" b="1" err="1"/>
              <a:t>amet</a:t>
            </a:r>
            <a:r>
              <a:rPr lang="en-US" sz="1000" b="1"/>
              <a:t> </a:t>
            </a:r>
            <a:r>
              <a:rPr lang="en-US" sz="1000" b="1" err="1"/>
              <a:t>commodo</a:t>
            </a:r>
            <a:r>
              <a:rPr lang="en-US" sz="1000" b="1"/>
              <a:t> magna </a:t>
            </a:r>
            <a:r>
              <a:rPr lang="en-US" sz="1000" b="1" err="1"/>
              <a:t>eros</a:t>
            </a:r>
            <a:r>
              <a:rPr lang="en-US" sz="1000" b="1"/>
              <a:t> </a:t>
            </a:r>
            <a:r>
              <a:rPr lang="en-US" sz="1000" b="1" err="1"/>
              <a:t>quis</a:t>
            </a:r>
            <a:r>
              <a:rPr lang="en-US" sz="1000" b="1"/>
              <a:t> </a:t>
            </a:r>
            <a:r>
              <a:rPr lang="en-US" sz="1000" b="1" err="1"/>
              <a:t>urna</a:t>
            </a:r>
            <a:r>
              <a:rPr lang="en-US" sz="1000" b="1"/>
              <a:t>.</a:t>
            </a:r>
          </a:p>
          <a:p>
            <a:endParaRPr lang="en-US" sz="1000" b="1"/>
          </a:p>
          <a:p>
            <a:r>
              <a:rPr lang="en-US" sz="1000" b="1"/>
              <a:t>Nunc </a:t>
            </a:r>
            <a:r>
              <a:rPr lang="en-US" sz="1000" b="1" err="1"/>
              <a:t>viverra</a:t>
            </a:r>
            <a:r>
              <a:rPr lang="en-US" sz="1000" b="1"/>
              <a:t> </a:t>
            </a:r>
            <a:r>
              <a:rPr lang="en-US" sz="1000" b="1" err="1"/>
              <a:t>imperdiet</a:t>
            </a:r>
            <a:r>
              <a:rPr lang="en-US" sz="1000" b="1"/>
              <a:t> </a:t>
            </a:r>
            <a:r>
              <a:rPr lang="en-US" sz="1000" b="1" err="1"/>
              <a:t>enim</a:t>
            </a:r>
            <a:r>
              <a:rPr lang="en-US" sz="1000" b="1"/>
              <a:t>. </a:t>
            </a:r>
            <a:r>
              <a:rPr lang="en-US" sz="1000" b="1" err="1"/>
              <a:t>Fusce</a:t>
            </a:r>
            <a:r>
              <a:rPr lang="en-US" sz="1000" b="1"/>
              <a:t> est. </a:t>
            </a:r>
            <a:r>
              <a:rPr lang="en-US" sz="1000" b="1" err="1"/>
              <a:t>Vivamus</a:t>
            </a:r>
            <a:r>
              <a:rPr lang="en-US" sz="1000" b="1"/>
              <a:t> a </a:t>
            </a:r>
            <a:r>
              <a:rPr lang="en-US" sz="1000" b="1" err="1"/>
              <a:t>tellus</a:t>
            </a:r>
            <a:r>
              <a:rPr lang="en-US" sz="1000" b="1"/>
              <a:t>.</a:t>
            </a:r>
          </a:p>
        </p:txBody>
      </p:sp>
      <p:sp>
        <p:nvSpPr>
          <p:cNvPr id="13" name="Picture Placeholder 13">
            <a:extLst>
              <a:ext uri="{FF2B5EF4-FFF2-40B4-BE49-F238E27FC236}">
                <a16:creationId xmlns:a16="http://schemas.microsoft.com/office/drawing/2014/main" id="{F32CA0F0-AE95-1441-B0F1-F632C4AF22E1}"/>
              </a:ext>
            </a:extLst>
          </p:cNvPr>
          <p:cNvSpPr>
            <a:spLocks noGrp="1"/>
          </p:cNvSpPr>
          <p:nvPr>
            <p:ph type="pic" sz="quarter" idx="16" hasCustomPrompt="1"/>
          </p:nvPr>
        </p:nvSpPr>
        <p:spPr>
          <a:xfrm>
            <a:off x="234642" y="1192818"/>
            <a:ext cx="3488743" cy="2435112"/>
          </a:xfrm>
        </p:spPr>
        <p:txBody>
          <a:bodyPr/>
          <a:lstStyle/>
          <a:p>
            <a:r>
              <a:rPr lang="en-US"/>
              <a:t>Insert graph or chart here.</a:t>
            </a:r>
          </a:p>
        </p:txBody>
      </p:sp>
      <p:sp>
        <p:nvSpPr>
          <p:cNvPr id="14" name="Picture Placeholder 13">
            <a:extLst>
              <a:ext uri="{FF2B5EF4-FFF2-40B4-BE49-F238E27FC236}">
                <a16:creationId xmlns:a16="http://schemas.microsoft.com/office/drawing/2014/main" id="{ED63CD4C-4E6F-D640-919E-E1597C6CE71D}"/>
              </a:ext>
            </a:extLst>
          </p:cNvPr>
          <p:cNvSpPr>
            <a:spLocks noGrp="1"/>
          </p:cNvSpPr>
          <p:nvPr>
            <p:ph type="pic" sz="quarter" idx="17" hasCustomPrompt="1"/>
          </p:nvPr>
        </p:nvSpPr>
        <p:spPr>
          <a:xfrm>
            <a:off x="4097269" y="3844407"/>
            <a:ext cx="3488743" cy="2435112"/>
          </a:xfrm>
        </p:spPr>
        <p:txBody>
          <a:bodyPr/>
          <a:lstStyle/>
          <a:p>
            <a:r>
              <a:rPr lang="en-US"/>
              <a:t>Insert graph or chart here.</a:t>
            </a:r>
          </a:p>
        </p:txBody>
      </p:sp>
      <p:pic>
        <p:nvPicPr>
          <p:cNvPr id="17" name="Picture 16" descr="A picture containing sky&#10;&#10;Description automatically generated">
            <a:extLst>
              <a:ext uri="{FF2B5EF4-FFF2-40B4-BE49-F238E27FC236}">
                <a16:creationId xmlns:a16="http://schemas.microsoft.com/office/drawing/2014/main" id="{DEA37846-3A7A-1A46-AAFC-30C8DF61CAF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819727"/>
          </a:xfrm>
          <a:prstGeom prst="rect">
            <a:avLst/>
          </a:prstGeom>
        </p:spPr>
      </p:pic>
      <p:cxnSp>
        <p:nvCxnSpPr>
          <p:cNvPr id="18" name="Straight Connector 17">
            <a:extLst>
              <a:ext uri="{FF2B5EF4-FFF2-40B4-BE49-F238E27FC236}">
                <a16:creationId xmlns:a16="http://schemas.microsoft.com/office/drawing/2014/main" id="{90EFD210-17BA-454A-BC3E-6A28A9FFA3E9}"/>
              </a:ext>
            </a:extLst>
          </p:cNvPr>
          <p:cNvCxnSpPr>
            <a:cxnSpLocks/>
          </p:cNvCxnSpPr>
          <p:nvPr userDrawn="1"/>
        </p:nvCxnSpPr>
        <p:spPr>
          <a:xfrm>
            <a:off x="0" y="81962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 Placeholder 15">
            <a:extLst>
              <a:ext uri="{FF2B5EF4-FFF2-40B4-BE49-F238E27FC236}">
                <a16:creationId xmlns:a16="http://schemas.microsoft.com/office/drawing/2014/main" id="{435E2566-CFE5-F941-98CA-BEA5D3A21039}"/>
              </a:ext>
            </a:extLst>
          </p:cNvPr>
          <p:cNvSpPr>
            <a:spLocks noGrp="1"/>
          </p:cNvSpPr>
          <p:nvPr>
            <p:ph type="body" sz="quarter" idx="13" hasCustomPrompt="1"/>
          </p:nvPr>
        </p:nvSpPr>
        <p:spPr>
          <a:xfrm>
            <a:off x="206960" y="156547"/>
            <a:ext cx="7931199" cy="504114"/>
          </a:xfrm>
        </p:spPr>
        <p:txBody>
          <a:bodyPr>
            <a:noAutofit/>
          </a:bodyPr>
          <a:lstStyle>
            <a:lvl1pPr marL="0" indent="0">
              <a:buNone/>
              <a:defRPr sz="2800" b="1">
                <a:solidFill>
                  <a:schemeClr val="bg1"/>
                </a:solidFill>
              </a:defRPr>
            </a:lvl1pPr>
          </a:lstStyle>
          <a:p>
            <a:pPr lvl="0"/>
            <a:r>
              <a:rPr lang="en-US"/>
              <a:t>VA Market Area Health Systems Optimization</a:t>
            </a:r>
          </a:p>
        </p:txBody>
      </p:sp>
      <p:sp>
        <p:nvSpPr>
          <p:cNvPr id="16" name="Rectangle 15">
            <a:extLst>
              <a:ext uri="{FF2B5EF4-FFF2-40B4-BE49-F238E27FC236}">
                <a16:creationId xmlns:a16="http://schemas.microsoft.com/office/drawing/2014/main" id="{9DDF22A3-3167-4A41-BB0A-E69646FCC50A}"/>
              </a:ext>
            </a:extLst>
          </p:cNvPr>
          <p:cNvSpPr/>
          <p:nvPr userDrawn="1"/>
        </p:nvSpPr>
        <p:spPr>
          <a:xfrm>
            <a:off x="8773013" y="6473337"/>
            <a:ext cx="367408" cy="276999"/>
          </a:xfrm>
          <a:prstGeom prst="rect">
            <a:avLst/>
          </a:prstGeom>
        </p:spPr>
        <p:txBody>
          <a:bodyPr wrap="none">
            <a:spAutoFit/>
          </a:bodyPr>
          <a:lstStyle/>
          <a:p>
            <a:pPr algn="r"/>
            <a:fld id="{377CC57B-AE87-4D61-8DB8-9A45A2964FFF}" type="slidenum">
              <a:rPr lang="en-US" sz="1200" smtClean="0"/>
              <a:pPr algn="r"/>
              <a:t>‹#›</a:t>
            </a:fld>
            <a:endParaRPr lang="en-US" sz="1200"/>
          </a:p>
        </p:txBody>
      </p:sp>
    </p:spTree>
    <p:extLst>
      <p:ext uri="{BB962C8B-B14F-4D97-AF65-F5344CB8AC3E}">
        <p14:creationId xmlns:p14="http://schemas.microsoft.com/office/powerpoint/2010/main" val="958507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pic>
        <p:nvPicPr>
          <p:cNvPr id="5" name="Picture 4" descr="A picture containing outdoor, umbrella&#10;&#10;Description automatically generated">
            <a:extLst>
              <a:ext uri="{FF2B5EF4-FFF2-40B4-BE49-F238E27FC236}">
                <a16:creationId xmlns:a16="http://schemas.microsoft.com/office/drawing/2014/main" id="{22645ACC-4757-2049-B0D5-9FDED96BED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487ED1C4-0CD8-0143-879C-2279D9BBD935}"/>
              </a:ext>
            </a:extLst>
          </p:cNvPr>
          <p:cNvSpPr/>
          <p:nvPr userDrawn="1"/>
        </p:nvSpPr>
        <p:spPr>
          <a:xfrm>
            <a:off x="0" y="2826031"/>
            <a:ext cx="9144000" cy="353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ECCC13E8-5E60-D84D-B4DB-99B8ECA95CD4}"/>
              </a:ext>
            </a:extLst>
          </p:cNvPr>
          <p:cNvCxnSpPr>
            <a:cxnSpLocks/>
          </p:cNvCxnSpPr>
          <p:nvPr userDrawn="1"/>
        </p:nvCxnSpPr>
        <p:spPr>
          <a:xfrm>
            <a:off x="0" y="282834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D09BBCC-DA00-FE49-BBEC-D45C3A613AD9}"/>
              </a:ext>
            </a:extLst>
          </p:cNvPr>
          <p:cNvCxnSpPr>
            <a:cxnSpLocks/>
          </p:cNvCxnSpPr>
          <p:nvPr userDrawn="1"/>
        </p:nvCxnSpPr>
        <p:spPr>
          <a:xfrm>
            <a:off x="0" y="6356351"/>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CE820554-67A6-764A-B4BE-A73D9894A7E5}"/>
              </a:ext>
            </a:extLst>
          </p:cNvPr>
          <p:cNvSpPr>
            <a:spLocks noGrp="1"/>
          </p:cNvSpPr>
          <p:nvPr>
            <p:ph idx="1" hasCustomPrompt="1"/>
          </p:nvPr>
        </p:nvSpPr>
        <p:spPr>
          <a:xfrm>
            <a:off x="274502" y="3549586"/>
            <a:ext cx="8683510" cy="488165"/>
          </a:xfrm>
          <a:prstGeom prst="rect">
            <a:avLst/>
          </a:prstGeom>
        </p:spPr>
        <p:txBody>
          <a:bodyPr vert="horz" lIns="91440" tIns="45720" rIns="91440" bIns="45720" rtlCol="0">
            <a:normAutofit/>
          </a:bodyPr>
          <a:lstStyle>
            <a:lvl1pPr marL="0" indent="0">
              <a:buNone/>
              <a:defRPr sz="2000" b="1">
                <a:solidFill>
                  <a:srgbClr val="1A4176"/>
                </a:solidFill>
              </a:defRPr>
            </a:lvl1pPr>
          </a:lstStyle>
          <a:p>
            <a:r>
              <a:rPr lang="en-US" sz="2000" b="1" i="1">
                <a:solidFill>
                  <a:srgbClr val="1A4176"/>
                </a:solidFill>
              </a:rPr>
              <a:t>Subtitle can go here if needed.</a:t>
            </a:r>
          </a:p>
        </p:txBody>
      </p:sp>
      <p:sp>
        <p:nvSpPr>
          <p:cNvPr id="10" name="Title Placeholder 19">
            <a:extLst>
              <a:ext uri="{FF2B5EF4-FFF2-40B4-BE49-F238E27FC236}">
                <a16:creationId xmlns:a16="http://schemas.microsoft.com/office/drawing/2014/main" id="{D9A7CBBC-BA36-B449-8AD8-40C91849C090}"/>
              </a:ext>
            </a:extLst>
          </p:cNvPr>
          <p:cNvSpPr>
            <a:spLocks noGrp="1"/>
          </p:cNvSpPr>
          <p:nvPr>
            <p:ph type="title" hasCustomPrompt="1"/>
          </p:nvPr>
        </p:nvSpPr>
        <p:spPr>
          <a:xfrm>
            <a:off x="224367" y="3044251"/>
            <a:ext cx="8753378" cy="488165"/>
          </a:xfrm>
          <a:prstGeom prst="rect">
            <a:avLst/>
          </a:prstGeom>
        </p:spPr>
        <p:txBody>
          <a:bodyPr vert="horz" lIns="91440" tIns="45720" rIns="91440" bIns="45720" rtlCol="0" anchor="ctr">
            <a:noAutofit/>
          </a:bodyPr>
          <a:lstStyle>
            <a:lvl1pPr>
              <a:defRPr sz="4000" b="1">
                <a:solidFill>
                  <a:srgbClr val="1A4176"/>
                </a:solidFill>
                <a:latin typeface="+mn-lt"/>
              </a:defRPr>
            </a:lvl1pPr>
          </a:lstStyle>
          <a:p>
            <a:r>
              <a:rPr lang="en-US" sz="4000" b="1">
                <a:solidFill>
                  <a:srgbClr val="1A4176"/>
                </a:solidFill>
              </a:rPr>
              <a:t>Section Divider</a:t>
            </a:r>
          </a:p>
        </p:txBody>
      </p:sp>
      <p:sp>
        <p:nvSpPr>
          <p:cNvPr id="11" name="Rectangle 10">
            <a:extLst>
              <a:ext uri="{FF2B5EF4-FFF2-40B4-BE49-F238E27FC236}">
                <a16:creationId xmlns:a16="http://schemas.microsoft.com/office/drawing/2014/main" id="{06DB9FB7-992F-994A-B935-7E6B3EFE3932}"/>
              </a:ext>
            </a:extLst>
          </p:cNvPr>
          <p:cNvSpPr/>
          <p:nvPr userDrawn="1"/>
        </p:nvSpPr>
        <p:spPr>
          <a:xfrm>
            <a:off x="8773013" y="6473337"/>
            <a:ext cx="367408" cy="276999"/>
          </a:xfrm>
          <a:prstGeom prst="rect">
            <a:avLst/>
          </a:prstGeom>
        </p:spPr>
        <p:txBody>
          <a:bodyPr wrap="none">
            <a:spAutoFit/>
          </a:bodyPr>
          <a:lstStyle/>
          <a:p>
            <a:pPr algn="r"/>
            <a:fld id="{377CC57B-AE87-4D61-8DB8-9A45A2964FFF}" type="slidenum">
              <a:rPr lang="en-US" sz="1200" smtClean="0">
                <a:solidFill>
                  <a:schemeClr val="bg1"/>
                </a:solidFill>
              </a:rPr>
              <a:pPr algn="r"/>
              <a:t>‹#›</a:t>
            </a:fld>
            <a:endParaRPr lang="en-US" sz="1200">
              <a:solidFill>
                <a:schemeClr val="bg1"/>
              </a:solidFill>
            </a:endParaRPr>
          </a:p>
        </p:txBody>
      </p:sp>
    </p:spTree>
    <p:extLst>
      <p:ext uri="{BB962C8B-B14F-4D97-AF65-F5344CB8AC3E}">
        <p14:creationId xmlns:p14="http://schemas.microsoft.com/office/powerpoint/2010/main" val="570459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A53CC8-C258-4A87-859C-7EF0A8B304F7}"/>
              </a:ext>
            </a:extLst>
          </p:cNvPr>
          <p:cNvSpPr>
            <a:spLocks noGrp="1"/>
          </p:cNvSpPr>
          <p:nvPr>
            <p:ph idx="1"/>
          </p:nvPr>
        </p:nvSpPr>
        <p:spPr>
          <a:xfrm>
            <a:off x="628650" y="1201270"/>
            <a:ext cx="7886700" cy="4975691"/>
          </a:xfrm>
        </p:spPr>
        <p:txBody>
          <a:bodyPr/>
          <a:lstStyle>
            <a:lvl1pPr marL="91440">
              <a:defRPr sz="2000">
                <a:latin typeface="Arial" panose="020B0604020202020204" pitchFamily="34" charset="0"/>
                <a:cs typeface="Arial" panose="020B0604020202020204" pitchFamily="34" charset="0"/>
              </a:defRPr>
            </a:lvl1pPr>
            <a:lvl2pPr marL="731520" indent="-171450">
              <a:buFont typeface="Courier New" panose="02070309020205020404" pitchFamily="49" charset="0"/>
              <a:buChar char="o"/>
              <a:defRPr sz="1600">
                <a:latin typeface="Arial" panose="020B0604020202020204" pitchFamily="34" charset="0"/>
                <a:cs typeface="Arial" panose="020B0604020202020204" pitchFamily="34" charset="0"/>
              </a:defRPr>
            </a:lvl2pPr>
            <a:lvl3pPr marL="1097280" indent="-171450">
              <a:buFont typeface="Wingdings" panose="05000000000000000000" pitchFamily="2" charset="2"/>
              <a:buChar char="§"/>
              <a:defRPr sz="1400">
                <a:latin typeface="Arial" panose="020B0604020202020204" pitchFamily="34" charset="0"/>
                <a:cs typeface="Arial" panose="020B0604020202020204" pitchFamily="34" charset="0"/>
              </a:defRPr>
            </a:lvl3pPr>
            <a:lvl4pPr marL="1463040">
              <a:defRPr sz="1200">
                <a:latin typeface="Arial" panose="020B0604020202020204" pitchFamily="34" charset="0"/>
                <a:cs typeface="Arial" panose="020B0604020202020204" pitchFamily="34" charset="0"/>
              </a:defRPr>
            </a:lvl4pPr>
            <a:lvl5pPr marL="1828800" indent="-171450">
              <a:buFont typeface="Courier New" panose="02070309020205020404" pitchFamily="49" charset="0"/>
              <a:buChar char="o"/>
              <a:defRPr sz="1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descr="Choo">
            <a:extLst>
              <a:ext uri="{FF2B5EF4-FFF2-40B4-BE49-F238E27FC236}">
                <a16:creationId xmlns:a16="http://schemas.microsoft.com/office/drawing/2014/main" id="{CFBA6505-FC03-408E-B266-06066E134A18}"/>
              </a:ext>
            </a:extLst>
          </p:cNvPr>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id="{BBCCD7C6-740D-4C32-90B4-7985163D268E}"/>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19727"/>
          </a:xfrm>
          <a:prstGeom prst="rect">
            <a:avLst/>
          </a:prstGeom>
        </p:spPr>
      </p:pic>
      <p:cxnSp>
        <p:nvCxnSpPr>
          <p:cNvPr id="8" name="Straight Connector 7">
            <a:extLst>
              <a:ext uri="{FF2B5EF4-FFF2-40B4-BE49-F238E27FC236}">
                <a16:creationId xmlns:a16="http://schemas.microsoft.com/office/drawing/2014/main" id="{BC611124-B74B-4051-9DE2-8A480EAABEC9}"/>
              </a:ext>
              <a:ext uri="{C183D7F6-B498-43B3-948B-1728B52AA6E4}">
                <adec:decorative xmlns:adec="http://schemas.microsoft.com/office/drawing/2017/decorative" val="1"/>
              </a:ext>
            </a:extLst>
          </p:cNvPr>
          <p:cNvCxnSpPr>
            <a:cxnSpLocks/>
          </p:cNvCxnSpPr>
          <p:nvPr userDrawn="1"/>
        </p:nvCxnSpPr>
        <p:spPr>
          <a:xfrm>
            <a:off x="0" y="81962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7" name="Picture 16" descr="Department of Veterans Affairs Logo">
            <a:extLst>
              <a:ext uri="{FF2B5EF4-FFF2-40B4-BE49-F238E27FC236}">
                <a16:creationId xmlns:a16="http://schemas.microsoft.com/office/drawing/2014/main" id="{50ED8705-7888-4678-B109-4818704A3FC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60477"/>
          <a:stretch/>
        </p:blipFill>
        <p:spPr>
          <a:xfrm>
            <a:off x="6915150" y="6356350"/>
            <a:ext cx="1551215" cy="365126"/>
          </a:xfrm>
          <a:prstGeom prst="rect">
            <a:avLst/>
          </a:prstGeom>
        </p:spPr>
      </p:pic>
      <p:sp>
        <p:nvSpPr>
          <p:cNvPr id="19" name="Text Placeholder 15" descr="Choo">
            <a:extLst>
              <a:ext uri="{FF2B5EF4-FFF2-40B4-BE49-F238E27FC236}">
                <a16:creationId xmlns:a16="http://schemas.microsoft.com/office/drawing/2014/main" id="{2B2722F1-BFC4-49AC-98A7-DCFCD7ACFC24}"/>
              </a:ext>
            </a:extLst>
          </p:cNvPr>
          <p:cNvSpPr>
            <a:spLocks noGrp="1"/>
          </p:cNvSpPr>
          <p:nvPr>
            <p:ph type="body" sz="quarter" idx="14" hasCustomPrompt="1"/>
          </p:nvPr>
        </p:nvSpPr>
        <p:spPr>
          <a:xfrm>
            <a:off x="288131" y="233651"/>
            <a:ext cx="8453438" cy="510418"/>
          </a:xfrm>
        </p:spPr>
        <p:txBody>
          <a:bodyPr>
            <a:normAutofit/>
          </a:bodyPr>
          <a:lstStyle>
            <a:lvl1pPr marL="0" indent="0" algn="l" defTabSz="685800" rtl="0" eaLnBrk="1" latinLnBrk="0" hangingPunct="1">
              <a:lnSpc>
                <a:spcPct val="70000"/>
              </a:lnSpc>
              <a:spcBef>
                <a:spcPct val="0"/>
              </a:spcBef>
              <a:buFont typeface="Arial" panose="020B0604020202020204" pitchFamily="34" charset="0"/>
              <a:buNone/>
              <a:defRPr lang="en-US" sz="3100" b="1"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p>
        </p:txBody>
      </p:sp>
      <p:pic>
        <p:nvPicPr>
          <p:cNvPr id="13" name="Picture 12" descr="Choose VA logo">
            <a:extLst>
              <a:ext uri="{FF2B5EF4-FFF2-40B4-BE49-F238E27FC236}">
                <a16:creationId xmlns:a16="http://schemas.microsoft.com/office/drawing/2014/main" id="{87B0992F-E512-4AAE-83C7-5DA09945578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9977" y="6277937"/>
            <a:ext cx="1405128" cy="397678"/>
          </a:xfrm>
          <a:prstGeom prst="rect">
            <a:avLst/>
          </a:prstGeom>
        </p:spPr>
      </p:pic>
      <p:sp>
        <p:nvSpPr>
          <p:cNvPr id="14" name="TextBox 13" descr="Choo">
            <a:extLst>
              <a:ext uri="{FF2B5EF4-FFF2-40B4-BE49-F238E27FC236}">
                <a16:creationId xmlns:a16="http://schemas.microsoft.com/office/drawing/2014/main" id="{4E40B8E0-773E-45E7-BD2A-6020D844562A}"/>
              </a:ext>
            </a:extLst>
          </p:cNvPr>
          <p:cNvSpPr txBox="1"/>
          <p:nvPr userDrawn="1"/>
        </p:nvSpPr>
        <p:spPr>
          <a:xfrm>
            <a:off x="8585016" y="6439913"/>
            <a:ext cx="534572" cy="276999"/>
          </a:xfrm>
          <a:prstGeom prst="rect">
            <a:avLst/>
          </a:prstGeom>
          <a:noFill/>
        </p:spPr>
        <p:txBody>
          <a:bodyPr wrap="square" rtlCol="0">
            <a:spAutoFit/>
          </a:bodyPr>
          <a:lstStyle/>
          <a:p>
            <a:pPr algn="r"/>
            <a:fld id="{3D460B33-8885-4DA2-8DD2-6937B2F7E5F3}" type="slidenum">
              <a:rPr lang="en-US" sz="1200" smtClean="0">
                <a:solidFill>
                  <a:schemeClr val="accent4">
                    <a:lumMod val="50000"/>
                  </a:schemeClr>
                </a:solidFill>
                <a:latin typeface="Arial" panose="020B0604020202020204" pitchFamily="34" charset="0"/>
                <a:cs typeface="Arial" panose="020B0604020202020204" pitchFamily="34" charset="0"/>
              </a:rPr>
              <a:pPr algn="r"/>
              <a:t>‹#›</a:t>
            </a:fld>
            <a:endParaRPr lang="en-US">
              <a:solidFill>
                <a:schemeClr val="accent4">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2136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4A4B04-68E5-49AF-8D5D-2099A9A7F80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a:extLst>
              <a:ext uri="{FF2B5EF4-FFF2-40B4-BE49-F238E27FC236}">
                <a16:creationId xmlns:a16="http://schemas.microsoft.com/office/drawing/2014/main" id="{B2D3B849-9196-4CC6-B3F7-5636BD8054A7}"/>
              </a:ext>
            </a:extLst>
          </p:cNvPr>
          <p:cNvSpPr/>
          <p:nvPr userDrawn="1"/>
        </p:nvSpPr>
        <p:spPr>
          <a:xfrm>
            <a:off x="0" y="2826031"/>
            <a:ext cx="9144000" cy="353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2C0DD1B-AE68-43A8-8E4D-9FAD8BA49335}"/>
              </a:ext>
            </a:extLst>
          </p:cNvPr>
          <p:cNvCxnSpPr>
            <a:cxnSpLocks/>
          </p:cNvCxnSpPr>
          <p:nvPr userDrawn="1"/>
        </p:nvCxnSpPr>
        <p:spPr>
          <a:xfrm>
            <a:off x="0" y="282834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74CCA7D-2503-4515-9809-84C61D08D5BF}"/>
              </a:ext>
            </a:extLst>
          </p:cNvPr>
          <p:cNvCxnSpPr>
            <a:cxnSpLocks/>
          </p:cNvCxnSpPr>
          <p:nvPr userDrawn="1"/>
        </p:nvCxnSpPr>
        <p:spPr>
          <a:xfrm>
            <a:off x="0" y="6356351"/>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4DED087-0AE5-42D9-BF64-4A285F56139F}"/>
              </a:ext>
            </a:extLst>
          </p:cNvPr>
          <p:cNvSpPr>
            <a:spLocks noGrp="1"/>
          </p:cNvSpPr>
          <p:nvPr>
            <p:ph type="title" hasCustomPrompt="1"/>
          </p:nvPr>
        </p:nvSpPr>
        <p:spPr>
          <a:xfrm>
            <a:off x="623888" y="1709739"/>
            <a:ext cx="7886700" cy="2852737"/>
          </a:xfrm>
        </p:spPr>
        <p:txBody>
          <a:bodyPr anchor="b">
            <a:normAutofit/>
          </a:bodyPr>
          <a:lstStyle>
            <a:lvl1pPr marL="0" algn="l" defTabSz="685800" rtl="0" eaLnBrk="1" latinLnBrk="0" hangingPunct="1">
              <a:lnSpc>
                <a:spcPct val="90000"/>
              </a:lnSpc>
              <a:spcBef>
                <a:spcPct val="0"/>
              </a:spcBef>
              <a:buNone/>
              <a:defRPr lang="en-US" sz="4000" b="1" kern="1200" dirty="0">
                <a:solidFill>
                  <a:srgbClr val="1A4176"/>
                </a:solidFill>
                <a:latin typeface="Arial" panose="020B0604020202020204" pitchFamily="34" charset="0"/>
                <a:ea typeface="+mj-ea"/>
                <a:cs typeface="Arial" panose="020B0604020202020204" pitchFamily="34" charset="0"/>
              </a:defRPr>
            </a:lvl1pPr>
          </a:lstStyle>
          <a:p>
            <a:r>
              <a:rPr lang="en-US"/>
              <a:t>Section Divider</a:t>
            </a:r>
          </a:p>
        </p:txBody>
      </p:sp>
      <p:sp>
        <p:nvSpPr>
          <p:cNvPr id="3" name="Text Placeholder 2">
            <a:extLst>
              <a:ext uri="{FF2B5EF4-FFF2-40B4-BE49-F238E27FC236}">
                <a16:creationId xmlns:a16="http://schemas.microsoft.com/office/drawing/2014/main" id="{0B36AF07-5B37-4D7A-BC7A-3D8DF4C81B98}"/>
              </a:ext>
            </a:extLst>
          </p:cNvPr>
          <p:cNvSpPr>
            <a:spLocks noGrp="1"/>
          </p:cNvSpPr>
          <p:nvPr>
            <p:ph type="body" idx="1" hasCustomPrompt="1"/>
          </p:nvPr>
        </p:nvSpPr>
        <p:spPr>
          <a:xfrm>
            <a:off x="623888" y="4589464"/>
            <a:ext cx="7886700" cy="1500187"/>
          </a:xfrm>
        </p:spPr>
        <p:txBody>
          <a:bodyPr>
            <a:normAutofit/>
          </a:bodyPr>
          <a:lstStyle>
            <a:lvl1pPr marL="0" indent="0" algn="l" defTabSz="685800" rtl="0" eaLnBrk="1" latinLnBrk="0" hangingPunct="1">
              <a:lnSpc>
                <a:spcPct val="90000"/>
              </a:lnSpc>
              <a:spcBef>
                <a:spcPts val="750"/>
              </a:spcBef>
              <a:buFont typeface="Arial" panose="020B0604020202020204" pitchFamily="34" charset="0"/>
              <a:buNone/>
              <a:defRPr lang="en-US" sz="1800" b="1" i="1" kern="1200" dirty="0">
                <a:solidFill>
                  <a:srgbClr val="1A4176"/>
                </a:solidFill>
                <a:latin typeface="Arial" panose="020B0604020202020204" pitchFamily="34" charset="0"/>
                <a:ea typeface="+mn-ea"/>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en-US" sz="1800" b="1" i="1">
                <a:solidFill>
                  <a:srgbClr val="1A4176"/>
                </a:solidFill>
              </a:rPr>
              <a:t>Subtitle can go here if needed.</a:t>
            </a:r>
          </a:p>
        </p:txBody>
      </p:sp>
    </p:spTree>
    <p:extLst>
      <p:ext uri="{BB962C8B-B14F-4D97-AF65-F5344CB8AC3E}">
        <p14:creationId xmlns:p14="http://schemas.microsoft.com/office/powerpoint/2010/main" val="1983572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30900BF-7250-49E6-8BD3-F67DFF08AD19}"/>
              </a:ext>
            </a:extLst>
          </p:cNvPr>
          <p:cNvSpPr>
            <a:spLocks noGrp="1"/>
          </p:cNvSpPr>
          <p:nvPr>
            <p:ph type="ftr" sz="quarter" idx="11"/>
          </p:nvPr>
        </p:nvSpPr>
        <p:spPr/>
        <p:txBody>
          <a:bodyPr/>
          <a:lstStyle/>
          <a:p>
            <a:endParaRPr lang="en-US"/>
          </a:p>
        </p:txBody>
      </p:sp>
      <p:pic>
        <p:nvPicPr>
          <p:cNvPr id="11" name="Picture 10">
            <a:extLst>
              <a:ext uri="{FF2B5EF4-FFF2-40B4-BE49-F238E27FC236}">
                <a16:creationId xmlns:a16="http://schemas.microsoft.com/office/drawing/2014/main" id="{4E8A798E-CC47-4157-A9C6-5D6A23F42B5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19727"/>
          </a:xfrm>
          <a:prstGeom prst="rect">
            <a:avLst/>
          </a:prstGeom>
        </p:spPr>
      </p:pic>
      <p:cxnSp>
        <p:nvCxnSpPr>
          <p:cNvPr id="12" name="Straight Connector 11">
            <a:extLst>
              <a:ext uri="{FF2B5EF4-FFF2-40B4-BE49-F238E27FC236}">
                <a16:creationId xmlns:a16="http://schemas.microsoft.com/office/drawing/2014/main" id="{A25161A0-D1EF-4FC1-A92D-5691DD436261}"/>
              </a:ext>
              <a:ext uri="{C183D7F6-B498-43B3-948B-1728B52AA6E4}">
                <adec:decorative xmlns:adec="http://schemas.microsoft.com/office/drawing/2017/decorative" val="1"/>
              </a:ext>
            </a:extLst>
          </p:cNvPr>
          <p:cNvCxnSpPr>
            <a:cxnSpLocks/>
          </p:cNvCxnSpPr>
          <p:nvPr userDrawn="1"/>
        </p:nvCxnSpPr>
        <p:spPr>
          <a:xfrm>
            <a:off x="0" y="81962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13" descr="Department of Veterans Affairs logo">
            <a:extLst>
              <a:ext uri="{FF2B5EF4-FFF2-40B4-BE49-F238E27FC236}">
                <a16:creationId xmlns:a16="http://schemas.microsoft.com/office/drawing/2014/main" id="{D38E61A8-4286-4A14-A7D4-0313C13A61D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60477"/>
          <a:stretch/>
        </p:blipFill>
        <p:spPr>
          <a:xfrm>
            <a:off x="6915150" y="6356350"/>
            <a:ext cx="1551215" cy="365126"/>
          </a:xfrm>
          <a:prstGeom prst="rect">
            <a:avLst/>
          </a:prstGeom>
        </p:spPr>
      </p:pic>
      <p:sp>
        <p:nvSpPr>
          <p:cNvPr id="16" name="Text Placeholder 15">
            <a:extLst>
              <a:ext uri="{FF2B5EF4-FFF2-40B4-BE49-F238E27FC236}">
                <a16:creationId xmlns:a16="http://schemas.microsoft.com/office/drawing/2014/main" id="{9519FD02-74C9-4319-8B18-3BF9D4E82457}"/>
              </a:ext>
            </a:extLst>
          </p:cNvPr>
          <p:cNvSpPr>
            <a:spLocks noGrp="1"/>
          </p:cNvSpPr>
          <p:nvPr>
            <p:ph type="body" sz="quarter" idx="13" hasCustomPrompt="1"/>
          </p:nvPr>
        </p:nvSpPr>
        <p:spPr>
          <a:xfrm>
            <a:off x="288131" y="233651"/>
            <a:ext cx="8453438" cy="510418"/>
          </a:xfrm>
        </p:spPr>
        <p:txBody>
          <a:bodyPr>
            <a:normAutofit/>
          </a:bodyPr>
          <a:lstStyle>
            <a:lvl1pPr marL="0" indent="0" algn="l" defTabSz="685800" rtl="0" eaLnBrk="1" latinLnBrk="0" hangingPunct="1">
              <a:lnSpc>
                <a:spcPct val="70000"/>
              </a:lnSpc>
              <a:spcBef>
                <a:spcPct val="0"/>
              </a:spcBef>
              <a:buNone/>
              <a:defRPr lang="en-US" sz="3100" b="1"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17" name="Text Placeholder 14">
            <a:extLst>
              <a:ext uri="{FF2B5EF4-FFF2-40B4-BE49-F238E27FC236}">
                <a16:creationId xmlns:a16="http://schemas.microsoft.com/office/drawing/2014/main" id="{2F9B19A5-1AF4-42B8-B0EC-F3A316D11D0C}"/>
              </a:ext>
            </a:extLst>
          </p:cNvPr>
          <p:cNvSpPr>
            <a:spLocks noGrp="1"/>
          </p:cNvSpPr>
          <p:nvPr>
            <p:ph type="body" sz="quarter" idx="14" hasCustomPrompt="1"/>
          </p:nvPr>
        </p:nvSpPr>
        <p:spPr>
          <a:xfrm>
            <a:off x="628650" y="1101915"/>
            <a:ext cx="7886700" cy="374650"/>
          </a:xfrm>
        </p:spPr>
        <p:txBody>
          <a:bodyPr/>
          <a:lstStyle>
            <a:lvl1pPr marL="0" indent="0">
              <a:buNone/>
              <a:defRPr sz="2400">
                <a:latin typeface="Arial" panose="020B0604020202020204" pitchFamily="34" charset="0"/>
                <a:cs typeface="Arial" panose="020B0604020202020204" pitchFamily="34" charset="0"/>
              </a:defRPr>
            </a:lvl1pPr>
          </a:lstStyle>
          <a:p>
            <a:r>
              <a:rPr lang="en-US" sz="2400"/>
              <a:t>Click to edit Title</a:t>
            </a:r>
          </a:p>
        </p:txBody>
      </p:sp>
      <p:sp>
        <p:nvSpPr>
          <p:cNvPr id="18" name="Content Placeholder 2">
            <a:extLst>
              <a:ext uri="{FF2B5EF4-FFF2-40B4-BE49-F238E27FC236}">
                <a16:creationId xmlns:a16="http://schemas.microsoft.com/office/drawing/2014/main" id="{40C24520-C125-4D89-9AB3-4B5F0FD049E9}"/>
              </a:ext>
            </a:extLst>
          </p:cNvPr>
          <p:cNvSpPr>
            <a:spLocks noGrp="1"/>
          </p:cNvSpPr>
          <p:nvPr>
            <p:ph idx="1"/>
          </p:nvPr>
        </p:nvSpPr>
        <p:spPr>
          <a:xfrm>
            <a:off x="628650" y="1563689"/>
            <a:ext cx="3853703" cy="4613272"/>
          </a:xfrm>
        </p:spPr>
        <p:txBody>
          <a:bodyPr/>
          <a:lstStyle>
            <a:lvl1pPr marL="91440">
              <a:defRPr sz="2000">
                <a:latin typeface="Arial" panose="020B0604020202020204" pitchFamily="34" charset="0"/>
                <a:cs typeface="Arial" panose="020B0604020202020204" pitchFamily="34" charset="0"/>
              </a:defRPr>
            </a:lvl1pPr>
            <a:lvl2pPr marL="731520" indent="-171450">
              <a:buFont typeface="Courier New" panose="02070309020205020404" pitchFamily="49" charset="0"/>
              <a:buChar char="o"/>
              <a:defRPr sz="1600">
                <a:latin typeface="Arial" panose="020B0604020202020204" pitchFamily="34" charset="0"/>
                <a:cs typeface="Arial" panose="020B0604020202020204" pitchFamily="34" charset="0"/>
              </a:defRPr>
            </a:lvl2pPr>
            <a:lvl3pPr marL="1097280" indent="-171450">
              <a:buFont typeface="Wingdings" panose="05000000000000000000" pitchFamily="2" charset="2"/>
              <a:buChar char="§"/>
              <a:defRPr sz="1400">
                <a:latin typeface="Arial" panose="020B0604020202020204" pitchFamily="34" charset="0"/>
                <a:cs typeface="Arial" panose="020B0604020202020204" pitchFamily="34" charset="0"/>
              </a:defRPr>
            </a:lvl3pPr>
            <a:lvl4pPr marL="1463040">
              <a:defRPr sz="1200">
                <a:latin typeface="Arial" panose="020B0604020202020204" pitchFamily="34" charset="0"/>
                <a:cs typeface="Arial" panose="020B0604020202020204" pitchFamily="34" charset="0"/>
              </a:defRPr>
            </a:lvl4pPr>
            <a:lvl5pPr marL="1828800" indent="-171450">
              <a:buFont typeface="Courier New" panose="02070309020205020404" pitchFamily="49" charset="0"/>
              <a:buChar char="o"/>
              <a:defRPr sz="1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510341B2-80AE-4A35-AD32-38D7F47A430D}"/>
              </a:ext>
            </a:extLst>
          </p:cNvPr>
          <p:cNvSpPr>
            <a:spLocks noGrp="1"/>
          </p:cNvSpPr>
          <p:nvPr>
            <p:ph idx="15"/>
          </p:nvPr>
        </p:nvSpPr>
        <p:spPr>
          <a:xfrm>
            <a:off x="4661649" y="1563689"/>
            <a:ext cx="3853703" cy="4613272"/>
          </a:xfrm>
        </p:spPr>
        <p:txBody>
          <a:bodyPr/>
          <a:lstStyle>
            <a:lvl1pPr marL="91440">
              <a:defRPr sz="2000">
                <a:latin typeface="Arial" panose="020B0604020202020204" pitchFamily="34" charset="0"/>
                <a:cs typeface="Arial" panose="020B0604020202020204" pitchFamily="34" charset="0"/>
              </a:defRPr>
            </a:lvl1pPr>
            <a:lvl2pPr marL="731520" indent="-171450">
              <a:buFont typeface="Courier New" panose="02070309020205020404" pitchFamily="49" charset="0"/>
              <a:buChar char="o"/>
              <a:defRPr sz="1600">
                <a:latin typeface="Arial" panose="020B0604020202020204" pitchFamily="34" charset="0"/>
                <a:cs typeface="Arial" panose="020B0604020202020204" pitchFamily="34" charset="0"/>
              </a:defRPr>
            </a:lvl2pPr>
            <a:lvl3pPr marL="1097280" indent="-171450">
              <a:buFont typeface="Wingdings" panose="05000000000000000000" pitchFamily="2" charset="2"/>
              <a:buChar char="§"/>
              <a:defRPr sz="1400">
                <a:latin typeface="Arial" panose="020B0604020202020204" pitchFamily="34" charset="0"/>
                <a:cs typeface="Arial" panose="020B0604020202020204" pitchFamily="34" charset="0"/>
              </a:defRPr>
            </a:lvl3pPr>
            <a:lvl4pPr marL="1463040">
              <a:defRPr sz="1200">
                <a:latin typeface="Arial" panose="020B0604020202020204" pitchFamily="34" charset="0"/>
                <a:cs typeface="Arial" panose="020B0604020202020204" pitchFamily="34" charset="0"/>
              </a:defRPr>
            </a:lvl4pPr>
            <a:lvl5pPr marL="1828800" indent="-171450">
              <a:buFont typeface="Courier New" panose="02070309020205020404" pitchFamily="49" charset="0"/>
              <a:buChar char="o"/>
              <a:defRPr sz="1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0" name="Picture 19" descr="Choose VA logo">
            <a:extLst>
              <a:ext uri="{FF2B5EF4-FFF2-40B4-BE49-F238E27FC236}">
                <a16:creationId xmlns:a16="http://schemas.microsoft.com/office/drawing/2014/main" id="{1DA97EB6-0150-4141-B983-5E824A80341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9977" y="6277937"/>
            <a:ext cx="1405128" cy="397678"/>
          </a:xfrm>
          <a:prstGeom prst="rect">
            <a:avLst/>
          </a:prstGeom>
        </p:spPr>
      </p:pic>
      <p:sp>
        <p:nvSpPr>
          <p:cNvPr id="21" name="TextBox 20">
            <a:extLst>
              <a:ext uri="{FF2B5EF4-FFF2-40B4-BE49-F238E27FC236}">
                <a16:creationId xmlns:a16="http://schemas.microsoft.com/office/drawing/2014/main" id="{888EDD8F-42D5-435F-959E-95E62A2C4230}"/>
              </a:ext>
            </a:extLst>
          </p:cNvPr>
          <p:cNvSpPr txBox="1"/>
          <p:nvPr userDrawn="1"/>
        </p:nvSpPr>
        <p:spPr>
          <a:xfrm>
            <a:off x="8585016" y="6439913"/>
            <a:ext cx="534572" cy="276999"/>
          </a:xfrm>
          <a:prstGeom prst="rect">
            <a:avLst/>
          </a:prstGeom>
          <a:noFill/>
        </p:spPr>
        <p:txBody>
          <a:bodyPr wrap="square" rtlCol="0">
            <a:spAutoFit/>
          </a:bodyPr>
          <a:lstStyle/>
          <a:p>
            <a:pPr algn="r"/>
            <a:fld id="{3D460B33-8885-4DA2-8DD2-6937B2F7E5F3}" type="slidenum">
              <a:rPr lang="en-US" sz="1200" smtClean="0">
                <a:solidFill>
                  <a:schemeClr val="accent4">
                    <a:lumMod val="50000"/>
                  </a:schemeClr>
                </a:solidFill>
                <a:latin typeface="Arial" panose="020B0604020202020204" pitchFamily="34" charset="0"/>
                <a:cs typeface="Arial" panose="020B0604020202020204" pitchFamily="34" charset="0"/>
              </a:rPr>
              <a:pPr algn="r"/>
              <a:t>‹#›</a:t>
            </a:fld>
            <a:endParaRPr lang="en-US">
              <a:solidFill>
                <a:schemeClr val="accent4">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4374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FC2E04-B114-4F87-A8FC-CE2F98A53ECE}"/>
              </a:ext>
            </a:extLst>
          </p:cNvPr>
          <p:cNvSpPr>
            <a:spLocks noGrp="1"/>
          </p:cNvSpPr>
          <p:nvPr>
            <p:ph type="body" idx="1"/>
          </p:nvPr>
        </p:nvSpPr>
        <p:spPr>
          <a:xfrm>
            <a:off x="629842" y="1681163"/>
            <a:ext cx="3868340" cy="823912"/>
          </a:xfrm>
        </p:spPr>
        <p:txBody>
          <a:bodyPr anchor="b"/>
          <a:lstStyle>
            <a:lvl1pPr marL="0" indent="0">
              <a:buNone/>
              <a:defRPr sz="18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 name="Text Placeholder 4">
            <a:extLst>
              <a:ext uri="{FF2B5EF4-FFF2-40B4-BE49-F238E27FC236}">
                <a16:creationId xmlns:a16="http://schemas.microsoft.com/office/drawing/2014/main" id="{4DF4EC5A-C514-4D37-BB54-38157D85245F}"/>
              </a:ext>
            </a:extLst>
          </p:cNvPr>
          <p:cNvSpPr>
            <a:spLocks noGrp="1"/>
          </p:cNvSpPr>
          <p:nvPr>
            <p:ph type="body" sz="quarter" idx="3"/>
          </p:nvPr>
        </p:nvSpPr>
        <p:spPr>
          <a:xfrm>
            <a:off x="4629150" y="1681163"/>
            <a:ext cx="3887391" cy="823912"/>
          </a:xfrm>
        </p:spPr>
        <p:txBody>
          <a:bodyPr anchor="b"/>
          <a:lstStyle>
            <a:lvl1pPr marL="0" indent="0">
              <a:buNone/>
              <a:defRPr sz="18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Footer Placeholder 7">
            <a:extLst>
              <a:ext uri="{FF2B5EF4-FFF2-40B4-BE49-F238E27FC236}">
                <a16:creationId xmlns:a16="http://schemas.microsoft.com/office/drawing/2014/main" id="{65FD438A-B55A-498D-B939-47342EBD666A}"/>
              </a:ext>
            </a:extLst>
          </p:cNvPr>
          <p:cNvSpPr>
            <a:spLocks noGrp="1"/>
          </p:cNvSpPr>
          <p:nvPr>
            <p:ph type="ftr" sz="quarter" idx="11"/>
          </p:nvPr>
        </p:nvSpPr>
        <p:spPr/>
        <p:txBody>
          <a:bodyPr/>
          <a:lstStyle/>
          <a:p>
            <a:endParaRPr lang="en-US"/>
          </a:p>
        </p:txBody>
      </p:sp>
      <p:pic>
        <p:nvPicPr>
          <p:cNvPr id="10" name="Picture 9">
            <a:extLst>
              <a:ext uri="{FF2B5EF4-FFF2-40B4-BE49-F238E27FC236}">
                <a16:creationId xmlns:a16="http://schemas.microsoft.com/office/drawing/2014/main" id="{5B1904F6-1263-4E4E-A9F5-99EDCBBBA54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19727"/>
          </a:xfrm>
          <a:prstGeom prst="rect">
            <a:avLst/>
          </a:prstGeom>
        </p:spPr>
      </p:pic>
      <p:cxnSp>
        <p:nvCxnSpPr>
          <p:cNvPr id="11" name="Straight Connector 10">
            <a:extLst>
              <a:ext uri="{FF2B5EF4-FFF2-40B4-BE49-F238E27FC236}">
                <a16:creationId xmlns:a16="http://schemas.microsoft.com/office/drawing/2014/main" id="{4E2DC6B0-83E8-40CB-B580-F5D750DAAC1D}"/>
              </a:ext>
              <a:ext uri="{C183D7F6-B498-43B3-948B-1728B52AA6E4}">
                <adec:decorative xmlns:adec="http://schemas.microsoft.com/office/drawing/2017/decorative" val="1"/>
              </a:ext>
            </a:extLst>
          </p:cNvPr>
          <p:cNvCxnSpPr>
            <a:cxnSpLocks/>
          </p:cNvCxnSpPr>
          <p:nvPr userDrawn="1"/>
        </p:nvCxnSpPr>
        <p:spPr>
          <a:xfrm>
            <a:off x="0" y="81962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Picture 12" descr="Department of Veterans Affairs">
            <a:extLst>
              <a:ext uri="{FF2B5EF4-FFF2-40B4-BE49-F238E27FC236}">
                <a16:creationId xmlns:a16="http://schemas.microsoft.com/office/drawing/2014/main" id="{2D26C365-9887-4C9A-970D-F90C7EBBBB8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60477"/>
          <a:stretch/>
        </p:blipFill>
        <p:spPr>
          <a:xfrm>
            <a:off x="6915150" y="6356350"/>
            <a:ext cx="1551215" cy="365126"/>
          </a:xfrm>
          <a:prstGeom prst="rect">
            <a:avLst/>
          </a:prstGeom>
        </p:spPr>
      </p:pic>
      <p:sp>
        <p:nvSpPr>
          <p:cNvPr id="14" name="Text Placeholder 15">
            <a:extLst>
              <a:ext uri="{FF2B5EF4-FFF2-40B4-BE49-F238E27FC236}">
                <a16:creationId xmlns:a16="http://schemas.microsoft.com/office/drawing/2014/main" id="{EB68C635-78A9-4187-ADCE-9B823836965C}"/>
              </a:ext>
            </a:extLst>
          </p:cNvPr>
          <p:cNvSpPr>
            <a:spLocks noGrp="1"/>
          </p:cNvSpPr>
          <p:nvPr>
            <p:ph type="body" sz="quarter" idx="13" hasCustomPrompt="1"/>
          </p:nvPr>
        </p:nvSpPr>
        <p:spPr>
          <a:xfrm>
            <a:off x="288131" y="233651"/>
            <a:ext cx="8453438" cy="510418"/>
          </a:xfrm>
        </p:spPr>
        <p:txBody>
          <a:bodyPr>
            <a:normAutofit/>
          </a:bodyPr>
          <a:lstStyle>
            <a:lvl1pPr marL="0" indent="0" algn="l" defTabSz="685800" rtl="0" eaLnBrk="1" latinLnBrk="0" hangingPunct="1">
              <a:lnSpc>
                <a:spcPct val="70000"/>
              </a:lnSpc>
              <a:spcBef>
                <a:spcPct val="0"/>
              </a:spcBef>
              <a:buNone/>
              <a:defRPr lang="en-US" sz="3100" b="1"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15" name="Text Placeholder 14">
            <a:extLst>
              <a:ext uri="{FF2B5EF4-FFF2-40B4-BE49-F238E27FC236}">
                <a16:creationId xmlns:a16="http://schemas.microsoft.com/office/drawing/2014/main" id="{9EAC3ED5-B446-4CD9-9508-94057AD1702B}"/>
              </a:ext>
            </a:extLst>
          </p:cNvPr>
          <p:cNvSpPr>
            <a:spLocks noGrp="1"/>
          </p:cNvSpPr>
          <p:nvPr>
            <p:ph type="body" sz="quarter" idx="14" hasCustomPrompt="1"/>
          </p:nvPr>
        </p:nvSpPr>
        <p:spPr>
          <a:xfrm>
            <a:off x="628650" y="1101915"/>
            <a:ext cx="7886700" cy="374650"/>
          </a:xfrm>
        </p:spPr>
        <p:txBody>
          <a:bodyPr/>
          <a:lstStyle>
            <a:lvl1pPr marL="0" indent="0">
              <a:buNone/>
              <a:defRPr sz="2400">
                <a:latin typeface="Arial" panose="020B0604020202020204" pitchFamily="34" charset="0"/>
                <a:cs typeface="Arial" panose="020B0604020202020204" pitchFamily="34" charset="0"/>
              </a:defRPr>
            </a:lvl1pPr>
          </a:lstStyle>
          <a:p>
            <a:r>
              <a:rPr lang="en-US" sz="2400"/>
              <a:t>Click to edit Title</a:t>
            </a:r>
          </a:p>
        </p:txBody>
      </p:sp>
      <p:sp>
        <p:nvSpPr>
          <p:cNvPr id="20" name="Content Placeholder 2">
            <a:extLst>
              <a:ext uri="{FF2B5EF4-FFF2-40B4-BE49-F238E27FC236}">
                <a16:creationId xmlns:a16="http://schemas.microsoft.com/office/drawing/2014/main" id="{61802F21-AC00-4783-AE36-C1A934F9EAB7}"/>
              </a:ext>
            </a:extLst>
          </p:cNvPr>
          <p:cNvSpPr>
            <a:spLocks noGrp="1"/>
          </p:cNvSpPr>
          <p:nvPr>
            <p:ph idx="15"/>
          </p:nvPr>
        </p:nvSpPr>
        <p:spPr>
          <a:xfrm>
            <a:off x="628650" y="2583489"/>
            <a:ext cx="3853703" cy="3593472"/>
          </a:xfrm>
        </p:spPr>
        <p:txBody>
          <a:bodyPr/>
          <a:lstStyle>
            <a:lvl1pPr marL="91440">
              <a:defRPr sz="2000">
                <a:latin typeface="Arial" panose="020B0604020202020204" pitchFamily="34" charset="0"/>
                <a:cs typeface="Arial" panose="020B0604020202020204" pitchFamily="34" charset="0"/>
              </a:defRPr>
            </a:lvl1pPr>
            <a:lvl2pPr marL="731520" indent="-171450">
              <a:buFont typeface="Courier New" panose="02070309020205020404" pitchFamily="49" charset="0"/>
              <a:buChar char="o"/>
              <a:defRPr sz="1600">
                <a:latin typeface="Arial" panose="020B0604020202020204" pitchFamily="34" charset="0"/>
                <a:cs typeface="Arial" panose="020B0604020202020204" pitchFamily="34" charset="0"/>
              </a:defRPr>
            </a:lvl2pPr>
            <a:lvl3pPr marL="1097280" indent="-171450">
              <a:buFont typeface="Wingdings" panose="05000000000000000000" pitchFamily="2" charset="2"/>
              <a:buChar char="§"/>
              <a:defRPr sz="1400">
                <a:latin typeface="Arial" panose="020B0604020202020204" pitchFamily="34" charset="0"/>
                <a:cs typeface="Arial" panose="020B0604020202020204" pitchFamily="34" charset="0"/>
              </a:defRPr>
            </a:lvl3pPr>
            <a:lvl4pPr marL="1463040">
              <a:defRPr sz="1200">
                <a:latin typeface="Arial" panose="020B0604020202020204" pitchFamily="34" charset="0"/>
                <a:cs typeface="Arial" panose="020B0604020202020204" pitchFamily="34" charset="0"/>
              </a:defRPr>
            </a:lvl4pPr>
            <a:lvl5pPr marL="1828800" indent="-171450">
              <a:buFont typeface="Courier New" panose="02070309020205020404" pitchFamily="49" charset="0"/>
              <a:buChar char="o"/>
              <a:defRPr sz="1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
            <a:extLst>
              <a:ext uri="{FF2B5EF4-FFF2-40B4-BE49-F238E27FC236}">
                <a16:creationId xmlns:a16="http://schemas.microsoft.com/office/drawing/2014/main" id="{1880F315-4668-4156-B3A7-8403BF547F80}"/>
              </a:ext>
            </a:extLst>
          </p:cNvPr>
          <p:cNvSpPr>
            <a:spLocks noGrp="1"/>
          </p:cNvSpPr>
          <p:nvPr>
            <p:ph idx="16"/>
          </p:nvPr>
        </p:nvSpPr>
        <p:spPr>
          <a:xfrm>
            <a:off x="4661649" y="2583489"/>
            <a:ext cx="3853703" cy="3593472"/>
          </a:xfrm>
        </p:spPr>
        <p:txBody>
          <a:bodyPr/>
          <a:lstStyle>
            <a:lvl1pPr marL="91440">
              <a:defRPr sz="2000">
                <a:latin typeface="Arial" panose="020B0604020202020204" pitchFamily="34" charset="0"/>
                <a:cs typeface="Arial" panose="020B0604020202020204" pitchFamily="34" charset="0"/>
              </a:defRPr>
            </a:lvl1pPr>
            <a:lvl2pPr marL="731520" indent="-171450">
              <a:buFont typeface="Courier New" panose="02070309020205020404" pitchFamily="49" charset="0"/>
              <a:buChar char="o"/>
              <a:defRPr sz="1600">
                <a:latin typeface="Arial" panose="020B0604020202020204" pitchFamily="34" charset="0"/>
                <a:cs typeface="Arial" panose="020B0604020202020204" pitchFamily="34" charset="0"/>
              </a:defRPr>
            </a:lvl2pPr>
            <a:lvl3pPr marL="1097280" indent="-171450">
              <a:buFont typeface="Wingdings" panose="05000000000000000000" pitchFamily="2" charset="2"/>
              <a:buChar char="§"/>
              <a:defRPr sz="1400">
                <a:latin typeface="Arial" panose="020B0604020202020204" pitchFamily="34" charset="0"/>
                <a:cs typeface="Arial" panose="020B0604020202020204" pitchFamily="34" charset="0"/>
              </a:defRPr>
            </a:lvl3pPr>
            <a:lvl4pPr marL="1463040">
              <a:defRPr sz="1200">
                <a:latin typeface="Arial" panose="020B0604020202020204" pitchFamily="34" charset="0"/>
                <a:cs typeface="Arial" panose="020B0604020202020204" pitchFamily="34" charset="0"/>
              </a:defRPr>
            </a:lvl4pPr>
            <a:lvl5pPr marL="1828800" indent="-171450">
              <a:buFont typeface="Courier New" panose="02070309020205020404" pitchFamily="49" charset="0"/>
              <a:buChar char="o"/>
              <a:defRPr sz="1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8" name="Picture 17" descr="Choose VA logo">
            <a:extLst>
              <a:ext uri="{FF2B5EF4-FFF2-40B4-BE49-F238E27FC236}">
                <a16:creationId xmlns:a16="http://schemas.microsoft.com/office/drawing/2014/main" id="{DFBA0D36-0038-438D-A68B-003DB8F0987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9977" y="6277937"/>
            <a:ext cx="1405128" cy="397678"/>
          </a:xfrm>
          <a:prstGeom prst="rect">
            <a:avLst/>
          </a:prstGeom>
        </p:spPr>
      </p:pic>
      <p:sp>
        <p:nvSpPr>
          <p:cNvPr id="19" name="TextBox 18">
            <a:extLst>
              <a:ext uri="{FF2B5EF4-FFF2-40B4-BE49-F238E27FC236}">
                <a16:creationId xmlns:a16="http://schemas.microsoft.com/office/drawing/2014/main" id="{1EBB185C-6013-4F62-88A4-EF2AFA9C537D}"/>
              </a:ext>
            </a:extLst>
          </p:cNvPr>
          <p:cNvSpPr txBox="1"/>
          <p:nvPr userDrawn="1"/>
        </p:nvSpPr>
        <p:spPr>
          <a:xfrm>
            <a:off x="8585016" y="6439913"/>
            <a:ext cx="534572" cy="276999"/>
          </a:xfrm>
          <a:prstGeom prst="rect">
            <a:avLst/>
          </a:prstGeom>
          <a:noFill/>
        </p:spPr>
        <p:txBody>
          <a:bodyPr wrap="square" rtlCol="0">
            <a:spAutoFit/>
          </a:bodyPr>
          <a:lstStyle/>
          <a:p>
            <a:pPr algn="r"/>
            <a:fld id="{3D460B33-8885-4DA2-8DD2-6937B2F7E5F3}" type="slidenum">
              <a:rPr lang="en-US" sz="1200" smtClean="0">
                <a:solidFill>
                  <a:schemeClr val="accent4">
                    <a:lumMod val="50000"/>
                  </a:schemeClr>
                </a:solidFill>
                <a:latin typeface="Arial" panose="020B0604020202020204" pitchFamily="34" charset="0"/>
                <a:cs typeface="Arial" panose="020B0604020202020204" pitchFamily="34" charset="0"/>
              </a:rPr>
              <a:pPr algn="r"/>
              <a:t>‹#›</a:t>
            </a:fld>
            <a:endParaRPr lang="en-US">
              <a:solidFill>
                <a:schemeClr val="accent4">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0695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215BC9D-D1D1-4AE6-A077-9AE3834C7B2D}"/>
              </a:ext>
            </a:extLst>
          </p:cNvPr>
          <p:cNvSpPr>
            <a:spLocks noGrp="1"/>
          </p:cNvSpPr>
          <p:nvPr>
            <p:ph type="ftr" sz="quarter" idx="11"/>
          </p:nvPr>
        </p:nvSpPr>
        <p:spPr/>
        <p:txBody>
          <a:bodyPr/>
          <a:lstStyle/>
          <a:p>
            <a:endParaRPr lang="en-US"/>
          </a:p>
        </p:txBody>
      </p:sp>
      <p:pic>
        <p:nvPicPr>
          <p:cNvPr id="10" name="Picture 9">
            <a:extLst>
              <a:ext uri="{FF2B5EF4-FFF2-40B4-BE49-F238E27FC236}">
                <a16:creationId xmlns:a16="http://schemas.microsoft.com/office/drawing/2014/main" id="{34FAE68D-4971-4D08-B99A-27FD0262051A}"/>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19727"/>
          </a:xfrm>
          <a:prstGeom prst="rect">
            <a:avLst/>
          </a:prstGeom>
        </p:spPr>
      </p:pic>
      <p:cxnSp>
        <p:nvCxnSpPr>
          <p:cNvPr id="11" name="Straight Connector 10">
            <a:extLst>
              <a:ext uri="{FF2B5EF4-FFF2-40B4-BE49-F238E27FC236}">
                <a16:creationId xmlns:a16="http://schemas.microsoft.com/office/drawing/2014/main" id="{6607FB13-A1E8-486A-B610-23B7FFE17643}"/>
              </a:ext>
              <a:ext uri="{C183D7F6-B498-43B3-948B-1728B52AA6E4}">
                <adec:decorative xmlns:adec="http://schemas.microsoft.com/office/drawing/2017/decorative" val="1"/>
              </a:ext>
            </a:extLst>
          </p:cNvPr>
          <p:cNvCxnSpPr>
            <a:cxnSpLocks/>
          </p:cNvCxnSpPr>
          <p:nvPr userDrawn="1"/>
        </p:nvCxnSpPr>
        <p:spPr>
          <a:xfrm>
            <a:off x="0" y="81962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Picture 12" descr="Department of Veterans Affairs Logo">
            <a:extLst>
              <a:ext uri="{FF2B5EF4-FFF2-40B4-BE49-F238E27FC236}">
                <a16:creationId xmlns:a16="http://schemas.microsoft.com/office/drawing/2014/main" id="{A2E0BBFB-7BC0-4BB4-B704-42332E88912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60477"/>
          <a:stretch/>
        </p:blipFill>
        <p:spPr>
          <a:xfrm>
            <a:off x="6915150" y="6356350"/>
            <a:ext cx="1551215" cy="365126"/>
          </a:xfrm>
          <a:prstGeom prst="rect">
            <a:avLst/>
          </a:prstGeom>
        </p:spPr>
      </p:pic>
      <p:sp>
        <p:nvSpPr>
          <p:cNvPr id="14" name="Text Placeholder 15">
            <a:extLst>
              <a:ext uri="{FF2B5EF4-FFF2-40B4-BE49-F238E27FC236}">
                <a16:creationId xmlns:a16="http://schemas.microsoft.com/office/drawing/2014/main" id="{25F7A9BD-A7BA-4EA9-8FF6-F5CC728B3314}"/>
              </a:ext>
            </a:extLst>
          </p:cNvPr>
          <p:cNvSpPr>
            <a:spLocks noGrp="1"/>
          </p:cNvSpPr>
          <p:nvPr>
            <p:ph type="body" sz="quarter" idx="13" hasCustomPrompt="1"/>
          </p:nvPr>
        </p:nvSpPr>
        <p:spPr>
          <a:xfrm>
            <a:off x="288131" y="233651"/>
            <a:ext cx="8453438" cy="510418"/>
          </a:xfrm>
        </p:spPr>
        <p:txBody>
          <a:bodyPr>
            <a:normAutofit/>
          </a:bodyPr>
          <a:lstStyle>
            <a:lvl1pPr marL="0" indent="0" algn="l" defTabSz="685800" rtl="0" eaLnBrk="1" latinLnBrk="0" hangingPunct="1">
              <a:lnSpc>
                <a:spcPct val="70000"/>
              </a:lnSpc>
              <a:spcBef>
                <a:spcPct val="0"/>
              </a:spcBef>
              <a:buNone/>
              <a:defRPr lang="en-US" sz="3100" b="1"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15" name="Text Placeholder 14">
            <a:extLst>
              <a:ext uri="{FF2B5EF4-FFF2-40B4-BE49-F238E27FC236}">
                <a16:creationId xmlns:a16="http://schemas.microsoft.com/office/drawing/2014/main" id="{8918BA0A-D7F1-4AC5-8DF4-354E1A3A92FA}"/>
              </a:ext>
            </a:extLst>
          </p:cNvPr>
          <p:cNvSpPr>
            <a:spLocks noGrp="1"/>
          </p:cNvSpPr>
          <p:nvPr>
            <p:ph type="body" sz="quarter" idx="14" hasCustomPrompt="1"/>
          </p:nvPr>
        </p:nvSpPr>
        <p:spPr>
          <a:xfrm>
            <a:off x="628650" y="1101915"/>
            <a:ext cx="7886700" cy="374650"/>
          </a:xfrm>
        </p:spPr>
        <p:txBody>
          <a:bodyPr/>
          <a:lstStyle>
            <a:lvl1pPr marL="0" indent="0">
              <a:buNone/>
              <a:defRPr sz="2400">
                <a:latin typeface="Arial" panose="020B0604020202020204" pitchFamily="34" charset="0"/>
                <a:cs typeface="Arial" panose="020B0604020202020204" pitchFamily="34" charset="0"/>
              </a:defRPr>
            </a:lvl1pPr>
          </a:lstStyle>
          <a:p>
            <a:r>
              <a:rPr lang="en-US" sz="2400"/>
              <a:t>Click to edit Title</a:t>
            </a:r>
          </a:p>
        </p:txBody>
      </p:sp>
      <p:pic>
        <p:nvPicPr>
          <p:cNvPr id="17" name="Picture 16" descr="Choose VA Logo">
            <a:extLst>
              <a:ext uri="{FF2B5EF4-FFF2-40B4-BE49-F238E27FC236}">
                <a16:creationId xmlns:a16="http://schemas.microsoft.com/office/drawing/2014/main" id="{AAEF1AA1-BB53-456F-9B13-39514EFAFB7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9977" y="6277937"/>
            <a:ext cx="1405128" cy="397678"/>
          </a:xfrm>
          <a:prstGeom prst="rect">
            <a:avLst/>
          </a:prstGeom>
        </p:spPr>
      </p:pic>
      <p:sp>
        <p:nvSpPr>
          <p:cNvPr id="18" name="TextBox 17">
            <a:extLst>
              <a:ext uri="{FF2B5EF4-FFF2-40B4-BE49-F238E27FC236}">
                <a16:creationId xmlns:a16="http://schemas.microsoft.com/office/drawing/2014/main" id="{3473E359-837D-4B80-927B-4350867A254F}"/>
              </a:ext>
            </a:extLst>
          </p:cNvPr>
          <p:cNvSpPr txBox="1"/>
          <p:nvPr userDrawn="1"/>
        </p:nvSpPr>
        <p:spPr>
          <a:xfrm>
            <a:off x="8585016" y="6439913"/>
            <a:ext cx="534572" cy="276999"/>
          </a:xfrm>
          <a:prstGeom prst="rect">
            <a:avLst/>
          </a:prstGeom>
          <a:noFill/>
        </p:spPr>
        <p:txBody>
          <a:bodyPr wrap="square" rtlCol="0">
            <a:spAutoFit/>
          </a:bodyPr>
          <a:lstStyle/>
          <a:p>
            <a:pPr algn="r"/>
            <a:fld id="{3D460B33-8885-4DA2-8DD2-6937B2F7E5F3}" type="slidenum">
              <a:rPr lang="en-US" sz="1200" smtClean="0">
                <a:solidFill>
                  <a:schemeClr val="accent4">
                    <a:lumMod val="50000"/>
                  </a:schemeClr>
                </a:solidFill>
                <a:latin typeface="Arial" panose="020B0604020202020204" pitchFamily="34" charset="0"/>
                <a:cs typeface="Arial" panose="020B0604020202020204" pitchFamily="34" charset="0"/>
              </a:rPr>
              <a:pPr algn="r"/>
              <a:t>‹#›</a:t>
            </a:fld>
            <a:endParaRPr lang="en-US">
              <a:solidFill>
                <a:schemeClr val="accent4">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6998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47035B8-557F-4881-ABFC-350B34B96F78}"/>
              </a:ext>
            </a:extLst>
          </p:cNvPr>
          <p:cNvSpPr>
            <a:spLocks noGrp="1"/>
          </p:cNvSpPr>
          <p:nvPr>
            <p:ph type="ftr" sz="quarter" idx="11"/>
          </p:nvPr>
        </p:nvSpPr>
        <p:spPr/>
        <p:txBody>
          <a:bodyPr/>
          <a:lstStyle/>
          <a:p>
            <a:endParaRPr lang="en-US"/>
          </a:p>
        </p:txBody>
      </p:sp>
      <p:pic>
        <p:nvPicPr>
          <p:cNvPr id="9" name="Picture 8">
            <a:extLst>
              <a:ext uri="{FF2B5EF4-FFF2-40B4-BE49-F238E27FC236}">
                <a16:creationId xmlns:a16="http://schemas.microsoft.com/office/drawing/2014/main" id="{E1DF5D5D-FC86-4411-88F8-BB3AB0F54680}"/>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19727"/>
          </a:xfrm>
          <a:prstGeom prst="rect">
            <a:avLst/>
          </a:prstGeom>
        </p:spPr>
      </p:pic>
      <p:cxnSp>
        <p:nvCxnSpPr>
          <p:cNvPr id="10" name="Straight Connector 9">
            <a:extLst>
              <a:ext uri="{FF2B5EF4-FFF2-40B4-BE49-F238E27FC236}">
                <a16:creationId xmlns:a16="http://schemas.microsoft.com/office/drawing/2014/main" id="{C603A5D0-0386-4148-B8F9-8C1A27CDC06F}"/>
              </a:ext>
              <a:ext uri="{C183D7F6-B498-43B3-948B-1728B52AA6E4}">
                <adec:decorative xmlns:adec="http://schemas.microsoft.com/office/drawing/2017/decorative" val="1"/>
              </a:ext>
            </a:extLst>
          </p:cNvPr>
          <p:cNvCxnSpPr>
            <a:cxnSpLocks/>
          </p:cNvCxnSpPr>
          <p:nvPr userDrawn="1"/>
        </p:nvCxnSpPr>
        <p:spPr>
          <a:xfrm>
            <a:off x="0" y="81962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Picture 11" descr="Department of Veterans Affairs Logo">
            <a:extLst>
              <a:ext uri="{FF2B5EF4-FFF2-40B4-BE49-F238E27FC236}">
                <a16:creationId xmlns:a16="http://schemas.microsoft.com/office/drawing/2014/main" id="{896F4020-EFEE-4C82-ACBD-78FF4616519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60477"/>
          <a:stretch/>
        </p:blipFill>
        <p:spPr>
          <a:xfrm>
            <a:off x="6915150" y="6356350"/>
            <a:ext cx="1551215" cy="365126"/>
          </a:xfrm>
          <a:prstGeom prst="rect">
            <a:avLst/>
          </a:prstGeom>
        </p:spPr>
      </p:pic>
      <p:sp>
        <p:nvSpPr>
          <p:cNvPr id="14" name="Text Placeholder 15">
            <a:extLst>
              <a:ext uri="{FF2B5EF4-FFF2-40B4-BE49-F238E27FC236}">
                <a16:creationId xmlns:a16="http://schemas.microsoft.com/office/drawing/2014/main" id="{9234C347-EB9E-4A99-B01B-84244345B339}"/>
              </a:ext>
            </a:extLst>
          </p:cNvPr>
          <p:cNvSpPr>
            <a:spLocks noGrp="1"/>
          </p:cNvSpPr>
          <p:nvPr>
            <p:ph type="body" sz="quarter" idx="13" hasCustomPrompt="1"/>
          </p:nvPr>
        </p:nvSpPr>
        <p:spPr>
          <a:xfrm>
            <a:off x="288131" y="233651"/>
            <a:ext cx="8453438" cy="510418"/>
          </a:xfrm>
        </p:spPr>
        <p:txBody>
          <a:bodyPr>
            <a:normAutofit/>
          </a:bodyPr>
          <a:lstStyle>
            <a:lvl1pPr marL="0" indent="0" algn="l" defTabSz="685800" rtl="0" eaLnBrk="1" latinLnBrk="0" hangingPunct="1">
              <a:lnSpc>
                <a:spcPct val="70000"/>
              </a:lnSpc>
              <a:spcBef>
                <a:spcPct val="0"/>
              </a:spcBef>
              <a:buNone/>
              <a:defRPr lang="en-US" sz="3100" b="1"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p>
        </p:txBody>
      </p:sp>
      <p:pic>
        <p:nvPicPr>
          <p:cNvPr id="15" name="Picture 14" descr="Choose VA logo">
            <a:extLst>
              <a:ext uri="{FF2B5EF4-FFF2-40B4-BE49-F238E27FC236}">
                <a16:creationId xmlns:a16="http://schemas.microsoft.com/office/drawing/2014/main" id="{86C999D2-7C08-471D-9FAF-977F853497B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9977" y="6277937"/>
            <a:ext cx="1405128" cy="397678"/>
          </a:xfrm>
          <a:prstGeom prst="rect">
            <a:avLst/>
          </a:prstGeom>
        </p:spPr>
      </p:pic>
      <p:sp>
        <p:nvSpPr>
          <p:cNvPr id="16" name="TextBox 15">
            <a:extLst>
              <a:ext uri="{FF2B5EF4-FFF2-40B4-BE49-F238E27FC236}">
                <a16:creationId xmlns:a16="http://schemas.microsoft.com/office/drawing/2014/main" id="{84D699AA-E58D-46E7-8C54-49E85FFE3584}"/>
              </a:ext>
            </a:extLst>
          </p:cNvPr>
          <p:cNvSpPr txBox="1"/>
          <p:nvPr userDrawn="1"/>
        </p:nvSpPr>
        <p:spPr>
          <a:xfrm>
            <a:off x="8585016" y="6439913"/>
            <a:ext cx="534572" cy="276999"/>
          </a:xfrm>
          <a:prstGeom prst="rect">
            <a:avLst/>
          </a:prstGeom>
          <a:noFill/>
        </p:spPr>
        <p:txBody>
          <a:bodyPr wrap="square" rtlCol="0">
            <a:spAutoFit/>
          </a:bodyPr>
          <a:lstStyle/>
          <a:p>
            <a:pPr algn="r"/>
            <a:fld id="{3D460B33-8885-4DA2-8DD2-6937B2F7E5F3}" type="slidenum">
              <a:rPr lang="en-US" sz="1200" smtClean="0">
                <a:solidFill>
                  <a:schemeClr val="accent4">
                    <a:lumMod val="50000"/>
                  </a:schemeClr>
                </a:solidFill>
                <a:latin typeface="Arial" panose="020B0604020202020204" pitchFamily="34" charset="0"/>
                <a:cs typeface="Arial" panose="020B0604020202020204" pitchFamily="34" charset="0"/>
              </a:rPr>
              <a:pPr algn="r"/>
              <a:t>‹#›</a:t>
            </a:fld>
            <a:endParaRPr lang="en-US">
              <a:solidFill>
                <a:schemeClr val="accent4">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4832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8691962-B9C3-4312-A061-332B91F83DD5}"/>
              </a:ext>
            </a:extLst>
          </p:cNvPr>
          <p:cNvSpPr>
            <a:spLocks noGrp="1"/>
          </p:cNvSpPr>
          <p:nvPr>
            <p:ph type="body" sz="half" idx="2"/>
          </p:nvPr>
        </p:nvSpPr>
        <p:spPr>
          <a:xfrm>
            <a:off x="629841" y="2057400"/>
            <a:ext cx="2949178" cy="3811588"/>
          </a:xfrm>
        </p:spPr>
        <p:txBody>
          <a:bodyPr/>
          <a:lstStyle>
            <a:lvl1pPr marL="0" indent="0">
              <a:buNone/>
              <a:defRPr sz="1200">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a:extLst>
              <a:ext uri="{FF2B5EF4-FFF2-40B4-BE49-F238E27FC236}">
                <a16:creationId xmlns:a16="http://schemas.microsoft.com/office/drawing/2014/main" id="{C8AB5026-44B6-4299-B36A-0426799505AE}"/>
              </a:ext>
            </a:extLst>
          </p:cNvPr>
          <p:cNvSpPr>
            <a:spLocks noGrp="1"/>
          </p:cNvSpPr>
          <p:nvPr>
            <p:ph type="ftr" sz="quarter" idx="11"/>
          </p:nvPr>
        </p:nvSpPr>
        <p:spPr/>
        <p:txBody>
          <a:bodyPr/>
          <a:lstStyle/>
          <a:p>
            <a:endParaRPr lang="en-US"/>
          </a:p>
        </p:txBody>
      </p:sp>
      <p:pic>
        <p:nvPicPr>
          <p:cNvPr id="8" name="Picture 7">
            <a:extLst>
              <a:ext uri="{FF2B5EF4-FFF2-40B4-BE49-F238E27FC236}">
                <a16:creationId xmlns:a16="http://schemas.microsoft.com/office/drawing/2014/main" id="{CEA68A8B-CEE5-4BCD-85A9-01DDD7AF66A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19727"/>
          </a:xfrm>
          <a:prstGeom prst="rect">
            <a:avLst/>
          </a:prstGeom>
        </p:spPr>
      </p:pic>
      <p:cxnSp>
        <p:nvCxnSpPr>
          <p:cNvPr id="9" name="Straight Connector 8">
            <a:extLst>
              <a:ext uri="{FF2B5EF4-FFF2-40B4-BE49-F238E27FC236}">
                <a16:creationId xmlns:a16="http://schemas.microsoft.com/office/drawing/2014/main" id="{ED2E0269-4409-4A55-B365-CB31C75C3DF5}"/>
              </a:ext>
              <a:ext uri="{C183D7F6-B498-43B3-948B-1728B52AA6E4}">
                <adec:decorative xmlns:adec="http://schemas.microsoft.com/office/drawing/2017/decorative" val="1"/>
              </a:ext>
            </a:extLst>
          </p:cNvPr>
          <p:cNvCxnSpPr>
            <a:cxnSpLocks/>
          </p:cNvCxnSpPr>
          <p:nvPr userDrawn="1"/>
        </p:nvCxnSpPr>
        <p:spPr>
          <a:xfrm>
            <a:off x="0" y="81962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10" descr="Department of Veterans Affairs Logo">
            <a:extLst>
              <a:ext uri="{FF2B5EF4-FFF2-40B4-BE49-F238E27FC236}">
                <a16:creationId xmlns:a16="http://schemas.microsoft.com/office/drawing/2014/main" id="{2F19FE36-8D89-4825-B12F-1DCE1B9AA13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60477"/>
          <a:stretch/>
        </p:blipFill>
        <p:spPr>
          <a:xfrm>
            <a:off x="6915150" y="6356350"/>
            <a:ext cx="1551215" cy="365126"/>
          </a:xfrm>
          <a:prstGeom prst="rect">
            <a:avLst/>
          </a:prstGeom>
        </p:spPr>
      </p:pic>
      <p:sp>
        <p:nvSpPr>
          <p:cNvPr id="12" name="Text Placeholder 15">
            <a:extLst>
              <a:ext uri="{FF2B5EF4-FFF2-40B4-BE49-F238E27FC236}">
                <a16:creationId xmlns:a16="http://schemas.microsoft.com/office/drawing/2014/main" id="{93310C72-27A9-4BD1-9BD6-222152DC1A2B}"/>
              </a:ext>
            </a:extLst>
          </p:cNvPr>
          <p:cNvSpPr>
            <a:spLocks noGrp="1"/>
          </p:cNvSpPr>
          <p:nvPr>
            <p:ph type="body" sz="quarter" idx="13" hasCustomPrompt="1"/>
          </p:nvPr>
        </p:nvSpPr>
        <p:spPr>
          <a:xfrm>
            <a:off x="288131" y="233651"/>
            <a:ext cx="8453438" cy="510418"/>
          </a:xfrm>
        </p:spPr>
        <p:txBody>
          <a:bodyPr>
            <a:normAutofit/>
          </a:bodyPr>
          <a:lstStyle>
            <a:lvl1pPr marL="0" indent="0" algn="l" defTabSz="685800" rtl="0" eaLnBrk="1" latinLnBrk="0" hangingPunct="1">
              <a:lnSpc>
                <a:spcPct val="70000"/>
              </a:lnSpc>
              <a:spcBef>
                <a:spcPct val="0"/>
              </a:spcBef>
              <a:buNone/>
              <a:defRPr lang="en-US" sz="3100" b="1"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14" name="Text Placeholder 14">
            <a:extLst>
              <a:ext uri="{FF2B5EF4-FFF2-40B4-BE49-F238E27FC236}">
                <a16:creationId xmlns:a16="http://schemas.microsoft.com/office/drawing/2014/main" id="{2782F39D-F8C5-47A6-B8C3-B5685A2C2C05}"/>
              </a:ext>
            </a:extLst>
          </p:cNvPr>
          <p:cNvSpPr>
            <a:spLocks noGrp="1"/>
          </p:cNvSpPr>
          <p:nvPr>
            <p:ph type="body" sz="quarter" idx="14" hasCustomPrompt="1"/>
          </p:nvPr>
        </p:nvSpPr>
        <p:spPr>
          <a:xfrm>
            <a:off x="627459" y="1101915"/>
            <a:ext cx="2950369" cy="819726"/>
          </a:xfrm>
        </p:spPr>
        <p:txBody>
          <a:bodyPr anchor="b"/>
          <a:lstStyle>
            <a:lvl1pPr marL="0" indent="0">
              <a:buNone/>
              <a:defRPr sz="2400">
                <a:latin typeface="Arial" panose="020B0604020202020204" pitchFamily="34" charset="0"/>
                <a:cs typeface="Arial" panose="020B0604020202020204" pitchFamily="34" charset="0"/>
              </a:defRPr>
            </a:lvl1pPr>
          </a:lstStyle>
          <a:p>
            <a:r>
              <a:rPr lang="en-US" sz="2400"/>
              <a:t>Click to edit Title</a:t>
            </a:r>
          </a:p>
        </p:txBody>
      </p:sp>
      <p:sp>
        <p:nvSpPr>
          <p:cNvPr id="18" name="Content Placeholder 2">
            <a:extLst>
              <a:ext uri="{FF2B5EF4-FFF2-40B4-BE49-F238E27FC236}">
                <a16:creationId xmlns:a16="http://schemas.microsoft.com/office/drawing/2014/main" id="{5C16C6C7-244F-43EB-BE10-F6880C4AF021}"/>
              </a:ext>
            </a:extLst>
          </p:cNvPr>
          <p:cNvSpPr>
            <a:spLocks noGrp="1"/>
          </p:cNvSpPr>
          <p:nvPr>
            <p:ph idx="1"/>
          </p:nvPr>
        </p:nvSpPr>
        <p:spPr>
          <a:xfrm>
            <a:off x="3765176" y="1101916"/>
            <a:ext cx="4750174" cy="4767072"/>
          </a:xfrm>
        </p:spPr>
        <p:txBody>
          <a:bodyPr/>
          <a:lstStyle>
            <a:lvl1pPr marL="91440">
              <a:defRPr sz="2000">
                <a:latin typeface="Arial" panose="020B0604020202020204" pitchFamily="34" charset="0"/>
                <a:cs typeface="Arial" panose="020B0604020202020204" pitchFamily="34" charset="0"/>
              </a:defRPr>
            </a:lvl1pPr>
            <a:lvl2pPr marL="731520" indent="-171450">
              <a:buFont typeface="Courier New" panose="02070309020205020404" pitchFamily="49" charset="0"/>
              <a:buChar char="o"/>
              <a:defRPr sz="1600">
                <a:latin typeface="Arial" panose="020B0604020202020204" pitchFamily="34" charset="0"/>
                <a:cs typeface="Arial" panose="020B0604020202020204" pitchFamily="34" charset="0"/>
              </a:defRPr>
            </a:lvl2pPr>
            <a:lvl3pPr marL="1097280" indent="-171450">
              <a:buFont typeface="Wingdings" panose="05000000000000000000" pitchFamily="2" charset="2"/>
              <a:buChar char="§"/>
              <a:defRPr sz="1400">
                <a:latin typeface="Arial" panose="020B0604020202020204" pitchFamily="34" charset="0"/>
                <a:cs typeface="Arial" panose="020B0604020202020204" pitchFamily="34" charset="0"/>
              </a:defRPr>
            </a:lvl3pPr>
            <a:lvl4pPr marL="1463040">
              <a:defRPr sz="1200">
                <a:latin typeface="Arial" panose="020B0604020202020204" pitchFamily="34" charset="0"/>
                <a:cs typeface="Arial" panose="020B0604020202020204" pitchFamily="34" charset="0"/>
              </a:defRPr>
            </a:lvl4pPr>
            <a:lvl5pPr marL="1828800" indent="-171450">
              <a:buFont typeface="Courier New" panose="02070309020205020404" pitchFamily="49" charset="0"/>
              <a:buChar char="o"/>
              <a:defRPr sz="1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descr="Choose VA Logo">
            <a:extLst>
              <a:ext uri="{FF2B5EF4-FFF2-40B4-BE49-F238E27FC236}">
                <a16:creationId xmlns:a16="http://schemas.microsoft.com/office/drawing/2014/main" id="{DB4DD82C-DCC5-4189-B34A-3A1FD6922B3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9977" y="6277937"/>
            <a:ext cx="1405128" cy="397678"/>
          </a:xfrm>
          <a:prstGeom prst="rect">
            <a:avLst/>
          </a:prstGeom>
        </p:spPr>
      </p:pic>
      <p:sp>
        <p:nvSpPr>
          <p:cNvPr id="17" name="TextBox 16">
            <a:extLst>
              <a:ext uri="{FF2B5EF4-FFF2-40B4-BE49-F238E27FC236}">
                <a16:creationId xmlns:a16="http://schemas.microsoft.com/office/drawing/2014/main" id="{AA7DD328-ABA3-40D4-BC8B-27909BBCF498}"/>
              </a:ext>
            </a:extLst>
          </p:cNvPr>
          <p:cNvSpPr txBox="1"/>
          <p:nvPr userDrawn="1"/>
        </p:nvSpPr>
        <p:spPr>
          <a:xfrm>
            <a:off x="8585016" y="6439913"/>
            <a:ext cx="534572" cy="276999"/>
          </a:xfrm>
          <a:prstGeom prst="rect">
            <a:avLst/>
          </a:prstGeom>
          <a:noFill/>
        </p:spPr>
        <p:txBody>
          <a:bodyPr wrap="square" rtlCol="0">
            <a:spAutoFit/>
          </a:bodyPr>
          <a:lstStyle/>
          <a:p>
            <a:pPr algn="r"/>
            <a:fld id="{3D460B33-8885-4DA2-8DD2-6937B2F7E5F3}" type="slidenum">
              <a:rPr lang="en-US" sz="1200" smtClean="0">
                <a:solidFill>
                  <a:schemeClr val="accent4">
                    <a:lumMod val="50000"/>
                  </a:schemeClr>
                </a:solidFill>
                <a:latin typeface="Arial" panose="020B0604020202020204" pitchFamily="34" charset="0"/>
                <a:cs typeface="Arial" panose="020B0604020202020204" pitchFamily="34" charset="0"/>
              </a:rPr>
              <a:pPr algn="r"/>
              <a:t>‹#›</a:t>
            </a:fld>
            <a:endParaRPr lang="en-US">
              <a:solidFill>
                <a:schemeClr val="accent4">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7801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1E6C749-F1CD-4676-BA03-0FF7211AA976}"/>
              </a:ext>
            </a:extLst>
          </p:cNvPr>
          <p:cNvSpPr>
            <a:spLocks noGrp="1"/>
          </p:cNvSpPr>
          <p:nvPr>
            <p:ph type="pic" idx="1"/>
          </p:nvPr>
        </p:nvSpPr>
        <p:spPr>
          <a:xfrm>
            <a:off x="3887391" y="987426"/>
            <a:ext cx="4629150" cy="4873625"/>
          </a:xfrm>
        </p:spPr>
        <p:txBody>
          <a:bodyPr/>
          <a:lstStyle>
            <a:lvl1pPr marL="0" indent="0">
              <a:buNone/>
              <a:defRPr sz="24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4674737-7E32-442C-9C5B-E8943172D408}"/>
              </a:ext>
            </a:extLst>
          </p:cNvPr>
          <p:cNvSpPr>
            <a:spLocks noGrp="1"/>
          </p:cNvSpPr>
          <p:nvPr>
            <p:ph type="body" sz="half" idx="2"/>
          </p:nvPr>
        </p:nvSpPr>
        <p:spPr>
          <a:xfrm>
            <a:off x="629841" y="2057400"/>
            <a:ext cx="2949178" cy="3811588"/>
          </a:xfrm>
        </p:spPr>
        <p:txBody>
          <a:bodyPr/>
          <a:lstStyle>
            <a:lvl1pPr marL="0" indent="0">
              <a:buNone/>
              <a:defRPr sz="1200">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a:extLst>
              <a:ext uri="{FF2B5EF4-FFF2-40B4-BE49-F238E27FC236}">
                <a16:creationId xmlns:a16="http://schemas.microsoft.com/office/drawing/2014/main" id="{A2D35B48-0DE5-4DEB-B720-BB0CFF5439FA}"/>
              </a:ext>
            </a:extLst>
          </p:cNvPr>
          <p:cNvSpPr>
            <a:spLocks noGrp="1"/>
          </p:cNvSpPr>
          <p:nvPr>
            <p:ph type="ftr" sz="quarter" idx="11"/>
          </p:nvPr>
        </p:nvSpPr>
        <p:spPr/>
        <p:txBody>
          <a:bodyPr/>
          <a:lstStyle/>
          <a:p>
            <a:endParaRPr lang="en-US"/>
          </a:p>
        </p:txBody>
      </p:sp>
      <p:pic>
        <p:nvPicPr>
          <p:cNvPr id="8" name="Picture 7">
            <a:extLst>
              <a:ext uri="{FF2B5EF4-FFF2-40B4-BE49-F238E27FC236}">
                <a16:creationId xmlns:a16="http://schemas.microsoft.com/office/drawing/2014/main" id="{B8341227-A0AC-410B-9EF2-D108D5D1456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19727"/>
          </a:xfrm>
          <a:prstGeom prst="rect">
            <a:avLst/>
          </a:prstGeom>
        </p:spPr>
      </p:pic>
      <p:cxnSp>
        <p:nvCxnSpPr>
          <p:cNvPr id="9" name="Straight Connector 8">
            <a:extLst>
              <a:ext uri="{FF2B5EF4-FFF2-40B4-BE49-F238E27FC236}">
                <a16:creationId xmlns:a16="http://schemas.microsoft.com/office/drawing/2014/main" id="{F2346643-763B-47C6-9DFB-692D66915572}"/>
              </a:ext>
              <a:ext uri="{C183D7F6-B498-43B3-948B-1728B52AA6E4}">
                <adec:decorative xmlns:adec="http://schemas.microsoft.com/office/drawing/2017/decorative" val="1"/>
              </a:ext>
            </a:extLst>
          </p:cNvPr>
          <p:cNvCxnSpPr>
            <a:cxnSpLocks/>
          </p:cNvCxnSpPr>
          <p:nvPr userDrawn="1"/>
        </p:nvCxnSpPr>
        <p:spPr>
          <a:xfrm>
            <a:off x="0" y="81962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10" descr="Department of Veterans Affairs logo">
            <a:extLst>
              <a:ext uri="{FF2B5EF4-FFF2-40B4-BE49-F238E27FC236}">
                <a16:creationId xmlns:a16="http://schemas.microsoft.com/office/drawing/2014/main" id="{7F460AB0-0668-4D3A-BEE3-FC4EBD313EE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60477"/>
          <a:stretch/>
        </p:blipFill>
        <p:spPr>
          <a:xfrm>
            <a:off x="6915150" y="6356350"/>
            <a:ext cx="1551215" cy="365126"/>
          </a:xfrm>
          <a:prstGeom prst="rect">
            <a:avLst/>
          </a:prstGeom>
        </p:spPr>
      </p:pic>
      <p:sp>
        <p:nvSpPr>
          <p:cNvPr id="12" name="Text Placeholder 15">
            <a:extLst>
              <a:ext uri="{FF2B5EF4-FFF2-40B4-BE49-F238E27FC236}">
                <a16:creationId xmlns:a16="http://schemas.microsoft.com/office/drawing/2014/main" id="{F91B6BF4-EEB0-4E62-9235-768AED437A65}"/>
              </a:ext>
            </a:extLst>
          </p:cNvPr>
          <p:cNvSpPr>
            <a:spLocks noGrp="1"/>
          </p:cNvSpPr>
          <p:nvPr>
            <p:ph type="body" sz="quarter" idx="13" hasCustomPrompt="1"/>
          </p:nvPr>
        </p:nvSpPr>
        <p:spPr>
          <a:xfrm>
            <a:off x="288131" y="233651"/>
            <a:ext cx="8453438" cy="510418"/>
          </a:xfrm>
        </p:spPr>
        <p:txBody>
          <a:bodyPr>
            <a:normAutofit/>
          </a:bodyPr>
          <a:lstStyle>
            <a:lvl1pPr marL="0" indent="0" algn="l" defTabSz="685800" rtl="0" eaLnBrk="1" latinLnBrk="0" hangingPunct="1">
              <a:lnSpc>
                <a:spcPct val="70000"/>
              </a:lnSpc>
              <a:spcBef>
                <a:spcPct val="0"/>
              </a:spcBef>
              <a:buNone/>
              <a:defRPr lang="en-US" sz="3100" b="1"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14" name="Text Placeholder 14">
            <a:extLst>
              <a:ext uri="{FF2B5EF4-FFF2-40B4-BE49-F238E27FC236}">
                <a16:creationId xmlns:a16="http://schemas.microsoft.com/office/drawing/2014/main" id="{9F978048-BA6B-4050-98D2-6C68DA9C0968}"/>
              </a:ext>
            </a:extLst>
          </p:cNvPr>
          <p:cNvSpPr>
            <a:spLocks noGrp="1"/>
          </p:cNvSpPr>
          <p:nvPr>
            <p:ph type="body" sz="quarter" idx="14" hasCustomPrompt="1"/>
          </p:nvPr>
        </p:nvSpPr>
        <p:spPr>
          <a:xfrm>
            <a:off x="627459" y="1101915"/>
            <a:ext cx="2950369" cy="819726"/>
          </a:xfrm>
        </p:spPr>
        <p:txBody>
          <a:bodyPr anchor="b"/>
          <a:lstStyle>
            <a:lvl1pPr marL="0" indent="0">
              <a:buNone/>
              <a:defRPr sz="2400">
                <a:latin typeface="Arial" panose="020B0604020202020204" pitchFamily="34" charset="0"/>
                <a:cs typeface="Arial" panose="020B0604020202020204" pitchFamily="34" charset="0"/>
              </a:defRPr>
            </a:lvl1pPr>
          </a:lstStyle>
          <a:p>
            <a:r>
              <a:rPr lang="en-US" sz="2400"/>
              <a:t>Click to edit Title</a:t>
            </a:r>
          </a:p>
        </p:txBody>
      </p:sp>
      <p:pic>
        <p:nvPicPr>
          <p:cNvPr id="15" name="Picture 14" descr="Choose VA logo">
            <a:extLst>
              <a:ext uri="{FF2B5EF4-FFF2-40B4-BE49-F238E27FC236}">
                <a16:creationId xmlns:a16="http://schemas.microsoft.com/office/drawing/2014/main" id="{419B378A-46EB-44FD-9234-8FB20CF1DA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9977" y="6277937"/>
            <a:ext cx="1405128" cy="397678"/>
          </a:xfrm>
          <a:prstGeom prst="rect">
            <a:avLst/>
          </a:prstGeom>
        </p:spPr>
      </p:pic>
      <p:sp>
        <p:nvSpPr>
          <p:cNvPr id="16" name="TextBox 15">
            <a:extLst>
              <a:ext uri="{FF2B5EF4-FFF2-40B4-BE49-F238E27FC236}">
                <a16:creationId xmlns:a16="http://schemas.microsoft.com/office/drawing/2014/main" id="{105D2B82-8B97-40B4-9410-753A6CF11B39}"/>
              </a:ext>
            </a:extLst>
          </p:cNvPr>
          <p:cNvSpPr txBox="1"/>
          <p:nvPr userDrawn="1"/>
        </p:nvSpPr>
        <p:spPr>
          <a:xfrm>
            <a:off x="8585016" y="6439913"/>
            <a:ext cx="534572" cy="276999"/>
          </a:xfrm>
          <a:prstGeom prst="rect">
            <a:avLst/>
          </a:prstGeom>
          <a:noFill/>
        </p:spPr>
        <p:txBody>
          <a:bodyPr wrap="square" rtlCol="0">
            <a:spAutoFit/>
          </a:bodyPr>
          <a:lstStyle/>
          <a:p>
            <a:pPr algn="r"/>
            <a:fld id="{3D460B33-8885-4DA2-8DD2-6937B2F7E5F3}" type="slidenum">
              <a:rPr lang="en-US" sz="1200" smtClean="0">
                <a:solidFill>
                  <a:schemeClr val="accent4">
                    <a:lumMod val="50000"/>
                  </a:schemeClr>
                </a:solidFill>
                <a:latin typeface="Arial" panose="020B0604020202020204" pitchFamily="34" charset="0"/>
                <a:cs typeface="Arial" panose="020B0604020202020204" pitchFamily="34" charset="0"/>
              </a:rPr>
              <a:pPr algn="r"/>
              <a:t>‹#›</a:t>
            </a:fld>
            <a:endParaRPr lang="en-US">
              <a:solidFill>
                <a:schemeClr val="accent4">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938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2ADACA-EB99-4A67-B6FE-4FEE732193D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EDB3C1-9E4B-4C8D-9B07-7B5387667EC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9B0809-8D7F-42F7-9EDB-38D25E80EE2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fld id="{E14FC042-1B33-45E9-B928-D00CA7DA74E1}" type="datetimeFigureOut">
              <a:rPr lang="en-US" smtClean="0"/>
              <a:pPr/>
              <a:t>2/27/2023</a:t>
            </a:fld>
            <a:endParaRPr lang="en-US"/>
          </a:p>
        </p:txBody>
      </p:sp>
      <p:sp>
        <p:nvSpPr>
          <p:cNvPr id="5" name="Footer Placeholder 4">
            <a:extLst>
              <a:ext uri="{FF2B5EF4-FFF2-40B4-BE49-F238E27FC236}">
                <a16:creationId xmlns:a16="http://schemas.microsoft.com/office/drawing/2014/main" id="{A46FA3B6-5FB8-4554-A2E0-561D9B3664D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FD1A3766-3770-4015-A155-54B48553086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4DEE570D-9FB8-41F2-B441-276EDA6AA6A6}" type="slidenum">
              <a:rPr lang="en-US" smtClean="0"/>
              <a:pPr/>
              <a:t>‹#›</a:t>
            </a:fld>
            <a:endParaRPr lang="en-US"/>
          </a:p>
        </p:txBody>
      </p:sp>
      <p:sp>
        <p:nvSpPr>
          <p:cNvPr id="9" name="Rectangle 8">
            <a:extLst>
              <a:ext uri="{FF2B5EF4-FFF2-40B4-BE49-F238E27FC236}">
                <a16:creationId xmlns:a16="http://schemas.microsoft.com/office/drawing/2014/main" id="{6D9AFBE3-2DFE-48D7-AE70-07B0610F9D66}"/>
              </a:ext>
              <a:ext uri="{C183D7F6-B498-43B3-948B-1728B52AA6E4}">
                <adec:decorative xmlns:adec="http://schemas.microsoft.com/office/drawing/2017/decorative" val="1"/>
              </a:ext>
            </a:extLst>
          </p:cNvPr>
          <p:cNvSpPr/>
          <p:nvPr userDrawn="1"/>
        </p:nvSpPr>
        <p:spPr>
          <a:xfrm>
            <a:off x="0" y="6753365"/>
            <a:ext cx="9144000" cy="116433"/>
          </a:xfrm>
          <a:prstGeom prst="rect">
            <a:avLst/>
          </a:prstGeom>
          <a:solidFill>
            <a:srgbClr val="1A41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Tree>
    <p:extLst>
      <p:ext uri="{BB962C8B-B14F-4D97-AF65-F5344CB8AC3E}">
        <p14:creationId xmlns:p14="http://schemas.microsoft.com/office/powerpoint/2010/main" val="581522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hyperlink" Target="https://www.va.gov/budget/products.asp"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congress.gov/117/plaws/publ168/PLAW-117publ168.pdf"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hyperlink" Target="https://www.va.gov/budget/products.asp" TargetMode="External"/><Relationship Id="rId5" Type="http://schemas.openxmlformats.org/officeDocument/2006/relationships/image" Target="../media/image28.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hyperlink" Target="https://www.va.gov/budget/products.asp" TargetMode="Externa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8" Type="http://schemas.openxmlformats.org/officeDocument/2006/relationships/hyperlink" Target="https://www.va.gov/oaa/" TargetMode="External"/><Relationship Id="rId3" Type="http://schemas.openxmlformats.org/officeDocument/2006/relationships/hyperlink" Target="https://dvagov.sharepoint.com/sites/VACOVACOCFM/RealProperty/Policy_ProgramsService" TargetMode="External"/><Relationship Id="rId7" Type="http://schemas.openxmlformats.org/officeDocument/2006/relationships/hyperlink" Target="https://www.va.gov/HEALTHPARTNERSHIPS/index.asp" TargetMode="External"/><Relationship Id="rId2" Type="http://schemas.openxmlformats.org/officeDocument/2006/relationships/hyperlink" Target="https://vaww.cfm.va.gov/real/index.asp" TargetMode="External"/><Relationship Id="rId1" Type="http://schemas.openxmlformats.org/officeDocument/2006/relationships/slideLayout" Target="../slideLayouts/slideLayout7.xml"/><Relationship Id="rId6" Type="http://schemas.openxmlformats.org/officeDocument/2006/relationships/hyperlink" Target="https://dvagov.sharepoint.com/sites/VHAProcurement/PLOMSO(OLD)/default.aspx" TargetMode="External"/><Relationship Id="rId5" Type="http://schemas.openxmlformats.org/officeDocument/2006/relationships/hyperlink" Target="https://www.va.gov/VADODHEALTH/Medical_Sharing.asp#:~:text=The%20office%20serves%20as%20the%20primary%20VHA%20liaison,encompassing%20the%20use%20of%20medical%20resource%20sharing%20agreements." TargetMode="External"/><Relationship Id="rId10" Type="http://schemas.openxmlformats.org/officeDocument/2006/relationships/hyperlink" Target="https://www.va.gov/scsp/" TargetMode="External"/><Relationship Id="rId4" Type="http://schemas.openxmlformats.org/officeDocument/2006/relationships/hyperlink" Target="https://www.va.gov/oaem/" TargetMode="External"/><Relationship Id="rId9" Type="http://schemas.openxmlformats.org/officeDocument/2006/relationships/hyperlink" Target="https://www.va.gov/VADODHEALTH/Medical_Sharing.asp"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ongress.gov/117/plaws/publ168/PLAW-117publ168.pdf"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19">
            <a:extLst>
              <a:ext uri="{FF2B5EF4-FFF2-40B4-BE49-F238E27FC236}">
                <a16:creationId xmlns:a16="http://schemas.microsoft.com/office/drawing/2014/main" id="{A7394978-D32A-4E7C-8400-C03FB5B4E427}"/>
              </a:ext>
            </a:extLst>
          </p:cNvPr>
          <p:cNvSpPr>
            <a:spLocks noGrp="1"/>
          </p:cNvSpPr>
          <p:nvPr>
            <p:ph type="title" hasCustomPrompt="1"/>
          </p:nvPr>
        </p:nvSpPr>
        <p:spPr>
          <a:xfrm>
            <a:off x="556560" y="3602038"/>
            <a:ext cx="8390669" cy="587997"/>
          </a:xfrm>
          <a:prstGeom prst="rect">
            <a:avLst/>
          </a:prstGeom>
        </p:spPr>
        <p:txBody>
          <a:bodyPr vert="horz" lIns="91440" tIns="45720" rIns="91440" bIns="45720" rtlCol="0" anchor="ctr">
            <a:noAutofit/>
          </a:bodyPr>
          <a:lstStyle>
            <a:lvl1pPr>
              <a:defRPr sz="4000" b="1">
                <a:solidFill>
                  <a:srgbClr val="1A4176"/>
                </a:solidFill>
                <a:latin typeface="+mn-lt"/>
              </a:defRPr>
            </a:lvl1pPr>
          </a:lstStyle>
          <a:p>
            <a:r>
              <a:rPr lang="en-US" sz="3600">
                <a:latin typeface="Arial" panose="020B0604020202020204" pitchFamily="34" charset="0"/>
              </a:rPr>
              <a:t>Leasing Policy and Guidance Resulting from the PACT Act</a:t>
            </a:r>
            <a:endParaRPr lang="en-US" sz="3600" b="1">
              <a:solidFill>
                <a:srgbClr val="1A4176"/>
              </a:solidFill>
              <a:latin typeface="Arial" panose="020B0604020202020204" pitchFamily="34" charset="0"/>
              <a:cs typeface="Arial" panose="020B0604020202020204" pitchFamily="34" charset="0"/>
            </a:endParaRPr>
          </a:p>
        </p:txBody>
      </p:sp>
      <p:sp>
        <p:nvSpPr>
          <p:cNvPr id="4" name="Text Placeholder 2">
            <a:extLst>
              <a:ext uri="{FF2B5EF4-FFF2-40B4-BE49-F238E27FC236}">
                <a16:creationId xmlns:a16="http://schemas.microsoft.com/office/drawing/2014/main" id="{F3416F9F-51BB-4709-B90E-B64C0697281F}"/>
              </a:ext>
            </a:extLst>
          </p:cNvPr>
          <p:cNvSpPr>
            <a:spLocks noGrp="1"/>
          </p:cNvSpPr>
          <p:nvPr>
            <p:ph idx="1" hasCustomPrompt="1"/>
          </p:nvPr>
        </p:nvSpPr>
        <p:spPr>
          <a:xfrm>
            <a:off x="574790" y="4469838"/>
            <a:ext cx="8068235" cy="997107"/>
          </a:xfrm>
          <a:prstGeom prst="rect">
            <a:avLst/>
          </a:prstGeom>
        </p:spPr>
        <p:txBody>
          <a:bodyPr vert="horz" lIns="91440" tIns="45720" rIns="91440" bIns="45720" rtlCol="0">
            <a:normAutofit fontScale="92500" lnSpcReduction="10000"/>
          </a:bodyPr>
          <a:lstStyle>
            <a:lvl1pPr marL="0" indent="0">
              <a:buNone/>
              <a:defRPr sz="2000" b="1">
                <a:solidFill>
                  <a:srgbClr val="1A4176"/>
                </a:solidFill>
              </a:defRPr>
            </a:lvl1pPr>
          </a:lstStyle>
          <a:p>
            <a:r>
              <a:rPr lang="en-US" b="0" i="1" dirty="0">
                <a:highlight>
                  <a:srgbClr val="FFFF00"/>
                </a:highlight>
              </a:rPr>
              <a:t>January 2023</a:t>
            </a:r>
            <a:endParaRPr lang="en-US" sz="2000" b="0" i="1" dirty="0">
              <a:solidFill>
                <a:srgbClr val="1A4176"/>
              </a:solidFill>
              <a:highlight>
                <a:srgbClr val="FFFF00"/>
              </a:highlight>
              <a:latin typeface="Arial" panose="020B0604020202020204" pitchFamily="34" charset="0"/>
              <a:cs typeface="Arial" panose="020B0604020202020204" pitchFamily="34" charset="0"/>
            </a:endParaRPr>
          </a:p>
          <a:p>
            <a:endParaRPr lang="en-US" b="0" i="1" dirty="0"/>
          </a:p>
          <a:p>
            <a:r>
              <a:rPr lang="en-US" sz="2000" b="0" i="1" dirty="0">
                <a:solidFill>
                  <a:srgbClr val="1A4176"/>
                </a:solidFill>
                <a:latin typeface="Arial" panose="020B0604020202020204" pitchFamily="34" charset="0"/>
                <a:cs typeface="Arial" panose="020B0604020202020204" pitchFamily="34" charset="0"/>
              </a:rPr>
              <a:t>WORKING DRAFT </a:t>
            </a:r>
            <a:r>
              <a:rPr lang="en-US" sz="2000" b="0" i="1" dirty="0">
                <a:solidFill>
                  <a:srgbClr val="1A4176"/>
                </a:solidFill>
                <a:highlight>
                  <a:srgbClr val="FFFF00"/>
                </a:highlight>
                <a:latin typeface="Arial" panose="020B0604020202020204" pitchFamily="34" charset="0"/>
                <a:cs typeface="Arial" panose="020B0604020202020204" pitchFamily="34" charset="0"/>
              </a:rPr>
              <a:t>January 26, 2023</a:t>
            </a:r>
          </a:p>
        </p:txBody>
      </p:sp>
    </p:spTree>
    <p:extLst>
      <p:ext uri="{BB962C8B-B14F-4D97-AF65-F5344CB8AC3E}">
        <p14:creationId xmlns:p14="http://schemas.microsoft.com/office/powerpoint/2010/main" val="2642042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BB955E-A507-489C-B81D-33533BE98879}"/>
              </a:ext>
            </a:extLst>
          </p:cNvPr>
          <p:cNvSpPr>
            <a:spLocks noGrp="1"/>
          </p:cNvSpPr>
          <p:nvPr>
            <p:ph idx="12"/>
          </p:nvPr>
        </p:nvSpPr>
        <p:spPr>
          <a:xfrm>
            <a:off x="228064" y="1053384"/>
            <a:ext cx="8743103" cy="5029782"/>
          </a:xfrm>
        </p:spPr>
        <p:txBody>
          <a:bodyPr/>
          <a:lstStyle/>
          <a:p>
            <a:pPr marL="0" indent="0">
              <a:buNone/>
            </a:pPr>
            <a:endParaRPr lang="en-US" sz="1800" b="0" dirty="0"/>
          </a:p>
          <a:p>
            <a:pPr marL="0" indent="0">
              <a:buNone/>
            </a:pPr>
            <a:r>
              <a:rPr lang="en-US" sz="1800" i="1" dirty="0">
                <a:solidFill>
                  <a:srgbClr val="32434F"/>
                </a:solidFill>
                <a:effectLst/>
                <a:latin typeface="Arial" panose="020B0604020202020204" pitchFamily="34" charset="0"/>
              </a:rPr>
              <a:t>38 USC §8104. Congressional approval of certain medical facility acquisitions: </a:t>
            </a:r>
          </a:p>
          <a:p>
            <a:pPr marL="0" indent="0">
              <a:buNone/>
            </a:pPr>
            <a:endParaRPr lang="en-US" sz="1800" b="0" i="1" dirty="0">
              <a:solidFill>
                <a:srgbClr val="32434F"/>
              </a:solidFill>
            </a:endParaRPr>
          </a:p>
          <a:p>
            <a:pPr marL="0" indent="0" algn="l">
              <a:buNone/>
            </a:pPr>
            <a:r>
              <a:rPr lang="en-US" sz="1800" b="0" i="1" dirty="0">
                <a:solidFill>
                  <a:srgbClr val="000000"/>
                </a:solidFill>
                <a:effectLst/>
                <a:latin typeface="Arial" panose="020B0604020202020204" pitchFamily="34" charset="0"/>
              </a:rPr>
              <a:t>(i)(1) Notwithstanding subsection (a)(2)(B), the Secretary may carry out </a:t>
            </a:r>
            <a:r>
              <a:rPr lang="en-US" sz="1800" i="1" dirty="0">
                <a:solidFill>
                  <a:srgbClr val="000000"/>
                </a:solidFill>
                <a:effectLst/>
                <a:latin typeface="Arial" panose="020B0604020202020204" pitchFamily="34" charset="0"/>
              </a:rPr>
              <a:t>interim leasing actions </a:t>
            </a:r>
            <a:r>
              <a:rPr lang="en-US" sz="1800" b="0" i="1" dirty="0">
                <a:solidFill>
                  <a:srgbClr val="000000"/>
                </a:solidFill>
                <a:effectLst/>
                <a:latin typeface="Arial" panose="020B0604020202020204" pitchFamily="34" charset="0"/>
              </a:rPr>
              <a:t>as the Secretary considers necessary for the following leases:</a:t>
            </a:r>
          </a:p>
          <a:p>
            <a:pPr marL="0" indent="0" algn="l">
              <a:buNone/>
            </a:pPr>
            <a:r>
              <a:rPr lang="en-US" sz="1800" b="0" i="1" dirty="0">
                <a:solidFill>
                  <a:srgbClr val="000000"/>
                </a:solidFill>
                <a:effectLst/>
                <a:latin typeface="Arial" panose="020B0604020202020204" pitchFamily="34" charset="0"/>
              </a:rPr>
              <a:t>(A) Major medical facility leases (as defined in subsection (a)(3)(B)) approved pursuant to this section and for which a prospectus for a replacement lease has been submitted to Congress pursuant to subsection (b)(2).</a:t>
            </a:r>
          </a:p>
          <a:p>
            <a:pPr marL="0" indent="0" algn="l">
              <a:buNone/>
            </a:pPr>
            <a:r>
              <a:rPr lang="en-US" sz="1800" b="0" i="1" dirty="0">
                <a:solidFill>
                  <a:srgbClr val="000000"/>
                </a:solidFill>
                <a:effectLst/>
                <a:latin typeface="Arial" panose="020B0604020202020204" pitchFamily="34" charset="0"/>
              </a:rPr>
              <a:t>(B) Replacement leases that do not require approval under this section and for which a prospectus has been submitted to Congress pursuant to subsection (b)(2).</a:t>
            </a:r>
          </a:p>
          <a:p>
            <a:pPr marL="0" indent="0" algn="l">
              <a:buNone/>
            </a:pPr>
            <a:br>
              <a:rPr lang="en-US" sz="1800" dirty="0"/>
            </a:br>
            <a:r>
              <a:rPr lang="en-US" sz="1800" b="0" i="1" dirty="0">
                <a:solidFill>
                  <a:srgbClr val="000000"/>
                </a:solidFill>
                <a:effectLst/>
                <a:latin typeface="Arial" panose="020B0604020202020204" pitchFamily="34" charset="0"/>
              </a:rPr>
              <a:t>(j) The Secretary may obligate and expend funds to </a:t>
            </a:r>
            <a:r>
              <a:rPr lang="en-US" sz="1800" i="1" dirty="0">
                <a:solidFill>
                  <a:srgbClr val="000000"/>
                </a:solidFill>
                <a:effectLst/>
                <a:latin typeface="Arial" panose="020B0604020202020204" pitchFamily="34" charset="0"/>
              </a:rPr>
              <a:t>exercise a purchase option </a:t>
            </a:r>
            <a:r>
              <a:rPr lang="en-US" sz="1800" b="0" i="1" dirty="0">
                <a:solidFill>
                  <a:srgbClr val="000000"/>
                </a:solidFill>
                <a:effectLst/>
                <a:latin typeface="Arial" panose="020B0604020202020204" pitchFamily="34" charset="0"/>
              </a:rPr>
              <a:t>included in any major medical facility lease (as defined in subsection (a)(3)(B)).</a:t>
            </a:r>
          </a:p>
        </p:txBody>
      </p:sp>
      <p:sp>
        <p:nvSpPr>
          <p:cNvPr id="3" name="Text Placeholder 2">
            <a:extLst>
              <a:ext uri="{FF2B5EF4-FFF2-40B4-BE49-F238E27FC236}">
                <a16:creationId xmlns:a16="http://schemas.microsoft.com/office/drawing/2014/main" id="{2651A47F-0E20-437C-A167-8660661E5B6D}"/>
              </a:ext>
            </a:extLst>
          </p:cNvPr>
          <p:cNvSpPr>
            <a:spLocks noGrp="1"/>
          </p:cNvSpPr>
          <p:nvPr>
            <p:ph type="body" sz="quarter" idx="13"/>
          </p:nvPr>
        </p:nvSpPr>
        <p:spPr>
          <a:xfrm>
            <a:off x="206960" y="156547"/>
            <a:ext cx="8743103" cy="500678"/>
          </a:xfrm>
        </p:spPr>
        <p:txBody>
          <a:bodyPr/>
          <a:lstStyle/>
          <a:p>
            <a:r>
              <a:rPr lang="en-US" sz="2400" dirty="0"/>
              <a:t>PACT Act Section 703 Codified in VA’s Authorization </a:t>
            </a:r>
            <a:r>
              <a:rPr lang="en-US" sz="2000" dirty="0"/>
              <a:t>(cont.)</a:t>
            </a:r>
            <a:endParaRPr lang="en-US" sz="2400" dirty="0"/>
          </a:p>
        </p:txBody>
      </p:sp>
    </p:spTree>
    <p:extLst>
      <p:ext uri="{BB962C8B-B14F-4D97-AF65-F5344CB8AC3E}">
        <p14:creationId xmlns:p14="http://schemas.microsoft.com/office/powerpoint/2010/main" val="937783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Top Corners Rounded 38">
            <a:extLst>
              <a:ext uri="{FF2B5EF4-FFF2-40B4-BE49-F238E27FC236}">
                <a16:creationId xmlns:a16="http://schemas.microsoft.com/office/drawing/2014/main" id="{FDB866E0-33E8-CD58-99C2-235F432367B5}"/>
              </a:ext>
            </a:extLst>
          </p:cNvPr>
          <p:cNvSpPr/>
          <p:nvPr/>
        </p:nvSpPr>
        <p:spPr>
          <a:xfrm rot="10800000">
            <a:off x="259520" y="930582"/>
            <a:ext cx="8624960" cy="867157"/>
          </a:xfrm>
          <a:prstGeom prst="round2SameRect">
            <a:avLst>
              <a:gd name="adj1" fmla="val 17216"/>
              <a:gd name="adj2" fmla="val 20769"/>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7CD427FC-2A37-51E8-E381-55595D8C4BD3}"/>
              </a:ext>
            </a:extLst>
          </p:cNvPr>
          <p:cNvSpPr>
            <a:spLocks noGrp="1"/>
          </p:cNvSpPr>
          <p:nvPr>
            <p:ph type="body" sz="quarter" idx="13"/>
          </p:nvPr>
        </p:nvSpPr>
        <p:spPr/>
        <p:txBody>
          <a:bodyPr>
            <a:normAutofit/>
          </a:bodyPr>
          <a:lstStyle/>
          <a:p>
            <a:r>
              <a:rPr lang="en-US" sz="2800" dirty="0"/>
              <a:t>PACT Act Section 704 – Academic Affiliates</a:t>
            </a:r>
          </a:p>
        </p:txBody>
      </p:sp>
      <p:sp>
        <p:nvSpPr>
          <p:cNvPr id="6" name="TextBox 5">
            <a:extLst>
              <a:ext uri="{FF2B5EF4-FFF2-40B4-BE49-F238E27FC236}">
                <a16:creationId xmlns:a16="http://schemas.microsoft.com/office/drawing/2014/main" id="{C48C2F59-4AE6-B96C-D05B-25FFE08A1E8E}"/>
              </a:ext>
            </a:extLst>
          </p:cNvPr>
          <p:cNvSpPr txBox="1"/>
          <p:nvPr/>
        </p:nvSpPr>
        <p:spPr>
          <a:xfrm>
            <a:off x="288130" y="1377266"/>
            <a:ext cx="8596349" cy="276999"/>
          </a:xfrm>
          <a:prstGeom prst="rect">
            <a:avLst/>
          </a:prstGeom>
          <a:noFill/>
        </p:spPr>
        <p:txBody>
          <a:bodyPr wrap="square" rtlCol="0">
            <a:spAutoFit/>
          </a:bodyPr>
          <a:lstStyle/>
          <a:p>
            <a:pPr marL="228600" indent="-228600">
              <a:buAutoNum type="alphaUcPeriod"/>
            </a:pPr>
            <a:r>
              <a:rPr lang="en-US" sz="1200" dirty="0">
                <a:latin typeface="Arial" panose="020B0604020202020204" pitchFamily="34" charset="0"/>
                <a:cs typeface="Arial" panose="020B0604020202020204" pitchFamily="34" charset="0"/>
              </a:rPr>
              <a:t>Expands 38 USC 8103 to allow explicit authority to lease from academic affiliates or covered entities.</a:t>
            </a:r>
          </a:p>
        </p:txBody>
      </p:sp>
      <p:sp>
        <p:nvSpPr>
          <p:cNvPr id="11" name="Rectangle: Rounded Corners 10">
            <a:extLst>
              <a:ext uri="{FF2B5EF4-FFF2-40B4-BE49-F238E27FC236}">
                <a16:creationId xmlns:a16="http://schemas.microsoft.com/office/drawing/2014/main" id="{B5929B27-64AB-B001-57DC-0AD9CAEEC8A9}"/>
              </a:ext>
            </a:extLst>
          </p:cNvPr>
          <p:cNvSpPr/>
          <p:nvPr/>
        </p:nvSpPr>
        <p:spPr>
          <a:xfrm rot="10800000">
            <a:off x="259519" y="2016543"/>
            <a:ext cx="4072336" cy="1536282"/>
          </a:xfrm>
          <a:prstGeom prst="round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7E621BA8-EBE1-9341-1FE9-71A539F88A47}"/>
              </a:ext>
            </a:extLst>
          </p:cNvPr>
          <p:cNvSpPr/>
          <p:nvPr/>
        </p:nvSpPr>
        <p:spPr>
          <a:xfrm rot="10800000">
            <a:off x="4812142" y="2016541"/>
            <a:ext cx="4072336" cy="1536282"/>
          </a:xfrm>
          <a:prstGeom prst="round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7623962-36BA-1C4D-2C8D-C6A8B0511F3E}"/>
              </a:ext>
            </a:extLst>
          </p:cNvPr>
          <p:cNvSpPr txBox="1"/>
          <p:nvPr/>
        </p:nvSpPr>
        <p:spPr>
          <a:xfrm>
            <a:off x="903798" y="2007618"/>
            <a:ext cx="2790748" cy="369332"/>
          </a:xfrm>
          <a:prstGeom prst="rect">
            <a:avLst/>
          </a:prstGeom>
          <a:noFill/>
        </p:spPr>
        <p:txBody>
          <a:bodyPr wrap="square" rtlCol="0">
            <a:spAutoFit/>
          </a:bodyPr>
          <a:lstStyle/>
          <a:p>
            <a:pPr algn="ctr"/>
            <a:r>
              <a:rPr lang="en-US" b="1">
                <a:solidFill>
                  <a:srgbClr val="00375A"/>
                </a:solidFill>
                <a:latin typeface="Arial" panose="020B0604020202020204" pitchFamily="34" charset="0"/>
                <a:cs typeface="Arial" panose="020B0604020202020204" pitchFamily="34" charset="0"/>
              </a:rPr>
              <a:t>VA Policy Changes</a:t>
            </a:r>
          </a:p>
        </p:txBody>
      </p:sp>
      <p:cxnSp>
        <p:nvCxnSpPr>
          <p:cNvPr id="14" name="Straight Connector 13">
            <a:extLst>
              <a:ext uri="{FF2B5EF4-FFF2-40B4-BE49-F238E27FC236}">
                <a16:creationId xmlns:a16="http://schemas.microsoft.com/office/drawing/2014/main" id="{46A7B48A-195B-47A2-BCCA-997F9ED54CCC}"/>
              </a:ext>
            </a:extLst>
          </p:cNvPr>
          <p:cNvCxnSpPr>
            <a:cxnSpLocks/>
          </p:cNvCxnSpPr>
          <p:nvPr/>
        </p:nvCxnSpPr>
        <p:spPr>
          <a:xfrm flipV="1">
            <a:off x="5053967" y="2284110"/>
            <a:ext cx="3585208" cy="1816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CA22EBD-90B1-1FE8-DAC6-6CD494E22C56}"/>
              </a:ext>
            </a:extLst>
          </p:cNvPr>
          <p:cNvCxnSpPr>
            <a:cxnSpLocks/>
          </p:cNvCxnSpPr>
          <p:nvPr/>
        </p:nvCxnSpPr>
        <p:spPr>
          <a:xfrm>
            <a:off x="527178" y="2284110"/>
            <a:ext cx="3546058" cy="1816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41A5D0C-123D-474C-6790-405B5F157337}"/>
              </a:ext>
            </a:extLst>
          </p:cNvPr>
          <p:cNvSpPr txBox="1"/>
          <p:nvPr/>
        </p:nvSpPr>
        <p:spPr>
          <a:xfrm>
            <a:off x="5541419" y="2007309"/>
            <a:ext cx="2790748" cy="369332"/>
          </a:xfrm>
          <a:prstGeom prst="rect">
            <a:avLst/>
          </a:prstGeom>
          <a:noFill/>
        </p:spPr>
        <p:txBody>
          <a:bodyPr wrap="square" rtlCol="0">
            <a:spAutoFit/>
          </a:bodyPr>
          <a:lstStyle/>
          <a:p>
            <a:pPr algn="ctr"/>
            <a:r>
              <a:rPr lang="en-US" b="1">
                <a:solidFill>
                  <a:srgbClr val="00375A"/>
                </a:solidFill>
                <a:latin typeface="Arial" panose="020B0604020202020204" pitchFamily="34" charset="0"/>
                <a:cs typeface="Arial" panose="020B0604020202020204" pitchFamily="34" charset="0"/>
              </a:rPr>
              <a:t>VA Process Changes</a:t>
            </a:r>
          </a:p>
        </p:txBody>
      </p:sp>
      <p:sp>
        <p:nvSpPr>
          <p:cNvPr id="17" name="Oval 16">
            <a:extLst>
              <a:ext uri="{FF2B5EF4-FFF2-40B4-BE49-F238E27FC236}">
                <a16:creationId xmlns:a16="http://schemas.microsoft.com/office/drawing/2014/main" id="{AAD3241D-2C46-763C-B0C8-6D05A9F5582A}"/>
              </a:ext>
            </a:extLst>
          </p:cNvPr>
          <p:cNvSpPr/>
          <p:nvPr/>
        </p:nvSpPr>
        <p:spPr>
          <a:xfrm>
            <a:off x="4812142" y="2025781"/>
            <a:ext cx="380567" cy="380567"/>
          </a:xfrm>
          <a:prstGeom prst="ellipse">
            <a:avLst/>
          </a:pr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A10E76E-B3F7-F4A4-0CA0-90AA6FAC4A3A}"/>
              </a:ext>
            </a:extLst>
          </p:cNvPr>
          <p:cNvSpPr/>
          <p:nvPr/>
        </p:nvSpPr>
        <p:spPr>
          <a:xfrm>
            <a:off x="259519" y="2019661"/>
            <a:ext cx="380567" cy="380567"/>
          </a:xfrm>
          <a:prstGeom prst="ellipse">
            <a:avLst/>
          </a:pr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List with solid fill">
            <a:extLst>
              <a:ext uri="{FF2B5EF4-FFF2-40B4-BE49-F238E27FC236}">
                <a16:creationId xmlns:a16="http://schemas.microsoft.com/office/drawing/2014/main" id="{D5BC861B-242C-D815-1186-52277F624A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570" y="2061093"/>
            <a:ext cx="286271" cy="286271"/>
          </a:xfrm>
          <a:prstGeom prst="rect">
            <a:avLst/>
          </a:prstGeom>
        </p:spPr>
      </p:pic>
      <p:pic>
        <p:nvPicPr>
          <p:cNvPr id="20" name="Graphic 19" descr="Disconnected with solid fill">
            <a:extLst>
              <a:ext uri="{FF2B5EF4-FFF2-40B4-BE49-F238E27FC236}">
                <a16:creationId xmlns:a16="http://schemas.microsoft.com/office/drawing/2014/main" id="{383FD4A1-483E-AA50-0487-E1604635823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13899" y="2035136"/>
            <a:ext cx="366328" cy="366328"/>
          </a:xfrm>
          <a:prstGeom prst="rect">
            <a:avLst/>
          </a:prstGeom>
        </p:spPr>
      </p:pic>
      <p:sp>
        <p:nvSpPr>
          <p:cNvPr id="21" name="TextBox 20">
            <a:extLst>
              <a:ext uri="{FF2B5EF4-FFF2-40B4-BE49-F238E27FC236}">
                <a16:creationId xmlns:a16="http://schemas.microsoft.com/office/drawing/2014/main" id="{621D82EF-EA29-8DCE-BCBA-143F2847078F}"/>
              </a:ext>
            </a:extLst>
          </p:cNvPr>
          <p:cNvSpPr txBox="1"/>
          <p:nvPr/>
        </p:nvSpPr>
        <p:spPr>
          <a:xfrm>
            <a:off x="298569" y="2426273"/>
            <a:ext cx="4072336" cy="1200329"/>
          </a:xfrm>
          <a:prstGeom prst="rect">
            <a:avLst/>
          </a:prstGeom>
          <a:noFill/>
        </p:spPr>
        <p:txBody>
          <a:bodyPr wrap="square" rtlCol="0">
            <a:spAutoFit/>
          </a:bodyPr>
          <a:lstStyle/>
          <a:p>
            <a:pPr marL="114300" indent="-114300">
              <a:buFont typeface="Arial" panose="020B0604020202020204" pitchFamily="34" charset="0"/>
              <a:buChar char="•"/>
            </a:pPr>
            <a:r>
              <a:rPr lang="en-US" sz="1200" dirty="0">
                <a:latin typeface="Arial" panose="020B0604020202020204" pitchFamily="34" charset="0"/>
                <a:cs typeface="Arial" panose="020B0604020202020204" pitchFamily="34" charset="0"/>
              </a:rPr>
              <a:t>Allows VA to </a:t>
            </a:r>
            <a:r>
              <a:rPr lang="en-US" sz="1200" b="1" dirty="0">
                <a:latin typeface="Arial" panose="020B0604020202020204" pitchFamily="34" charset="0"/>
                <a:cs typeface="Arial" panose="020B0604020202020204" pitchFamily="34" charset="0"/>
              </a:rPr>
              <a:t>sole source with approved academic affiliates</a:t>
            </a:r>
            <a:r>
              <a:rPr lang="en-US" sz="1200" dirty="0">
                <a:latin typeface="Arial" panose="020B0604020202020204" pitchFamily="34" charset="0"/>
                <a:cs typeface="Arial" panose="020B0604020202020204" pitchFamily="34" charset="0"/>
              </a:rPr>
              <a:t> or covered entities rather than seeking competition.</a:t>
            </a:r>
          </a:p>
          <a:p>
            <a:pPr marL="114300" indent="-114300">
              <a:buFont typeface="Arial" panose="020B0604020202020204" pitchFamily="34" charset="0"/>
              <a:buChar char="•"/>
            </a:pPr>
            <a:r>
              <a:rPr lang="en-US" sz="1200" dirty="0">
                <a:latin typeface="Arial" panose="020B0604020202020204" pitchFamily="34" charset="0"/>
                <a:cs typeface="Arial" panose="020B0604020202020204" pitchFamily="34" charset="0"/>
              </a:rPr>
              <a:t>To be included in Lease Directive 7815 and CFM ORP’s updated VA’s Supplement to GSA’s Leasing Desk Guide.</a:t>
            </a:r>
          </a:p>
        </p:txBody>
      </p:sp>
      <p:sp>
        <p:nvSpPr>
          <p:cNvPr id="22" name="TextBox 21">
            <a:extLst>
              <a:ext uri="{FF2B5EF4-FFF2-40B4-BE49-F238E27FC236}">
                <a16:creationId xmlns:a16="http://schemas.microsoft.com/office/drawing/2014/main" id="{013B2147-8B0D-C6B5-9AB3-4BC845FE219C}"/>
              </a:ext>
            </a:extLst>
          </p:cNvPr>
          <p:cNvSpPr txBox="1"/>
          <p:nvPr/>
        </p:nvSpPr>
        <p:spPr>
          <a:xfrm>
            <a:off x="4851193" y="2419716"/>
            <a:ext cx="4072336" cy="1200329"/>
          </a:xfrm>
          <a:prstGeom prst="rect">
            <a:avLst/>
          </a:prstGeom>
          <a:noFill/>
        </p:spPr>
        <p:txBody>
          <a:bodyPr wrap="square" rtlCol="0">
            <a:spAutoFit/>
          </a:bodyPr>
          <a:lstStyle/>
          <a:p>
            <a:pPr marL="114300" indent="-114300">
              <a:buFont typeface="Arial" panose="020B0604020202020204" pitchFamily="34" charset="0"/>
              <a:buChar char="•"/>
            </a:pPr>
            <a:r>
              <a:rPr lang="en-US" sz="1200" dirty="0">
                <a:latin typeface="Arial" panose="020B0604020202020204" pitchFamily="34" charset="0"/>
                <a:cs typeface="Arial" panose="020B0604020202020204" pitchFamily="34" charset="0"/>
              </a:rPr>
              <a:t>CFM created the attached </a:t>
            </a:r>
            <a:r>
              <a:rPr lang="en-US" sz="1200" b="1" dirty="0">
                <a:latin typeface="Arial" panose="020B0604020202020204" pitchFamily="34" charset="0"/>
                <a:cs typeface="Arial" panose="020B0604020202020204" pitchFamily="34" charset="0"/>
              </a:rPr>
              <a:t>JOTFOC template </a:t>
            </a:r>
            <a:r>
              <a:rPr lang="en-US" sz="1200" dirty="0">
                <a:latin typeface="Arial" panose="020B0604020202020204" pitchFamily="34" charset="0"/>
                <a:cs typeface="Arial" panose="020B0604020202020204" pitchFamily="34" charset="0"/>
              </a:rPr>
              <a:t>for use with approved academic affiliate leases above the SLAT. Guidance is included in the template.</a:t>
            </a:r>
          </a:p>
          <a:p>
            <a:pPr marL="114300" indent="-114300">
              <a:buFont typeface="Arial" panose="020B0604020202020204" pitchFamily="34" charset="0"/>
              <a:buChar char="•"/>
            </a:pPr>
            <a:r>
              <a:rPr lang="en-US" sz="1200" dirty="0">
                <a:latin typeface="Arial" panose="020B0604020202020204" pitchFamily="34" charset="0"/>
                <a:cs typeface="Arial" panose="020B0604020202020204" pitchFamily="34" charset="0"/>
              </a:rPr>
              <a:t>CFM updated the attached </a:t>
            </a:r>
            <a:r>
              <a:rPr lang="en-US" sz="1200" b="1" dirty="0">
                <a:latin typeface="Arial" panose="020B0604020202020204" pitchFamily="34" charset="0"/>
                <a:cs typeface="Arial" panose="020B0604020202020204" pitchFamily="34" charset="0"/>
              </a:rPr>
              <a:t>Lack of Competition template </a:t>
            </a:r>
            <a:r>
              <a:rPr lang="en-US" sz="1200" dirty="0">
                <a:latin typeface="Arial" panose="020B0604020202020204" pitchFamily="34" charset="0"/>
                <a:cs typeface="Arial" panose="020B0604020202020204" pitchFamily="34" charset="0"/>
              </a:rPr>
              <a:t>for use with approved academic affiliate leases at or below the SLAT.</a:t>
            </a:r>
          </a:p>
        </p:txBody>
      </p:sp>
      <p:sp>
        <p:nvSpPr>
          <p:cNvPr id="30" name="Rectangle: Top Corners Rounded 29">
            <a:extLst>
              <a:ext uri="{FF2B5EF4-FFF2-40B4-BE49-F238E27FC236}">
                <a16:creationId xmlns:a16="http://schemas.microsoft.com/office/drawing/2014/main" id="{E36525CC-20B4-688E-9050-1F34D516A220}"/>
              </a:ext>
            </a:extLst>
          </p:cNvPr>
          <p:cNvSpPr/>
          <p:nvPr/>
        </p:nvSpPr>
        <p:spPr>
          <a:xfrm rot="10800000">
            <a:off x="259518" y="4127284"/>
            <a:ext cx="8624960" cy="2041632"/>
          </a:xfrm>
          <a:prstGeom prst="round2SameRect">
            <a:avLst>
              <a:gd name="adj1" fmla="val 15125"/>
              <a:gd name="adj2" fmla="val 0"/>
            </a:avLst>
          </a:prstGeom>
          <a:solidFill>
            <a:srgbClr val="DFF8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Top Corners Rounded 31">
            <a:extLst>
              <a:ext uri="{FF2B5EF4-FFF2-40B4-BE49-F238E27FC236}">
                <a16:creationId xmlns:a16="http://schemas.microsoft.com/office/drawing/2014/main" id="{21F74756-CCBE-81F5-518E-6FD02BB4403B}"/>
              </a:ext>
            </a:extLst>
          </p:cNvPr>
          <p:cNvSpPr/>
          <p:nvPr/>
        </p:nvSpPr>
        <p:spPr>
          <a:xfrm>
            <a:off x="259518" y="3794516"/>
            <a:ext cx="8624958" cy="343695"/>
          </a:xfrm>
          <a:prstGeom prst="round2SameRect">
            <a:avLst>
              <a:gd name="adj1" fmla="val 5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1E4ABCD-7878-7F6D-2143-EBED6714032C}"/>
              </a:ext>
            </a:extLst>
          </p:cNvPr>
          <p:cNvSpPr txBox="1"/>
          <p:nvPr/>
        </p:nvSpPr>
        <p:spPr>
          <a:xfrm>
            <a:off x="2960106" y="3762393"/>
            <a:ext cx="3223781" cy="400110"/>
          </a:xfrm>
          <a:prstGeom prst="rect">
            <a:avLst/>
          </a:prstGeom>
          <a:noFill/>
        </p:spPr>
        <p:txBody>
          <a:bodyPr wrap="square" rtlCol="0">
            <a:spAutoFit/>
          </a:bodyPr>
          <a:lstStyle/>
          <a:p>
            <a:pPr algn="ctr"/>
            <a:r>
              <a:rPr lang="en-US" sz="2000" b="1" i="1">
                <a:solidFill>
                  <a:schemeClr val="bg1"/>
                </a:solidFill>
                <a:latin typeface="Arial" panose="020B0604020202020204" pitchFamily="34" charset="0"/>
                <a:cs typeface="Arial" panose="020B0604020202020204" pitchFamily="34" charset="0"/>
              </a:rPr>
              <a:t>What this means for you</a:t>
            </a:r>
          </a:p>
        </p:txBody>
      </p:sp>
      <p:sp>
        <p:nvSpPr>
          <p:cNvPr id="36" name="TextBox 35">
            <a:extLst>
              <a:ext uri="{FF2B5EF4-FFF2-40B4-BE49-F238E27FC236}">
                <a16:creationId xmlns:a16="http://schemas.microsoft.com/office/drawing/2014/main" id="{C27171ED-89CF-82DB-E084-283574DCDA5B}"/>
              </a:ext>
            </a:extLst>
          </p:cNvPr>
          <p:cNvSpPr txBox="1"/>
          <p:nvPr/>
        </p:nvSpPr>
        <p:spPr>
          <a:xfrm>
            <a:off x="288130" y="4183192"/>
            <a:ext cx="8596346" cy="1938992"/>
          </a:xfrm>
          <a:prstGeom prst="rect">
            <a:avLst/>
          </a:prstGeom>
          <a:noFill/>
        </p:spPr>
        <p:txBody>
          <a:bodyPr wrap="square" rtlCol="0">
            <a:spAutoFit/>
          </a:bodyPr>
          <a:lstStyle/>
          <a:p>
            <a:pPr marL="114300" indent="-114300">
              <a:buFont typeface="Arial" panose="020B0604020202020204" pitchFamily="34" charset="0"/>
              <a:buChar char="•"/>
            </a:pPr>
            <a:r>
              <a:rPr lang="en-US" sz="1200" dirty="0">
                <a:latin typeface="Arial" panose="020B0604020202020204" pitchFamily="34" charset="0"/>
                <a:cs typeface="Arial" panose="020B0604020202020204" pitchFamily="34" charset="0"/>
              </a:rPr>
              <a:t>This is still a lease contract. </a:t>
            </a:r>
            <a:r>
              <a:rPr lang="en-US" sz="1200" b="1" dirty="0">
                <a:latin typeface="Arial" panose="020B0604020202020204" pitchFamily="34" charset="0"/>
                <a:cs typeface="Arial" panose="020B0604020202020204" pitchFamily="34" charset="0"/>
              </a:rPr>
              <a:t>Every requirement for a lease still exists, except for competition for space with an academic affiliate </a:t>
            </a:r>
            <a:r>
              <a:rPr lang="en-US" sz="1200" dirty="0">
                <a:latin typeface="Arial" panose="020B0604020202020204" pitchFamily="34" charset="0"/>
                <a:cs typeface="Arial" panose="020B0604020202020204" pitchFamily="34" charset="0"/>
              </a:rPr>
              <a:t>– </a:t>
            </a:r>
          </a:p>
          <a:p>
            <a:pPr marL="628650" lvl="1" indent="-171450">
              <a:buFont typeface="Courier New" panose="02070309020205020404" pitchFamily="49" charset="0"/>
              <a:buChar char="o"/>
            </a:pPr>
            <a:r>
              <a:rPr lang="en-US" sz="1200" dirty="0">
                <a:latin typeface="Arial" panose="020B0604020202020204" pitchFamily="34" charset="0"/>
                <a:cs typeface="Arial" panose="020B0604020202020204" pitchFamily="34" charset="0"/>
              </a:rPr>
              <a:t>Identify need based on projected workload</a:t>
            </a:r>
          </a:p>
          <a:p>
            <a:pPr marL="628650" lvl="1" indent="-171450">
              <a:buFont typeface="Courier New" panose="02070309020205020404" pitchFamily="49" charset="0"/>
              <a:buChar char="o"/>
            </a:pPr>
            <a:r>
              <a:rPr lang="en-US" sz="1200" dirty="0">
                <a:latin typeface="Arial" panose="020B0604020202020204" pitchFamily="34" charset="0"/>
                <a:cs typeface="Arial" panose="020B0604020202020204" pitchFamily="34" charset="0"/>
              </a:rPr>
              <a:t>Assess capital solutions to meet this need</a:t>
            </a:r>
          </a:p>
          <a:p>
            <a:pPr marL="628650" lvl="1" indent="-171450">
              <a:buFont typeface="Courier New" panose="02070309020205020404" pitchFamily="49" charset="0"/>
              <a:buChar char="o"/>
            </a:pPr>
            <a:r>
              <a:rPr lang="en-US" sz="1200" dirty="0">
                <a:latin typeface="Arial" panose="020B0604020202020204" pitchFamily="34" charset="0"/>
                <a:cs typeface="Arial" panose="020B0604020202020204" pitchFamily="34" charset="0"/>
              </a:rPr>
              <a:t>If lease is pursued, follow SCIP guidance. Out of cycle leases can be submitted</a:t>
            </a:r>
          </a:p>
          <a:p>
            <a:pPr marL="628650" lvl="1" indent="-171450">
              <a:buFont typeface="Courier New" panose="02070309020205020404" pitchFamily="49" charset="0"/>
              <a:buChar char="o"/>
            </a:pPr>
            <a:r>
              <a:rPr lang="en-US" sz="1200" dirty="0">
                <a:latin typeface="Arial" panose="020B0604020202020204" pitchFamily="34" charset="0"/>
                <a:cs typeface="Arial" panose="020B0604020202020204" pitchFamily="34" charset="0"/>
              </a:rPr>
              <a:t>Upon SCIP approval, technical requirements must be given to the Lease Contracting Officer</a:t>
            </a:r>
          </a:p>
          <a:p>
            <a:pPr marL="628650" lvl="1" indent="-171450">
              <a:buFont typeface="Courier New" panose="02070309020205020404" pitchFamily="49" charset="0"/>
              <a:buChar char="o"/>
            </a:pPr>
            <a:r>
              <a:rPr lang="en-US" sz="1200" dirty="0">
                <a:latin typeface="Arial" panose="020B0604020202020204" pitchFamily="34" charset="0"/>
                <a:cs typeface="Arial" panose="020B0604020202020204" pitchFamily="34" charset="0"/>
              </a:rPr>
              <a:t>If an approved academic affiliate or covered entity has space that meets VA’s needs, a noncompetitive lease may be pursued if determined in the </a:t>
            </a:r>
            <a:r>
              <a:rPr lang="en-US" sz="1200" b="1" dirty="0">
                <a:latin typeface="Arial" panose="020B0604020202020204" pitchFamily="34" charset="0"/>
                <a:cs typeface="Arial" panose="020B0604020202020204" pitchFamily="34" charset="0"/>
              </a:rPr>
              <a:t>best interest of the VA</a:t>
            </a:r>
          </a:p>
          <a:p>
            <a:pPr marL="628650" lvl="1" indent="-171450">
              <a:buFont typeface="Courier New" panose="02070309020205020404" pitchFamily="49" charset="0"/>
              <a:buChar char="o"/>
            </a:pPr>
            <a:r>
              <a:rPr lang="en-US" sz="1200" dirty="0">
                <a:latin typeface="Arial" panose="020B0604020202020204" pitchFamily="34" charset="0"/>
                <a:cs typeface="Arial" panose="020B0604020202020204" pitchFamily="34" charset="0"/>
              </a:rPr>
              <a:t>If an approved academic affiliate or covered entity </a:t>
            </a:r>
            <a:r>
              <a:rPr lang="en-US" sz="1200" b="1" dirty="0">
                <a:latin typeface="Arial" panose="020B0604020202020204" pitchFamily="34" charset="0"/>
                <a:cs typeface="Arial" panose="020B0604020202020204" pitchFamily="34" charset="0"/>
              </a:rPr>
              <a:t>does not have space that meets VA’s needs, competition must be sought</a:t>
            </a:r>
            <a:r>
              <a:rPr lang="en-US" sz="1200" dirty="0">
                <a:latin typeface="Arial" panose="020B0604020202020204" pitchFamily="34" charset="0"/>
                <a:cs typeface="Arial" panose="020B0604020202020204" pitchFamily="34" charset="0"/>
              </a:rPr>
              <a:t>, including compliance with the VA Rule of Two</a:t>
            </a:r>
          </a:p>
        </p:txBody>
      </p:sp>
      <p:sp>
        <p:nvSpPr>
          <p:cNvPr id="40" name="TextBox 39">
            <a:extLst>
              <a:ext uri="{FF2B5EF4-FFF2-40B4-BE49-F238E27FC236}">
                <a16:creationId xmlns:a16="http://schemas.microsoft.com/office/drawing/2014/main" id="{956183A4-2806-3627-2F63-A272290E7E23}"/>
              </a:ext>
            </a:extLst>
          </p:cNvPr>
          <p:cNvSpPr txBox="1"/>
          <p:nvPr/>
        </p:nvSpPr>
        <p:spPr>
          <a:xfrm>
            <a:off x="397164" y="846668"/>
            <a:ext cx="2161309" cy="400110"/>
          </a:xfrm>
          <a:prstGeom prst="rect">
            <a:avLst/>
          </a:prstGeom>
          <a:noFill/>
        </p:spPr>
        <p:txBody>
          <a:bodyPr wrap="square" rtlCol="0">
            <a:spAutoFit/>
          </a:bodyPr>
          <a:lstStyle/>
          <a:p>
            <a:pPr algn="ctr"/>
            <a:r>
              <a:rPr lang="en-US" sz="2000" b="1">
                <a:solidFill>
                  <a:srgbClr val="00375A"/>
                </a:solidFill>
                <a:latin typeface="Arial" panose="020B0604020202020204" pitchFamily="34" charset="0"/>
                <a:cs typeface="Arial" panose="020B0604020202020204" pitchFamily="34" charset="0"/>
              </a:rPr>
              <a:t>Overview</a:t>
            </a:r>
          </a:p>
        </p:txBody>
      </p:sp>
      <p:sp>
        <p:nvSpPr>
          <p:cNvPr id="41" name="Oval 40">
            <a:extLst>
              <a:ext uri="{FF2B5EF4-FFF2-40B4-BE49-F238E27FC236}">
                <a16:creationId xmlns:a16="http://schemas.microsoft.com/office/drawing/2014/main" id="{61C66317-4EF5-0E05-C248-F921346B1E88}"/>
              </a:ext>
            </a:extLst>
          </p:cNvPr>
          <p:cNvSpPr/>
          <p:nvPr/>
        </p:nvSpPr>
        <p:spPr>
          <a:xfrm>
            <a:off x="253060" y="921345"/>
            <a:ext cx="380567" cy="380567"/>
          </a:xfrm>
          <a:prstGeom prst="ellipse">
            <a:avLst/>
          </a:pr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404EA5FE-35F8-BD2E-43D8-7D1F319E1780}"/>
              </a:ext>
            </a:extLst>
          </p:cNvPr>
          <p:cNvCxnSpPr>
            <a:cxnSpLocks/>
          </p:cNvCxnSpPr>
          <p:nvPr/>
        </p:nvCxnSpPr>
        <p:spPr>
          <a:xfrm>
            <a:off x="584841" y="1179423"/>
            <a:ext cx="1973632"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43" name="Graphic 42" descr="Gears with solid fill">
            <a:extLst>
              <a:ext uri="{FF2B5EF4-FFF2-40B4-BE49-F238E27FC236}">
                <a16:creationId xmlns:a16="http://schemas.microsoft.com/office/drawing/2014/main" id="{54453A50-DB2D-2933-6BF1-CFA7F1367C0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1847" y="950843"/>
            <a:ext cx="327084" cy="327084"/>
          </a:xfrm>
          <a:prstGeom prst="rect">
            <a:avLst/>
          </a:prstGeom>
        </p:spPr>
      </p:pic>
    </p:spTree>
    <p:extLst>
      <p:ext uri="{BB962C8B-B14F-4D97-AF65-F5344CB8AC3E}">
        <p14:creationId xmlns:p14="http://schemas.microsoft.com/office/powerpoint/2010/main" val="3751014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BFBC6A18-764A-7811-2B3F-9F8FC4FBA130}"/>
              </a:ext>
            </a:extLst>
          </p:cNvPr>
          <p:cNvSpPr/>
          <p:nvPr/>
        </p:nvSpPr>
        <p:spPr>
          <a:xfrm>
            <a:off x="283583" y="3464605"/>
            <a:ext cx="8574524" cy="2608535"/>
          </a:xfrm>
          <a:prstGeom prst="roundRect">
            <a:avLst>
              <a:gd name="adj" fmla="val 12896"/>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330BC4E1-2329-5B5A-E941-E04436753A74}"/>
              </a:ext>
            </a:extLst>
          </p:cNvPr>
          <p:cNvSpPr/>
          <p:nvPr/>
        </p:nvSpPr>
        <p:spPr>
          <a:xfrm>
            <a:off x="4870716" y="4457134"/>
            <a:ext cx="1542004" cy="1494086"/>
          </a:xfrm>
          <a:prstGeom prst="roundRect">
            <a:avLst/>
          </a:prstGeom>
          <a:solidFill>
            <a:schemeClr val="accent1">
              <a:lumMod val="90000"/>
              <a:lumOff val="1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FE51BBFD-6AD7-8179-A60D-EF6B20AF5A19}"/>
              </a:ext>
            </a:extLst>
          </p:cNvPr>
          <p:cNvSpPr/>
          <p:nvPr/>
        </p:nvSpPr>
        <p:spPr>
          <a:xfrm>
            <a:off x="501004" y="4458933"/>
            <a:ext cx="1540440" cy="1462505"/>
          </a:xfrm>
          <a:prstGeom prst="roundRect">
            <a:avLst/>
          </a:prstGeom>
          <a:solidFill>
            <a:schemeClr val="accent1">
              <a:lumMod val="50000"/>
              <a:lumOff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sz="1500" b="1"/>
          </a:p>
        </p:txBody>
      </p:sp>
      <p:sp>
        <p:nvSpPr>
          <p:cNvPr id="18" name="Rectangle: Rounded Corners 17">
            <a:extLst>
              <a:ext uri="{FF2B5EF4-FFF2-40B4-BE49-F238E27FC236}">
                <a16:creationId xmlns:a16="http://schemas.microsoft.com/office/drawing/2014/main" id="{EA6FB6FF-34CF-C991-F658-A7C7A0EAE457}"/>
              </a:ext>
            </a:extLst>
          </p:cNvPr>
          <p:cNvSpPr/>
          <p:nvPr/>
        </p:nvSpPr>
        <p:spPr>
          <a:xfrm>
            <a:off x="7055763" y="4457134"/>
            <a:ext cx="1542003" cy="1494086"/>
          </a:xfrm>
          <a:prstGeom prst="roundRect">
            <a:avLst/>
          </a:prstGeom>
          <a:solidFill>
            <a:schemeClr val="accent1">
              <a:lumMod val="90000"/>
              <a:lumOff val="1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B5A25C5E-8B15-7D49-3B8E-7532C51F5B62}"/>
              </a:ext>
            </a:extLst>
          </p:cNvPr>
          <p:cNvSpPr>
            <a:spLocks noGrp="1"/>
          </p:cNvSpPr>
          <p:nvPr>
            <p:ph type="body" sz="quarter" idx="13"/>
          </p:nvPr>
        </p:nvSpPr>
        <p:spPr/>
        <p:txBody>
          <a:bodyPr>
            <a:normAutofit/>
          </a:bodyPr>
          <a:lstStyle/>
          <a:p>
            <a:r>
              <a:rPr lang="en-US" sz="2800" dirty="0"/>
              <a:t>Section 704 Sole Source Lease from Affiliate</a:t>
            </a:r>
          </a:p>
        </p:txBody>
      </p:sp>
      <p:sp>
        <p:nvSpPr>
          <p:cNvPr id="8" name="Rectangle: Rounded Corners 7">
            <a:extLst>
              <a:ext uri="{FF2B5EF4-FFF2-40B4-BE49-F238E27FC236}">
                <a16:creationId xmlns:a16="http://schemas.microsoft.com/office/drawing/2014/main" id="{7F2F58F3-3D88-B77B-FCC8-E8F0FB35C245}"/>
              </a:ext>
            </a:extLst>
          </p:cNvPr>
          <p:cNvSpPr/>
          <p:nvPr/>
        </p:nvSpPr>
        <p:spPr>
          <a:xfrm>
            <a:off x="2800154" y="4457134"/>
            <a:ext cx="1432756" cy="591917"/>
          </a:xfrm>
          <a:prstGeom prst="roundRect">
            <a:avLst/>
          </a:prstGeom>
          <a:solidFill>
            <a:schemeClr val="accent1">
              <a:lumMod val="75000"/>
              <a:lumOff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Sole Source from Affiliate</a:t>
            </a:r>
          </a:p>
        </p:txBody>
      </p:sp>
      <p:sp>
        <p:nvSpPr>
          <p:cNvPr id="11" name="Arrow: Right 10">
            <a:extLst>
              <a:ext uri="{FF2B5EF4-FFF2-40B4-BE49-F238E27FC236}">
                <a16:creationId xmlns:a16="http://schemas.microsoft.com/office/drawing/2014/main" id="{7C1E6249-F6D8-D2B6-02A0-61FBB755AA41}"/>
              </a:ext>
            </a:extLst>
          </p:cNvPr>
          <p:cNvSpPr/>
          <p:nvPr/>
        </p:nvSpPr>
        <p:spPr>
          <a:xfrm>
            <a:off x="2286078" y="4589079"/>
            <a:ext cx="434166" cy="27432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1">
            <a:extLst>
              <a:ext uri="{FF2B5EF4-FFF2-40B4-BE49-F238E27FC236}">
                <a16:creationId xmlns:a16="http://schemas.microsoft.com/office/drawing/2014/main" id="{551D19B9-1866-26B7-E6C0-49F89070DA6A}"/>
              </a:ext>
            </a:extLst>
          </p:cNvPr>
          <p:cNvSpPr txBox="1">
            <a:spLocks/>
          </p:cNvSpPr>
          <p:nvPr/>
        </p:nvSpPr>
        <p:spPr>
          <a:xfrm>
            <a:off x="-244038" y="3961741"/>
            <a:ext cx="2969759" cy="27668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400" b="1" dirty="0">
                <a:solidFill>
                  <a:srgbClr val="00375A"/>
                </a:solidFill>
              </a:rPr>
              <a:t>3. Market research</a:t>
            </a:r>
          </a:p>
          <a:p>
            <a:pPr marL="0" indent="0" algn="ctr">
              <a:buNone/>
            </a:pPr>
            <a:endParaRPr lang="en-US" sz="1400" b="1" dirty="0">
              <a:solidFill>
                <a:srgbClr val="00375A"/>
              </a:solidFill>
            </a:endParaRPr>
          </a:p>
        </p:txBody>
      </p:sp>
      <p:sp>
        <p:nvSpPr>
          <p:cNvPr id="14" name="Content Placeholder 1">
            <a:extLst>
              <a:ext uri="{FF2B5EF4-FFF2-40B4-BE49-F238E27FC236}">
                <a16:creationId xmlns:a16="http://schemas.microsoft.com/office/drawing/2014/main" id="{3E29B951-A56D-1203-0CAB-FF06DCE06184}"/>
              </a:ext>
            </a:extLst>
          </p:cNvPr>
          <p:cNvSpPr txBox="1">
            <a:spLocks/>
          </p:cNvSpPr>
          <p:nvPr/>
        </p:nvSpPr>
        <p:spPr>
          <a:xfrm>
            <a:off x="6982019" y="3967387"/>
            <a:ext cx="1689489" cy="27194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400" b="1" dirty="0">
                <a:solidFill>
                  <a:srgbClr val="00375A"/>
                </a:solidFill>
              </a:rPr>
              <a:t>6. Lease</a:t>
            </a:r>
          </a:p>
        </p:txBody>
      </p:sp>
      <p:sp>
        <p:nvSpPr>
          <p:cNvPr id="3" name="Content Placeholder 1">
            <a:extLst>
              <a:ext uri="{FF2B5EF4-FFF2-40B4-BE49-F238E27FC236}">
                <a16:creationId xmlns:a16="http://schemas.microsoft.com/office/drawing/2014/main" id="{7911C677-2530-973E-81DE-AEE49695E6B0}"/>
              </a:ext>
            </a:extLst>
          </p:cNvPr>
          <p:cNvSpPr txBox="1">
            <a:spLocks/>
          </p:cNvSpPr>
          <p:nvPr/>
        </p:nvSpPr>
        <p:spPr>
          <a:xfrm>
            <a:off x="2429987" y="3962772"/>
            <a:ext cx="2122289" cy="27461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400" b="1" dirty="0">
                <a:solidFill>
                  <a:srgbClr val="00375A"/>
                </a:solidFill>
              </a:rPr>
              <a:t>4. Determination</a:t>
            </a:r>
            <a:endParaRPr lang="en-US" sz="1600" b="1" dirty="0">
              <a:solidFill>
                <a:srgbClr val="00375A"/>
              </a:solidFill>
            </a:endParaRPr>
          </a:p>
        </p:txBody>
      </p:sp>
      <p:sp>
        <p:nvSpPr>
          <p:cNvPr id="26" name="Rectangle: Rounded Corners 25">
            <a:extLst>
              <a:ext uri="{FF2B5EF4-FFF2-40B4-BE49-F238E27FC236}">
                <a16:creationId xmlns:a16="http://schemas.microsoft.com/office/drawing/2014/main" id="{CDA7CB30-EA4E-8FED-D164-99E5724B7BEC}"/>
              </a:ext>
            </a:extLst>
          </p:cNvPr>
          <p:cNvSpPr/>
          <p:nvPr/>
        </p:nvSpPr>
        <p:spPr>
          <a:xfrm>
            <a:off x="2805576" y="5440963"/>
            <a:ext cx="1427437" cy="510257"/>
          </a:xfrm>
          <a:prstGeom prst="roundRect">
            <a:avLst>
              <a:gd name="adj" fmla="val 27290"/>
            </a:avLst>
          </a:prstGeom>
          <a:solidFill>
            <a:schemeClr val="accent1">
              <a:lumMod val="75000"/>
              <a:lumOff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Lease Competition*</a:t>
            </a:r>
          </a:p>
        </p:txBody>
      </p:sp>
      <p:sp>
        <p:nvSpPr>
          <p:cNvPr id="28" name="Rectangle 27">
            <a:extLst>
              <a:ext uri="{FF2B5EF4-FFF2-40B4-BE49-F238E27FC236}">
                <a16:creationId xmlns:a16="http://schemas.microsoft.com/office/drawing/2014/main" id="{288F0481-161C-3FF4-DA6F-049DFD5F6DBC}"/>
              </a:ext>
            </a:extLst>
          </p:cNvPr>
          <p:cNvSpPr/>
          <p:nvPr/>
        </p:nvSpPr>
        <p:spPr>
          <a:xfrm>
            <a:off x="3217716" y="5142057"/>
            <a:ext cx="577348" cy="203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375A"/>
                </a:solidFill>
              </a:rPr>
              <a:t>OR</a:t>
            </a:r>
            <a:endParaRPr lang="en-US" sz="1400" b="1" dirty="0">
              <a:solidFill>
                <a:srgbClr val="00375A"/>
              </a:solidFill>
            </a:endParaRPr>
          </a:p>
        </p:txBody>
      </p:sp>
      <p:sp>
        <p:nvSpPr>
          <p:cNvPr id="7" name="Arrow: Right 6">
            <a:extLst>
              <a:ext uri="{FF2B5EF4-FFF2-40B4-BE49-F238E27FC236}">
                <a16:creationId xmlns:a16="http://schemas.microsoft.com/office/drawing/2014/main" id="{63471C44-9C80-DAA5-FE44-8EF8307C939C}"/>
              </a:ext>
            </a:extLst>
          </p:cNvPr>
          <p:cNvSpPr/>
          <p:nvPr/>
        </p:nvSpPr>
        <p:spPr>
          <a:xfrm>
            <a:off x="2286079" y="5578592"/>
            <a:ext cx="436568" cy="27432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descr="Hospital with solid fill">
            <a:extLst>
              <a:ext uri="{FF2B5EF4-FFF2-40B4-BE49-F238E27FC236}">
                <a16:creationId xmlns:a16="http://schemas.microsoft.com/office/drawing/2014/main" id="{703BDB8D-4EBB-710C-B6C8-EA732EC048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54573" y="4632024"/>
            <a:ext cx="1168557" cy="1168557"/>
          </a:xfrm>
          <a:prstGeom prst="rect">
            <a:avLst/>
          </a:prstGeom>
        </p:spPr>
      </p:pic>
      <p:sp>
        <p:nvSpPr>
          <p:cNvPr id="33" name="Rectangle 32">
            <a:extLst>
              <a:ext uri="{FF2B5EF4-FFF2-40B4-BE49-F238E27FC236}">
                <a16:creationId xmlns:a16="http://schemas.microsoft.com/office/drawing/2014/main" id="{3760C2BE-8794-5452-7229-EB6FC0132E93}"/>
              </a:ext>
            </a:extLst>
          </p:cNvPr>
          <p:cNvSpPr/>
          <p:nvPr/>
        </p:nvSpPr>
        <p:spPr>
          <a:xfrm rot="5400000">
            <a:off x="1799105" y="5157398"/>
            <a:ext cx="1111106" cy="13716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FE189A27-E797-EA54-31BD-5BFF37BDBE80}"/>
              </a:ext>
            </a:extLst>
          </p:cNvPr>
          <p:cNvSpPr/>
          <p:nvPr/>
        </p:nvSpPr>
        <p:spPr>
          <a:xfrm>
            <a:off x="2115834" y="5160114"/>
            <a:ext cx="266602" cy="13716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Top Corners Rounded 35">
            <a:extLst>
              <a:ext uri="{FF2B5EF4-FFF2-40B4-BE49-F238E27FC236}">
                <a16:creationId xmlns:a16="http://schemas.microsoft.com/office/drawing/2014/main" id="{5C329294-755A-FF01-D472-43C434797674}"/>
              </a:ext>
            </a:extLst>
          </p:cNvPr>
          <p:cNvSpPr/>
          <p:nvPr/>
        </p:nvSpPr>
        <p:spPr>
          <a:xfrm>
            <a:off x="285893" y="3433577"/>
            <a:ext cx="8554117" cy="343695"/>
          </a:xfrm>
          <a:prstGeom prst="round2SameRect">
            <a:avLst>
              <a:gd name="adj1" fmla="val 5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A2CABE0-127F-96BE-6FB5-61BF81776C0B}"/>
              </a:ext>
            </a:extLst>
          </p:cNvPr>
          <p:cNvSpPr txBox="1"/>
          <p:nvPr/>
        </p:nvSpPr>
        <p:spPr>
          <a:xfrm>
            <a:off x="2951060" y="3425999"/>
            <a:ext cx="3223781" cy="36933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Acquisition Process</a:t>
            </a:r>
          </a:p>
        </p:txBody>
      </p:sp>
      <p:sp>
        <p:nvSpPr>
          <p:cNvPr id="51" name="Rectangle: Rounded Corners 50">
            <a:extLst>
              <a:ext uri="{FF2B5EF4-FFF2-40B4-BE49-F238E27FC236}">
                <a16:creationId xmlns:a16="http://schemas.microsoft.com/office/drawing/2014/main" id="{BFEBD542-9C43-D837-1230-95EB096AD7F9}"/>
              </a:ext>
            </a:extLst>
          </p:cNvPr>
          <p:cNvSpPr/>
          <p:nvPr/>
        </p:nvSpPr>
        <p:spPr>
          <a:xfrm>
            <a:off x="283583" y="934568"/>
            <a:ext cx="8554117" cy="2298309"/>
          </a:xfrm>
          <a:prstGeom prst="roundRect">
            <a:avLst>
              <a:gd name="adj" fmla="val 13951"/>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Rounded Corners 51">
            <a:extLst>
              <a:ext uri="{FF2B5EF4-FFF2-40B4-BE49-F238E27FC236}">
                <a16:creationId xmlns:a16="http://schemas.microsoft.com/office/drawing/2014/main" id="{C8C52780-3B51-E4B6-227B-05E5495CC47D}"/>
              </a:ext>
            </a:extLst>
          </p:cNvPr>
          <p:cNvSpPr/>
          <p:nvPr/>
        </p:nvSpPr>
        <p:spPr>
          <a:xfrm>
            <a:off x="1792050" y="2107313"/>
            <a:ext cx="2001641" cy="983426"/>
          </a:xfrm>
          <a:prstGeom prst="roundRect">
            <a:avLst/>
          </a:prstGeom>
          <a:solidFill>
            <a:srgbClr val="2DAD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Graphic 53" descr="List with solid fill">
            <a:extLst>
              <a:ext uri="{FF2B5EF4-FFF2-40B4-BE49-F238E27FC236}">
                <a16:creationId xmlns:a16="http://schemas.microsoft.com/office/drawing/2014/main" id="{73845876-8EE8-855B-A57D-077ADB43B6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33367" y="2172644"/>
            <a:ext cx="942998" cy="881150"/>
          </a:xfrm>
          <a:prstGeom prst="rect">
            <a:avLst/>
          </a:prstGeom>
        </p:spPr>
      </p:pic>
      <p:sp>
        <p:nvSpPr>
          <p:cNvPr id="55" name="Rectangle: Rounded Corners 54">
            <a:extLst>
              <a:ext uri="{FF2B5EF4-FFF2-40B4-BE49-F238E27FC236}">
                <a16:creationId xmlns:a16="http://schemas.microsoft.com/office/drawing/2014/main" id="{4E0404CD-3669-A153-392C-6A00FE3E1B69}"/>
              </a:ext>
            </a:extLst>
          </p:cNvPr>
          <p:cNvSpPr/>
          <p:nvPr/>
        </p:nvSpPr>
        <p:spPr>
          <a:xfrm>
            <a:off x="4775345" y="2107313"/>
            <a:ext cx="2351315" cy="971130"/>
          </a:xfrm>
          <a:prstGeom prst="roundRect">
            <a:avLst/>
          </a:prstGeom>
          <a:solidFill>
            <a:schemeClr val="accent1">
              <a:lumMod val="75000"/>
              <a:lumOff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SCIP &amp; Budget Process</a:t>
            </a:r>
          </a:p>
        </p:txBody>
      </p:sp>
      <p:sp>
        <p:nvSpPr>
          <p:cNvPr id="56" name="Arrow: Right 55">
            <a:extLst>
              <a:ext uri="{FF2B5EF4-FFF2-40B4-BE49-F238E27FC236}">
                <a16:creationId xmlns:a16="http://schemas.microsoft.com/office/drawing/2014/main" id="{47D05E02-CB2E-6724-B479-501108136B18}"/>
              </a:ext>
            </a:extLst>
          </p:cNvPr>
          <p:cNvSpPr/>
          <p:nvPr/>
        </p:nvSpPr>
        <p:spPr>
          <a:xfrm>
            <a:off x="3876116" y="2468349"/>
            <a:ext cx="788712" cy="38799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ontent Placeholder 1">
            <a:extLst>
              <a:ext uri="{FF2B5EF4-FFF2-40B4-BE49-F238E27FC236}">
                <a16:creationId xmlns:a16="http://schemas.microsoft.com/office/drawing/2014/main" id="{F93601B2-3F88-AAA9-F462-972D56C63826}"/>
              </a:ext>
            </a:extLst>
          </p:cNvPr>
          <p:cNvSpPr txBox="1">
            <a:spLocks/>
          </p:cNvSpPr>
          <p:nvPr/>
        </p:nvSpPr>
        <p:spPr>
          <a:xfrm>
            <a:off x="1226820" y="1317095"/>
            <a:ext cx="3135166" cy="90682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400" b="1" dirty="0">
                <a:solidFill>
                  <a:srgbClr val="00375A"/>
                </a:solidFill>
              </a:rPr>
              <a:t>1. Need Identification, Defined Technical Project Requirements</a:t>
            </a:r>
          </a:p>
          <a:p>
            <a:pPr marL="0" indent="0" algn="ctr">
              <a:buNone/>
            </a:pPr>
            <a:r>
              <a:rPr lang="en-US" sz="1400" b="1" dirty="0">
                <a:solidFill>
                  <a:srgbClr val="00375A"/>
                </a:solidFill>
              </a:rPr>
              <a:t>(Implementation Planning)</a:t>
            </a:r>
          </a:p>
        </p:txBody>
      </p:sp>
      <p:sp>
        <p:nvSpPr>
          <p:cNvPr id="59" name="Content Placeholder 1">
            <a:extLst>
              <a:ext uri="{FF2B5EF4-FFF2-40B4-BE49-F238E27FC236}">
                <a16:creationId xmlns:a16="http://schemas.microsoft.com/office/drawing/2014/main" id="{E845FE71-9E04-2CF9-AD40-CB036B24084F}"/>
              </a:ext>
            </a:extLst>
          </p:cNvPr>
          <p:cNvSpPr txBox="1">
            <a:spLocks/>
          </p:cNvSpPr>
          <p:nvPr/>
        </p:nvSpPr>
        <p:spPr>
          <a:xfrm>
            <a:off x="4441298" y="3792587"/>
            <a:ext cx="2430095" cy="72300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400" b="1" dirty="0">
                <a:solidFill>
                  <a:srgbClr val="00375A"/>
                </a:solidFill>
              </a:rPr>
              <a:t>5. GSA delegation and Congressional Prospectus (if required)</a:t>
            </a:r>
          </a:p>
        </p:txBody>
      </p:sp>
      <p:sp>
        <p:nvSpPr>
          <p:cNvPr id="60" name="Content Placeholder 1">
            <a:extLst>
              <a:ext uri="{FF2B5EF4-FFF2-40B4-BE49-F238E27FC236}">
                <a16:creationId xmlns:a16="http://schemas.microsoft.com/office/drawing/2014/main" id="{48A90AB2-6A4E-71D2-1506-8EE1D4A0F0C5}"/>
              </a:ext>
            </a:extLst>
          </p:cNvPr>
          <p:cNvSpPr txBox="1">
            <a:spLocks/>
          </p:cNvSpPr>
          <p:nvPr/>
        </p:nvSpPr>
        <p:spPr>
          <a:xfrm>
            <a:off x="4870716" y="1455757"/>
            <a:ext cx="2122289" cy="56334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400" b="1" dirty="0">
                <a:solidFill>
                  <a:srgbClr val="00375A"/>
                </a:solidFill>
              </a:rPr>
              <a:t>2. SCIP submittal, inclusion in VA Budget </a:t>
            </a:r>
          </a:p>
        </p:txBody>
      </p:sp>
      <p:sp>
        <p:nvSpPr>
          <p:cNvPr id="62" name="Rectangle: Top Corners Rounded 61">
            <a:extLst>
              <a:ext uri="{FF2B5EF4-FFF2-40B4-BE49-F238E27FC236}">
                <a16:creationId xmlns:a16="http://schemas.microsoft.com/office/drawing/2014/main" id="{6DE97DB8-E6FF-DD45-A089-CD7F99F9AF84}"/>
              </a:ext>
            </a:extLst>
          </p:cNvPr>
          <p:cNvSpPr/>
          <p:nvPr/>
        </p:nvSpPr>
        <p:spPr>
          <a:xfrm>
            <a:off x="285893" y="933702"/>
            <a:ext cx="8554117" cy="343695"/>
          </a:xfrm>
          <a:prstGeom prst="round2SameRect">
            <a:avLst>
              <a:gd name="adj1" fmla="val 5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5675C03E-718E-C4F9-2D6A-991842A8B0FB}"/>
              </a:ext>
            </a:extLst>
          </p:cNvPr>
          <p:cNvSpPr txBox="1"/>
          <p:nvPr/>
        </p:nvSpPr>
        <p:spPr>
          <a:xfrm>
            <a:off x="2951060" y="918508"/>
            <a:ext cx="3223781" cy="36933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Requirements Process</a:t>
            </a:r>
          </a:p>
        </p:txBody>
      </p:sp>
      <p:sp>
        <p:nvSpPr>
          <p:cNvPr id="65" name="Content Placeholder 1">
            <a:extLst>
              <a:ext uri="{FF2B5EF4-FFF2-40B4-BE49-F238E27FC236}">
                <a16:creationId xmlns:a16="http://schemas.microsoft.com/office/drawing/2014/main" id="{929E56A6-97E6-8772-4732-36B5879D3E4C}"/>
              </a:ext>
            </a:extLst>
          </p:cNvPr>
          <p:cNvSpPr txBox="1">
            <a:spLocks/>
          </p:cNvSpPr>
          <p:nvPr/>
        </p:nvSpPr>
        <p:spPr>
          <a:xfrm>
            <a:off x="200526" y="6162318"/>
            <a:ext cx="3672160" cy="27194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50000"/>
              </a:lnSpc>
              <a:spcBef>
                <a:spcPts val="600"/>
              </a:spcBef>
              <a:buNone/>
            </a:pPr>
            <a:r>
              <a:rPr lang="en-US" sz="900" dirty="0">
                <a:solidFill>
                  <a:srgbClr val="00375A"/>
                </a:solidFill>
              </a:rPr>
              <a:t>*VA Rule of Two Required</a:t>
            </a:r>
          </a:p>
        </p:txBody>
      </p:sp>
      <p:sp>
        <p:nvSpPr>
          <p:cNvPr id="67" name="Content Placeholder 1">
            <a:extLst>
              <a:ext uri="{FF2B5EF4-FFF2-40B4-BE49-F238E27FC236}">
                <a16:creationId xmlns:a16="http://schemas.microsoft.com/office/drawing/2014/main" id="{3EADB772-1D92-A84B-6A0C-FDD289336DCC}"/>
              </a:ext>
            </a:extLst>
          </p:cNvPr>
          <p:cNvSpPr txBox="1">
            <a:spLocks/>
          </p:cNvSpPr>
          <p:nvPr/>
        </p:nvSpPr>
        <p:spPr>
          <a:xfrm>
            <a:off x="496508" y="4551297"/>
            <a:ext cx="1540439" cy="138407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b="1" dirty="0">
                <a:solidFill>
                  <a:schemeClr val="bg1"/>
                </a:solidFill>
              </a:rPr>
              <a:t>Gauge opportunities to meet VA technical requirements</a:t>
            </a:r>
          </a:p>
          <a:p>
            <a:r>
              <a:rPr lang="en-US" sz="1200" b="1" dirty="0">
                <a:solidFill>
                  <a:schemeClr val="bg1"/>
                </a:solidFill>
              </a:rPr>
              <a:t>Determine course of action </a:t>
            </a:r>
          </a:p>
        </p:txBody>
      </p:sp>
      <p:sp>
        <p:nvSpPr>
          <p:cNvPr id="6" name="Arrow: Right 5">
            <a:extLst>
              <a:ext uri="{FF2B5EF4-FFF2-40B4-BE49-F238E27FC236}">
                <a16:creationId xmlns:a16="http://schemas.microsoft.com/office/drawing/2014/main" id="{DE5284AA-811C-9296-9947-68B1D8F3154A}"/>
              </a:ext>
            </a:extLst>
          </p:cNvPr>
          <p:cNvSpPr/>
          <p:nvPr/>
        </p:nvSpPr>
        <p:spPr>
          <a:xfrm>
            <a:off x="4341179" y="5081209"/>
            <a:ext cx="434166" cy="368884"/>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3A64B213-F689-1EF9-DDFC-C926575793E7}"/>
              </a:ext>
            </a:extLst>
          </p:cNvPr>
          <p:cNvSpPr/>
          <p:nvPr/>
        </p:nvSpPr>
        <p:spPr>
          <a:xfrm>
            <a:off x="6517525" y="5081209"/>
            <a:ext cx="434166" cy="368884"/>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Bank with solid fill">
            <a:extLst>
              <a:ext uri="{FF2B5EF4-FFF2-40B4-BE49-F238E27FC236}">
                <a16:creationId xmlns:a16="http://schemas.microsoft.com/office/drawing/2014/main" id="{125080B0-A1DC-4D1E-96A3-8C5C3DF011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89870" y="4670425"/>
            <a:ext cx="1060981" cy="1060981"/>
          </a:xfrm>
          <a:prstGeom prst="rect">
            <a:avLst/>
          </a:prstGeom>
        </p:spPr>
      </p:pic>
    </p:spTree>
    <p:extLst>
      <p:ext uri="{BB962C8B-B14F-4D97-AF65-F5344CB8AC3E}">
        <p14:creationId xmlns:p14="http://schemas.microsoft.com/office/powerpoint/2010/main" val="1814313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BB955E-A507-489C-B81D-33533BE98879}"/>
              </a:ext>
            </a:extLst>
          </p:cNvPr>
          <p:cNvSpPr>
            <a:spLocks noGrp="1"/>
          </p:cNvSpPr>
          <p:nvPr>
            <p:ph idx="12"/>
          </p:nvPr>
        </p:nvSpPr>
        <p:spPr>
          <a:xfrm>
            <a:off x="228064" y="1053384"/>
            <a:ext cx="8743103" cy="5029782"/>
          </a:xfrm>
        </p:spPr>
        <p:txBody>
          <a:bodyPr/>
          <a:lstStyle/>
          <a:p>
            <a:pPr marL="0" indent="0">
              <a:buNone/>
            </a:pPr>
            <a:r>
              <a:rPr lang="en-US" sz="1550" i="1" dirty="0">
                <a:solidFill>
                  <a:srgbClr val="32434F"/>
                </a:solidFill>
                <a:effectLst/>
                <a:latin typeface="Arial" panose="020B0604020202020204" pitchFamily="34" charset="0"/>
              </a:rPr>
              <a:t>38 USC §8103. </a:t>
            </a:r>
            <a:r>
              <a:rPr lang="en-US" sz="1550" b="1" i="1" dirty="0">
                <a:solidFill>
                  <a:srgbClr val="32434F"/>
                </a:solidFill>
                <a:effectLst/>
                <a:latin typeface="Arial" panose="020B0604020202020204" pitchFamily="34" charset="0"/>
              </a:rPr>
              <a:t>Authority to construct and alter, and to acquire sites for, medical facilities</a:t>
            </a:r>
          </a:p>
          <a:p>
            <a:pPr marL="0" indent="0">
              <a:buNone/>
            </a:pPr>
            <a:endParaRPr lang="en-US" sz="1550" b="0" i="1" dirty="0">
              <a:solidFill>
                <a:srgbClr val="32434F"/>
              </a:solidFill>
            </a:endParaRPr>
          </a:p>
          <a:p>
            <a:pPr marL="0" indent="0" algn="l">
              <a:buNone/>
            </a:pPr>
            <a:r>
              <a:rPr lang="en-US" sz="1550" b="0" i="1" dirty="0">
                <a:solidFill>
                  <a:srgbClr val="000000"/>
                </a:solidFill>
                <a:effectLst/>
                <a:latin typeface="Arial" panose="020B0604020202020204" pitchFamily="34" charset="0"/>
              </a:rPr>
              <a:t>(h)(1) </a:t>
            </a:r>
            <a:r>
              <a:rPr lang="en-US" sz="1550" i="1" dirty="0">
                <a:solidFill>
                  <a:srgbClr val="000000"/>
                </a:solidFill>
                <a:effectLst/>
                <a:latin typeface="Arial" panose="020B0604020202020204" pitchFamily="34" charset="0"/>
              </a:rPr>
              <a:t>Notwithstanding any other provision of law requiring the use of competitive procedures</a:t>
            </a:r>
            <a:r>
              <a:rPr lang="en-US" sz="1550" b="0" i="1" dirty="0">
                <a:solidFill>
                  <a:srgbClr val="000000"/>
                </a:solidFill>
                <a:effectLst/>
                <a:latin typeface="Arial" panose="020B0604020202020204" pitchFamily="34" charset="0"/>
              </a:rPr>
              <a:t>, including </a:t>
            </a:r>
            <a:r>
              <a:rPr lang="en-US" sz="1550" b="0" i="1" dirty="0">
                <a:solidFill>
                  <a:srgbClr val="0F0D61"/>
                </a:solidFill>
                <a:effectLst/>
                <a:latin typeface="Arial" panose="020B0604020202020204" pitchFamily="34" charset="0"/>
              </a:rPr>
              <a:t>section 2304 of title 10</a:t>
            </a:r>
            <a:r>
              <a:rPr lang="en-US" sz="1550" b="0" i="1" dirty="0">
                <a:solidFill>
                  <a:srgbClr val="000000"/>
                </a:solidFill>
                <a:effectLst/>
                <a:latin typeface="Arial" panose="020B0604020202020204" pitchFamily="34" charset="0"/>
              </a:rPr>
              <a:t>, when the Secretary determines it to be in the best interest of the Department, the Secretary may </a:t>
            </a:r>
            <a:r>
              <a:rPr lang="en-US" sz="1550" i="1" dirty="0">
                <a:solidFill>
                  <a:srgbClr val="000000"/>
                </a:solidFill>
                <a:effectLst/>
                <a:latin typeface="Arial" panose="020B0604020202020204" pitchFamily="34" charset="0"/>
              </a:rPr>
              <a:t>enter into a lease with an academic affiliate </a:t>
            </a:r>
            <a:r>
              <a:rPr lang="en-US" sz="1550" b="0" i="1" dirty="0">
                <a:solidFill>
                  <a:srgbClr val="000000"/>
                </a:solidFill>
                <a:effectLst/>
                <a:latin typeface="Arial" panose="020B0604020202020204" pitchFamily="34" charset="0"/>
              </a:rPr>
              <a:t>or covered entity to acquire space for the purpose of providing health-care resources to veterans.</a:t>
            </a:r>
          </a:p>
          <a:p>
            <a:pPr marL="0" indent="0" algn="l">
              <a:buNone/>
            </a:pPr>
            <a:r>
              <a:rPr lang="en-US" sz="1550" b="0" i="1" dirty="0">
                <a:solidFill>
                  <a:srgbClr val="000000"/>
                </a:solidFill>
                <a:effectLst/>
                <a:latin typeface="Arial" panose="020B0604020202020204" pitchFamily="34" charset="0"/>
              </a:rPr>
              <a:t>(2) In this subsection:</a:t>
            </a:r>
          </a:p>
          <a:p>
            <a:pPr marL="0" indent="0" algn="l">
              <a:buNone/>
            </a:pPr>
            <a:r>
              <a:rPr lang="en-US" sz="1550" b="0" i="1" dirty="0">
                <a:solidFill>
                  <a:srgbClr val="000000"/>
                </a:solidFill>
                <a:effectLst/>
                <a:latin typeface="Arial" panose="020B0604020202020204" pitchFamily="34" charset="0"/>
              </a:rPr>
              <a:t>(A) The term "academic affiliate" means an institution or organization described in </a:t>
            </a:r>
            <a:r>
              <a:rPr lang="en-US" sz="1550" b="0" i="1" u="none" strike="noStrike" dirty="0">
                <a:solidFill>
                  <a:srgbClr val="0F0D61"/>
                </a:solidFill>
                <a:effectLst/>
                <a:latin typeface="Arial" panose="020B0604020202020204" pitchFamily="34" charset="0"/>
              </a:rPr>
              <a:t>section 7302(d) of this title</a:t>
            </a:r>
            <a:r>
              <a:rPr lang="en-US" sz="1550" b="0" i="1" dirty="0">
                <a:solidFill>
                  <a:srgbClr val="000000"/>
                </a:solidFill>
                <a:effectLst/>
                <a:latin typeface="Arial" panose="020B0604020202020204" pitchFamily="34" charset="0"/>
              </a:rPr>
              <a:t>.</a:t>
            </a:r>
          </a:p>
          <a:p>
            <a:pPr marL="0" indent="0" algn="l">
              <a:buNone/>
            </a:pPr>
            <a:r>
              <a:rPr lang="en-US" sz="1550" b="0" i="1" dirty="0">
                <a:solidFill>
                  <a:srgbClr val="000000"/>
                </a:solidFill>
                <a:effectLst/>
                <a:latin typeface="Arial" panose="020B0604020202020204" pitchFamily="34" charset="0"/>
              </a:rPr>
              <a:t>(B) The term "covered entity" means a unit or subdivision of a State, local, or municipal government, public or nonprofit agency, institution, or organization, or other institution or organization as the Secretary considers appropriate that owns property controlled by an academic affiliate to be leased under this subsection.</a:t>
            </a:r>
          </a:p>
          <a:p>
            <a:pPr marL="0" indent="0" algn="l">
              <a:buNone/>
            </a:pPr>
            <a:r>
              <a:rPr lang="en-US" sz="1550" b="0" i="1" dirty="0">
                <a:solidFill>
                  <a:srgbClr val="000000"/>
                </a:solidFill>
                <a:effectLst/>
                <a:latin typeface="Arial" panose="020B0604020202020204" pitchFamily="34" charset="0"/>
              </a:rPr>
              <a:t>(C) The term "health-care resource" has the meaning given that term in </a:t>
            </a:r>
            <a:r>
              <a:rPr lang="en-US" sz="1550" b="0" i="1" u="none" strike="noStrike" dirty="0">
                <a:solidFill>
                  <a:srgbClr val="0F0D61"/>
                </a:solidFill>
                <a:effectLst/>
                <a:latin typeface="Arial" panose="020B0604020202020204" pitchFamily="34" charset="0"/>
              </a:rPr>
              <a:t>section 8152(1) of this title</a:t>
            </a:r>
            <a:r>
              <a:rPr lang="en-US" sz="1550" b="0" i="1" dirty="0">
                <a:solidFill>
                  <a:srgbClr val="000000"/>
                </a:solidFill>
                <a:effectLst/>
                <a:latin typeface="Arial" panose="020B0604020202020204" pitchFamily="34" charset="0"/>
              </a:rPr>
              <a:t>.</a:t>
            </a:r>
          </a:p>
          <a:p>
            <a:pPr marL="0" indent="0" algn="l">
              <a:buNone/>
            </a:pPr>
            <a:r>
              <a:rPr lang="en-US" sz="1550" b="0" i="1" dirty="0">
                <a:solidFill>
                  <a:srgbClr val="000000"/>
                </a:solidFill>
                <a:effectLst/>
                <a:latin typeface="Arial" panose="020B0604020202020204" pitchFamily="34" charset="0"/>
              </a:rPr>
              <a:t>(D) The term "space" means any room, unit, floor, wing, building, parking facility, or other subdivision of a building or facility owned or controlled by an academic affiliate.</a:t>
            </a:r>
          </a:p>
        </p:txBody>
      </p:sp>
      <p:sp>
        <p:nvSpPr>
          <p:cNvPr id="3" name="Text Placeholder 2">
            <a:extLst>
              <a:ext uri="{FF2B5EF4-FFF2-40B4-BE49-F238E27FC236}">
                <a16:creationId xmlns:a16="http://schemas.microsoft.com/office/drawing/2014/main" id="{2651A47F-0E20-437C-A167-8660661E5B6D}"/>
              </a:ext>
            </a:extLst>
          </p:cNvPr>
          <p:cNvSpPr>
            <a:spLocks noGrp="1"/>
          </p:cNvSpPr>
          <p:nvPr>
            <p:ph type="body" sz="quarter" idx="13"/>
          </p:nvPr>
        </p:nvSpPr>
        <p:spPr>
          <a:xfrm>
            <a:off x="206960" y="156547"/>
            <a:ext cx="8743103" cy="500678"/>
          </a:xfrm>
        </p:spPr>
        <p:txBody>
          <a:bodyPr/>
          <a:lstStyle/>
          <a:p>
            <a:r>
              <a:rPr lang="en-US" sz="2400" dirty="0"/>
              <a:t>PACT Act Section 704 Codified in VA’s Authorization</a:t>
            </a:r>
          </a:p>
        </p:txBody>
      </p:sp>
    </p:spTree>
    <p:extLst>
      <p:ext uri="{BB962C8B-B14F-4D97-AF65-F5344CB8AC3E}">
        <p14:creationId xmlns:p14="http://schemas.microsoft.com/office/powerpoint/2010/main" val="3291909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044C89-937F-075E-B341-961ED5547649}"/>
              </a:ext>
            </a:extLst>
          </p:cNvPr>
          <p:cNvSpPr>
            <a:spLocks noGrp="1"/>
          </p:cNvSpPr>
          <p:nvPr>
            <p:ph type="body" sz="quarter" idx="13"/>
          </p:nvPr>
        </p:nvSpPr>
        <p:spPr>
          <a:xfrm>
            <a:off x="288130" y="21218"/>
            <a:ext cx="8671143" cy="510418"/>
          </a:xfrm>
        </p:spPr>
        <p:txBody>
          <a:bodyPr>
            <a:noAutofit/>
          </a:bodyPr>
          <a:lstStyle/>
          <a:p>
            <a:pPr>
              <a:lnSpc>
                <a:spcPct val="100000"/>
              </a:lnSpc>
            </a:pPr>
            <a:r>
              <a:rPr lang="en-US" sz="2400" dirty="0"/>
              <a:t>PACT Act Section 706 – Authority for Joint Leasing Actions of DoD and VA</a:t>
            </a:r>
          </a:p>
        </p:txBody>
      </p:sp>
      <p:sp>
        <p:nvSpPr>
          <p:cNvPr id="11" name="Rectangle: Rounded Corners 10">
            <a:extLst>
              <a:ext uri="{FF2B5EF4-FFF2-40B4-BE49-F238E27FC236}">
                <a16:creationId xmlns:a16="http://schemas.microsoft.com/office/drawing/2014/main" id="{F5623778-0A7E-85EB-1D5D-7D313B47E4E9}"/>
              </a:ext>
            </a:extLst>
          </p:cNvPr>
          <p:cNvSpPr/>
          <p:nvPr/>
        </p:nvSpPr>
        <p:spPr>
          <a:xfrm rot="10800000">
            <a:off x="259519" y="2749968"/>
            <a:ext cx="4072336" cy="1036588"/>
          </a:xfrm>
          <a:prstGeom prst="round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41776669-BF29-2A24-F014-83D8BD152383}"/>
              </a:ext>
            </a:extLst>
          </p:cNvPr>
          <p:cNvSpPr/>
          <p:nvPr/>
        </p:nvSpPr>
        <p:spPr>
          <a:xfrm rot="10800000">
            <a:off x="4812142" y="2749966"/>
            <a:ext cx="4072336" cy="1036590"/>
          </a:xfrm>
          <a:prstGeom prst="round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0316210-8D9C-67F8-666C-1A4D892750C6}"/>
              </a:ext>
            </a:extLst>
          </p:cNvPr>
          <p:cNvSpPr txBox="1"/>
          <p:nvPr/>
        </p:nvSpPr>
        <p:spPr>
          <a:xfrm>
            <a:off x="903798" y="2741043"/>
            <a:ext cx="2790748" cy="369332"/>
          </a:xfrm>
          <a:prstGeom prst="rect">
            <a:avLst/>
          </a:prstGeom>
          <a:noFill/>
        </p:spPr>
        <p:txBody>
          <a:bodyPr wrap="square" rtlCol="0">
            <a:spAutoFit/>
          </a:bodyPr>
          <a:lstStyle/>
          <a:p>
            <a:pPr algn="ctr"/>
            <a:r>
              <a:rPr lang="en-US" b="1">
                <a:solidFill>
                  <a:srgbClr val="00375A"/>
                </a:solidFill>
                <a:latin typeface="Arial" panose="020B0604020202020204" pitchFamily="34" charset="0"/>
                <a:cs typeface="Arial" panose="020B0604020202020204" pitchFamily="34" charset="0"/>
              </a:rPr>
              <a:t>VA Policy Changes</a:t>
            </a:r>
          </a:p>
        </p:txBody>
      </p:sp>
      <p:cxnSp>
        <p:nvCxnSpPr>
          <p:cNvPr id="14" name="Straight Connector 13">
            <a:extLst>
              <a:ext uri="{FF2B5EF4-FFF2-40B4-BE49-F238E27FC236}">
                <a16:creationId xmlns:a16="http://schemas.microsoft.com/office/drawing/2014/main" id="{6B6F5C2C-95C1-1834-E602-E729C1EF1B5E}"/>
              </a:ext>
            </a:extLst>
          </p:cNvPr>
          <p:cNvCxnSpPr>
            <a:cxnSpLocks/>
          </p:cNvCxnSpPr>
          <p:nvPr/>
        </p:nvCxnSpPr>
        <p:spPr>
          <a:xfrm flipV="1">
            <a:off x="5053967" y="3017535"/>
            <a:ext cx="3585208" cy="1816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0DDFB4D-1894-4124-E479-E1B4C607A5F7}"/>
              </a:ext>
            </a:extLst>
          </p:cNvPr>
          <p:cNvCxnSpPr>
            <a:cxnSpLocks/>
          </p:cNvCxnSpPr>
          <p:nvPr/>
        </p:nvCxnSpPr>
        <p:spPr>
          <a:xfrm>
            <a:off x="527178" y="3017535"/>
            <a:ext cx="3546058" cy="1816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CBCEA33-E68C-9440-B71A-42352C2F5610}"/>
              </a:ext>
            </a:extLst>
          </p:cNvPr>
          <p:cNvSpPr txBox="1"/>
          <p:nvPr/>
        </p:nvSpPr>
        <p:spPr>
          <a:xfrm>
            <a:off x="5541419" y="2740734"/>
            <a:ext cx="2790748" cy="369332"/>
          </a:xfrm>
          <a:prstGeom prst="rect">
            <a:avLst/>
          </a:prstGeom>
          <a:noFill/>
        </p:spPr>
        <p:txBody>
          <a:bodyPr wrap="square" rtlCol="0">
            <a:spAutoFit/>
          </a:bodyPr>
          <a:lstStyle/>
          <a:p>
            <a:pPr algn="ctr"/>
            <a:r>
              <a:rPr lang="en-US" b="1">
                <a:solidFill>
                  <a:srgbClr val="00375A"/>
                </a:solidFill>
                <a:latin typeface="Arial" panose="020B0604020202020204" pitchFamily="34" charset="0"/>
                <a:cs typeface="Arial" panose="020B0604020202020204" pitchFamily="34" charset="0"/>
              </a:rPr>
              <a:t>VA Process Changes</a:t>
            </a:r>
          </a:p>
        </p:txBody>
      </p:sp>
      <p:sp>
        <p:nvSpPr>
          <p:cNvPr id="17" name="Oval 16">
            <a:extLst>
              <a:ext uri="{FF2B5EF4-FFF2-40B4-BE49-F238E27FC236}">
                <a16:creationId xmlns:a16="http://schemas.microsoft.com/office/drawing/2014/main" id="{F8B8B626-273E-4D7D-AD73-E5B1C7000A15}"/>
              </a:ext>
            </a:extLst>
          </p:cNvPr>
          <p:cNvSpPr/>
          <p:nvPr/>
        </p:nvSpPr>
        <p:spPr>
          <a:xfrm>
            <a:off x="4812142" y="2759206"/>
            <a:ext cx="380567" cy="380567"/>
          </a:xfrm>
          <a:prstGeom prst="ellipse">
            <a:avLst/>
          </a:pr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B294CBA-A2F3-2FB2-C7FE-3FF622BB9D0E}"/>
              </a:ext>
            </a:extLst>
          </p:cNvPr>
          <p:cNvSpPr/>
          <p:nvPr/>
        </p:nvSpPr>
        <p:spPr>
          <a:xfrm>
            <a:off x="259519" y="2753086"/>
            <a:ext cx="380567" cy="380567"/>
          </a:xfrm>
          <a:prstGeom prst="ellipse">
            <a:avLst/>
          </a:pr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List with solid fill">
            <a:extLst>
              <a:ext uri="{FF2B5EF4-FFF2-40B4-BE49-F238E27FC236}">
                <a16:creationId xmlns:a16="http://schemas.microsoft.com/office/drawing/2014/main" id="{B9AEB875-BE8E-ADBE-0C45-DDAEDE056C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570" y="2794518"/>
            <a:ext cx="286271" cy="286271"/>
          </a:xfrm>
          <a:prstGeom prst="rect">
            <a:avLst/>
          </a:prstGeom>
        </p:spPr>
      </p:pic>
      <p:pic>
        <p:nvPicPr>
          <p:cNvPr id="20" name="Graphic 19" descr="Disconnected with solid fill">
            <a:extLst>
              <a:ext uri="{FF2B5EF4-FFF2-40B4-BE49-F238E27FC236}">
                <a16:creationId xmlns:a16="http://schemas.microsoft.com/office/drawing/2014/main" id="{6D7E37AE-52F4-0726-8BE4-C8F18CA0C4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13899" y="2768561"/>
            <a:ext cx="366328" cy="366328"/>
          </a:xfrm>
          <a:prstGeom prst="rect">
            <a:avLst/>
          </a:prstGeom>
        </p:spPr>
      </p:pic>
      <p:sp>
        <p:nvSpPr>
          <p:cNvPr id="21" name="TextBox 20">
            <a:extLst>
              <a:ext uri="{FF2B5EF4-FFF2-40B4-BE49-F238E27FC236}">
                <a16:creationId xmlns:a16="http://schemas.microsoft.com/office/drawing/2014/main" id="{7615DFE3-1E76-EC00-928F-04CB53836D77}"/>
              </a:ext>
            </a:extLst>
          </p:cNvPr>
          <p:cNvSpPr txBox="1"/>
          <p:nvPr/>
        </p:nvSpPr>
        <p:spPr>
          <a:xfrm>
            <a:off x="298569" y="3159698"/>
            <a:ext cx="4072336" cy="461665"/>
          </a:xfrm>
          <a:prstGeom prst="rect">
            <a:avLst/>
          </a:prstGeom>
          <a:noFill/>
        </p:spPr>
        <p:txBody>
          <a:bodyPr wrap="square" rtlCol="0">
            <a:spAutoFit/>
          </a:bodyPr>
          <a:lstStyle/>
          <a:p>
            <a:pPr marL="114300" indent="-114300">
              <a:buFont typeface="Arial" panose="020B0604020202020204" pitchFamily="34" charset="0"/>
              <a:buChar char="•"/>
            </a:pPr>
            <a:r>
              <a:rPr lang="en-US" sz="1200" dirty="0">
                <a:latin typeface="Arial" panose="020B0604020202020204" pitchFamily="34" charset="0"/>
                <a:cs typeface="Arial" panose="020B0604020202020204" pitchFamily="34" charset="0"/>
              </a:rPr>
              <a:t>To be included in Lease Directive 7815 and our updated VA’s Supplement to GSA’s Leasing Desk Guide. </a:t>
            </a:r>
          </a:p>
        </p:txBody>
      </p:sp>
      <p:sp>
        <p:nvSpPr>
          <p:cNvPr id="22" name="TextBox 21">
            <a:extLst>
              <a:ext uri="{FF2B5EF4-FFF2-40B4-BE49-F238E27FC236}">
                <a16:creationId xmlns:a16="http://schemas.microsoft.com/office/drawing/2014/main" id="{80E6817D-FF46-9779-F759-277B196EFF63}"/>
              </a:ext>
            </a:extLst>
          </p:cNvPr>
          <p:cNvSpPr txBox="1"/>
          <p:nvPr/>
        </p:nvSpPr>
        <p:spPr>
          <a:xfrm>
            <a:off x="4851193" y="3153141"/>
            <a:ext cx="4072336" cy="461665"/>
          </a:xfrm>
          <a:prstGeom prst="rect">
            <a:avLst/>
          </a:prstGeom>
          <a:noFill/>
        </p:spPr>
        <p:txBody>
          <a:bodyPr wrap="square" rtlCol="0">
            <a:spAutoFit/>
          </a:bodyPr>
          <a:lstStyle/>
          <a:p>
            <a:pPr marL="114300" indent="-114300">
              <a:buFont typeface="Arial" panose="020B0604020202020204" pitchFamily="34" charset="0"/>
              <a:buChar char="•"/>
            </a:pPr>
            <a:r>
              <a:rPr lang="en-US" sz="1200" b="1" dirty="0">
                <a:latin typeface="Arial" panose="020B0604020202020204" pitchFamily="34" charset="0"/>
                <a:cs typeface="Arial" panose="020B0604020202020204" pitchFamily="34" charset="0"/>
              </a:rPr>
              <a:t>VA can pay</a:t>
            </a:r>
            <a:r>
              <a:rPr lang="en-US" sz="1200" dirty="0">
                <a:latin typeface="Arial" panose="020B0604020202020204" pitchFamily="34" charset="0"/>
                <a:cs typeface="Arial" panose="020B0604020202020204" pitchFamily="34" charset="0"/>
              </a:rPr>
              <a:t> for planning, design, and construction for shared medical facility leases.</a:t>
            </a:r>
          </a:p>
        </p:txBody>
      </p:sp>
      <p:sp>
        <p:nvSpPr>
          <p:cNvPr id="23" name="Rectangle: Top Corners Rounded 22">
            <a:extLst>
              <a:ext uri="{FF2B5EF4-FFF2-40B4-BE49-F238E27FC236}">
                <a16:creationId xmlns:a16="http://schemas.microsoft.com/office/drawing/2014/main" id="{617ACAD6-0982-9D4B-21C5-E8C8D0A4A1E0}"/>
              </a:ext>
            </a:extLst>
          </p:cNvPr>
          <p:cNvSpPr/>
          <p:nvPr/>
        </p:nvSpPr>
        <p:spPr>
          <a:xfrm rot="10800000">
            <a:off x="259518" y="4357204"/>
            <a:ext cx="8624960" cy="1513764"/>
          </a:xfrm>
          <a:prstGeom prst="round2SameRect">
            <a:avLst>
              <a:gd name="adj1" fmla="val 16920"/>
              <a:gd name="adj2" fmla="val 0"/>
            </a:avLst>
          </a:prstGeom>
          <a:solidFill>
            <a:srgbClr val="DFF8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Top Corners Rounded 23">
            <a:extLst>
              <a:ext uri="{FF2B5EF4-FFF2-40B4-BE49-F238E27FC236}">
                <a16:creationId xmlns:a16="http://schemas.microsoft.com/office/drawing/2014/main" id="{FB51BE21-308E-0030-75B4-12AD5084B3DE}"/>
              </a:ext>
            </a:extLst>
          </p:cNvPr>
          <p:cNvSpPr/>
          <p:nvPr/>
        </p:nvSpPr>
        <p:spPr>
          <a:xfrm>
            <a:off x="259518" y="4024438"/>
            <a:ext cx="8624958" cy="343695"/>
          </a:xfrm>
          <a:prstGeom prst="round2SameRect">
            <a:avLst>
              <a:gd name="adj1" fmla="val 5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B2A497A1-5FDD-BE54-3839-0C586002E22C}"/>
              </a:ext>
            </a:extLst>
          </p:cNvPr>
          <p:cNvSpPr txBox="1"/>
          <p:nvPr/>
        </p:nvSpPr>
        <p:spPr>
          <a:xfrm>
            <a:off x="2960106" y="3992315"/>
            <a:ext cx="3223781" cy="400110"/>
          </a:xfrm>
          <a:prstGeom prst="rect">
            <a:avLst/>
          </a:prstGeom>
          <a:noFill/>
        </p:spPr>
        <p:txBody>
          <a:bodyPr wrap="square" rtlCol="0">
            <a:spAutoFit/>
          </a:bodyPr>
          <a:lstStyle/>
          <a:p>
            <a:pPr algn="ctr"/>
            <a:r>
              <a:rPr lang="en-US" sz="2000" b="1" i="1">
                <a:solidFill>
                  <a:schemeClr val="bg1"/>
                </a:solidFill>
                <a:latin typeface="Arial" panose="020B0604020202020204" pitchFamily="34" charset="0"/>
                <a:cs typeface="Arial" panose="020B0604020202020204" pitchFamily="34" charset="0"/>
              </a:rPr>
              <a:t>What this means for you</a:t>
            </a:r>
          </a:p>
        </p:txBody>
      </p:sp>
      <p:sp>
        <p:nvSpPr>
          <p:cNvPr id="26" name="TextBox 25">
            <a:extLst>
              <a:ext uri="{FF2B5EF4-FFF2-40B4-BE49-F238E27FC236}">
                <a16:creationId xmlns:a16="http://schemas.microsoft.com/office/drawing/2014/main" id="{3C3D7023-9FC3-C98E-19D1-74A7140D8BEA}"/>
              </a:ext>
            </a:extLst>
          </p:cNvPr>
          <p:cNvSpPr txBox="1"/>
          <p:nvPr/>
        </p:nvSpPr>
        <p:spPr>
          <a:xfrm>
            <a:off x="259518" y="4469321"/>
            <a:ext cx="8596346" cy="1015663"/>
          </a:xfrm>
          <a:prstGeom prst="rect">
            <a:avLst/>
          </a:prstGeom>
          <a:noFill/>
        </p:spPr>
        <p:txBody>
          <a:bodyPr wrap="square" rtlCol="0">
            <a:spAutoFit/>
          </a:bodyPr>
          <a:lstStyle/>
          <a:p>
            <a:pPr marL="114300" indent="-114300">
              <a:buFont typeface="Arial" panose="020B0604020202020204" pitchFamily="34" charset="0"/>
              <a:buChar char="•"/>
            </a:pPr>
            <a:r>
              <a:rPr lang="en-US" sz="1200" dirty="0">
                <a:latin typeface="Arial" panose="020B0604020202020204" pitchFamily="34" charset="0"/>
                <a:cs typeface="Arial" panose="020B0604020202020204" pitchFamily="34" charset="0"/>
              </a:rPr>
              <a:t>VA and DoD can collaborate more effectively, since</a:t>
            </a:r>
            <a:r>
              <a:rPr lang="en-US" sz="1200" b="1" dirty="0">
                <a:latin typeface="Arial" panose="020B0604020202020204" pitchFamily="34" charset="0"/>
                <a:cs typeface="Arial" panose="020B0604020202020204" pitchFamily="34" charset="0"/>
              </a:rPr>
              <a:t> funds can be exchanged</a:t>
            </a:r>
            <a:endParaRPr lang="en-US" sz="1200" b="1" dirty="0">
              <a:highlight>
                <a:srgbClr val="FFFF00"/>
              </a:highlight>
              <a:latin typeface="Arial" panose="020B0604020202020204" pitchFamily="34" charset="0"/>
              <a:cs typeface="Arial" panose="020B0604020202020204" pitchFamily="34" charset="0"/>
            </a:endParaRPr>
          </a:p>
          <a:p>
            <a:pPr marL="114300" indent="-114300">
              <a:buFont typeface="Arial" panose="020B0604020202020204" pitchFamily="34" charset="0"/>
              <a:buChar char="•"/>
            </a:pPr>
            <a:r>
              <a:rPr lang="en-US" sz="1200" dirty="0">
                <a:latin typeface="Arial" panose="020B0604020202020204" pitchFamily="34" charset="0"/>
                <a:cs typeface="Arial" panose="020B0604020202020204" pitchFamily="34" charset="0"/>
              </a:rPr>
              <a:t>SCIP approval is required for VA portion of space regardless of the lead agency</a:t>
            </a:r>
          </a:p>
          <a:p>
            <a:pPr marL="114300" indent="-114300">
              <a:buFont typeface="Arial" panose="020B0604020202020204" pitchFamily="34" charset="0"/>
              <a:buChar char="•"/>
            </a:pPr>
            <a:r>
              <a:rPr lang="en-US" sz="1200" dirty="0">
                <a:latin typeface="Arial" panose="020B0604020202020204" pitchFamily="34" charset="0"/>
                <a:cs typeface="Arial" panose="020B0604020202020204" pitchFamily="34" charset="0"/>
              </a:rPr>
              <a:t>If VA is the lead agency for the lease procurement, GSA delegation is required</a:t>
            </a:r>
          </a:p>
          <a:p>
            <a:pPr marL="114300" indent="-114300">
              <a:buFont typeface="Arial" panose="020B0604020202020204" pitchFamily="34" charset="0"/>
              <a:buChar char="•"/>
            </a:pPr>
            <a:r>
              <a:rPr lang="en-US" sz="1200" dirty="0">
                <a:latin typeface="Arial" panose="020B0604020202020204" pitchFamily="34" charset="0"/>
                <a:cs typeface="Arial" panose="020B0604020202020204" pitchFamily="34" charset="0"/>
              </a:rPr>
              <a:t>Upon appropriate approvals, VA/DoD joint medical facility leases may be solicited on a competitive basis</a:t>
            </a:r>
          </a:p>
          <a:p>
            <a:pPr marL="114300" indent="-114300">
              <a:buFont typeface="Arial" panose="020B0604020202020204" pitchFamily="34" charset="0"/>
              <a:buChar char="•"/>
            </a:pPr>
            <a:r>
              <a:rPr lang="en-US" sz="1200" dirty="0">
                <a:latin typeface="Arial" panose="020B0604020202020204" pitchFamily="34" charset="0"/>
                <a:cs typeface="Arial" panose="020B0604020202020204" pitchFamily="34" charset="0"/>
              </a:rPr>
              <a:t>If VA is lead agency for competition, compliance with the VA Rule of Two applies</a:t>
            </a:r>
          </a:p>
        </p:txBody>
      </p:sp>
      <p:sp>
        <p:nvSpPr>
          <p:cNvPr id="27" name="Rectangle: Top Corners Rounded 26">
            <a:extLst>
              <a:ext uri="{FF2B5EF4-FFF2-40B4-BE49-F238E27FC236}">
                <a16:creationId xmlns:a16="http://schemas.microsoft.com/office/drawing/2014/main" id="{40730426-47B7-1EA1-CB5A-295FABB93C74}"/>
              </a:ext>
            </a:extLst>
          </p:cNvPr>
          <p:cNvSpPr/>
          <p:nvPr/>
        </p:nvSpPr>
        <p:spPr>
          <a:xfrm rot="10800000">
            <a:off x="259520" y="930582"/>
            <a:ext cx="8624960" cy="1591020"/>
          </a:xfrm>
          <a:prstGeom prst="round2SameRect">
            <a:avLst>
              <a:gd name="adj1" fmla="val 17216"/>
              <a:gd name="adj2" fmla="val 20769"/>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1EEA515-96C3-2B6C-383D-254E41669729}"/>
              </a:ext>
            </a:extLst>
          </p:cNvPr>
          <p:cNvSpPr txBox="1"/>
          <p:nvPr/>
        </p:nvSpPr>
        <p:spPr>
          <a:xfrm>
            <a:off x="397164" y="846668"/>
            <a:ext cx="2161309" cy="400110"/>
          </a:xfrm>
          <a:prstGeom prst="rect">
            <a:avLst/>
          </a:prstGeom>
          <a:noFill/>
        </p:spPr>
        <p:txBody>
          <a:bodyPr wrap="square" rtlCol="0">
            <a:spAutoFit/>
          </a:bodyPr>
          <a:lstStyle/>
          <a:p>
            <a:pPr algn="ctr"/>
            <a:r>
              <a:rPr lang="en-US" sz="2000" b="1">
                <a:solidFill>
                  <a:srgbClr val="00375A"/>
                </a:solidFill>
                <a:latin typeface="Arial" panose="020B0604020202020204" pitchFamily="34" charset="0"/>
                <a:cs typeface="Arial" panose="020B0604020202020204" pitchFamily="34" charset="0"/>
              </a:rPr>
              <a:t>Overview</a:t>
            </a:r>
          </a:p>
        </p:txBody>
      </p:sp>
      <p:sp>
        <p:nvSpPr>
          <p:cNvPr id="29" name="Oval 28">
            <a:extLst>
              <a:ext uri="{FF2B5EF4-FFF2-40B4-BE49-F238E27FC236}">
                <a16:creationId xmlns:a16="http://schemas.microsoft.com/office/drawing/2014/main" id="{DFA2FEAA-7DDE-0533-4365-E4408828194F}"/>
              </a:ext>
            </a:extLst>
          </p:cNvPr>
          <p:cNvSpPr/>
          <p:nvPr/>
        </p:nvSpPr>
        <p:spPr>
          <a:xfrm>
            <a:off x="253060" y="921345"/>
            <a:ext cx="380567" cy="380567"/>
          </a:xfrm>
          <a:prstGeom prst="ellipse">
            <a:avLst/>
          </a:pr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A05FDD97-3AC8-E514-79AD-4F59508098B3}"/>
              </a:ext>
            </a:extLst>
          </p:cNvPr>
          <p:cNvCxnSpPr>
            <a:cxnSpLocks/>
          </p:cNvCxnSpPr>
          <p:nvPr/>
        </p:nvCxnSpPr>
        <p:spPr>
          <a:xfrm>
            <a:off x="584841" y="1179423"/>
            <a:ext cx="1973632"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31" name="Graphic 30" descr="Gears with solid fill">
            <a:extLst>
              <a:ext uri="{FF2B5EF4-FFF2-40B4-BE49-F238E27FC236}">
                <a16:creationId xmlns:a16="http://schemas.microsoft.com/office/drawing/2014/main" id="{32834C69-5E5D-520E-B001-57162F346EB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1847" y="950843"/>
            <a:ext cx="327084" cy="327084"/>
          </a:xfrm>
          <a:prstGeom prst="rect">
            <a:avLst/>
          </a:prstGeom>
        </p:spPr>
      </p:pic>
      <p:sp>
        <p:nvSpPr>
          <p:cNvPr id="6" name="TextBox 5">
            <a:extLst>
              <a:ext uri="{FF2B5EF4-FFF2-40B4-BE49-F238E27FC236}">
                <a16:creationId xmlns:a16="http://schemas.microsoft.com/office/drawing/2014/main" id="{4CF32567-6A8C-D483-80BC-D4C59B198227}"/>
              </a:ext>
            </a:extLst>
          </p:cNvPr>
          <p:cNvSpPr txBox="1"/>
          <p:nvPr/>
        </p:nvSpPr>
        <p:spPr>
          <a:xfrm>
            <a:off x="288130" y="1302801"/>
            <a:ext cx="8596349" cy="1200329"/>
          </a:xfrm>
          <a:prstGeom prst="rect">
            <a:avLst/>
          </a:prstGeom>
          <a:noFill/>
        </p:spPr>
        <p:txBody>
          <a:bodyPr wrap="square" rtlCol="0">
            <a:spAutoFit/>
          </a:bodyPr>
          <a:lstStyle/>
          <a:p>
            <a:pPr marL="228600" indent="-228600">
              <a:buAutoNum type="alphaUcPeriod"/>
            </a:pPr>
            <a:r>
              <a:rPr lang="en-US" sz="1200" dirty="0">
                <a:latin typeface="Arial" panose="020B0604020202020204" pitchFamily="34" charset="0"/>
                <a:cs typeface="Arial" panose="020B0604020202020204" pitchFamily="34" charset="0"/>
              </a:rPr>
              <a:t>Expands DoD’s authority to enter into agreements with VA for planning, design, and construction of shared medical facilities to include leasing of facilities, transfer of funds for leasing, and to keep and </a:t>
            </a:r>
            <a:r>
              <a:rPr lang="en-US" sz="1200" b="1" dirty="0">
                <a:latin typeface="Arial" panose="020B0604020202020204" pitchFamily="34" charset="0"/>
                <a:cs typeface="Arial" panose="020B0604020202020204" pitchFamily="34" charset="0"/>
              </a:rPr>
              <a:t>use funds for shared medical facility leases.</a:t>
            </a:r>
          </a:p>
          <a:p>
            <a:pPr marL="228600" indent="-228600">
              <a:buAutoNum type="alphaUcPeriod"/>
            </a:pPr>
            <a:r>
              <a:rPr lang="en-US" sz="1200" dirty="0">
                <a:latin typeface="Arial" panose="020B0604020202020204" pitchFamily="34" charset="0"/>
                <a:cs typeface="Arial" panose="020B0604020202020204" pitchFamily="34" charset="0"/>
              </a:rPr>
              <a:t>Expands VA authority to enter into agreement with DoD for planning, design, and construction of shared medical facility leases.</a:t>
            </a:r>
          </a:p>
          <a:p>
            <a:pPr marL="228600" indent="-228600">
              <a:buAutoNum type="alphaUcPeriod"/>
            </a:pPr>
            <a:r>
              <a:rPr lang="en-US" sz="1200" dirty="0">
                <a:latin typeface="Arial" panose="020B0604020202020204" pitchFamily="34" charset="0"/>
                <a:cs typeface="Arial" panose="020B0604020202020204" pitchFamily="34" charset="0"/>
              </a:rPr>
              <a:t>VA’s portion of the estimated lease costs </a:t>
            </a:r>
            <a:r>
              <a:rPr lang="en-US" sz="1200" b="1" dirty="0">
                <a:latin typeface="Arial" panose="020B0604020202020204" pitchFamily="34" charset="0"/>
                <a:cs typeface="Arial" panose="020B0604020202020204" pitchFamily="34" charset="0"/>
              </a:rPr>
              <a:t>must be less than VA’s prospectus threshold</a:t>
            </a:r>
            <a:r>
              <a:rPr lang="en-US"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84845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BB955E-A507-489C-B81D-33533BE98879}"/>
              </a:ext>
            </a:extLst>
          </p:cNvPr>
          <p:cNvSpPr>
            <a:spLocks noGrp="1"/>
          </p:cNvSpPr>
          <p:nvPr>
            <p:ph idx="12"/>
          </p:nvPr>
        </p:nvSpPr>
        <p:spPr>
          <a:xfrm>
            <a:off x="228064" y="1053384"/>
            <a:ext cx="8743103" cy="4698830"/>
          </a:xfrm>
        </p:spPr>
        <p:txBody>
          <a:bodyPr/>
          <a:lstStyle/>
          <a:p>
            <a:pPr marL="0" indent="0">
              <a:buNone/>
            </a:pPr>
            <a:r>
              <a:rPr lang="en-US" sz="1800" i="1" dirty="0">
                <a:solidFill>
                  <a:srgbClr val="32434F"/>
                </a:solidFill>
                <a:effectLst/>
              </a:rPr>
              <a:t>38 USC §8111B. </a:t>
            </a:r>
            <a:r>
              <a:rPr lang="en-US" sz="1800" b="1" i="1" dirty="0">
                <a:solidFill>
                  <a:srgbClr val="32434F"/>
                </a:solidFill>
                <a:effectLst/>
              </a:rPr>
              <a:t>Shared medical facilities with Department of Defense</a:t>
            </a:r>
          </a:p>
          <a:p>
            <a:pPr marL="0" indent="0">
              <a:buNone/>
            </a:pPr>
            <a:endParaRPr lang="en-US" sz="1800" b="0" i="1" dirty="0">
              <a:solidFill>
                <a:srgbClr val="32434F"/>
              </a:solidFill>
            </a:endParaRPr>
          </a:p>
          <a:p>
            <a:pPr marL="0" indent="0" algn="l">
              <a:buNone/>
            </a:pPr>
            <a:r>
              <a:rPr lang="en-US" sz="1800" b="0" i="1" u="none" strike="noStrike" baseline="0" dirty="0"/>
              <a:t>(b)(3) The Secretary of </a:t>
            </a:r>
            <a:r>
              <a:rPr lang="en-US" sz="1800" i="1" u="none" strike="noStrike" baseline="0" dirty="0"/>
              <a:t>Veterans Affairs may transfer to the Department of Defense </a:t>
            </a:r>
            <a:r>
              <a:rPr lang="en-US" sz="1800" b="0" i="1" u="none" strike="noStrike" baseline="0" dirty="0"/>
              <a:t>amounts appropriated to the ‘Medical Facilities’ account of the Department of Veterans Affairs </a:t>
            </a:r>
            <a:r>
              <a:rPr lang="en-US" sz="1800" i="1" u="none" strike="noStrike" baseline="0" dirty="0"/>
              <a:t>for the purpose of leasing space </a:t>
            </a:r>
            <a:r>
              <a:rPr lang="en-US" sz="1800" b="0" i="1" u="none" strike="noStrike" baseline="0" dirty="0"/>
              <a:t>for a shared medical facility if the estimated share of the Department of Veterans Affairs for the lease costs does not exceed the amount specified in section 8104(a)(3)(B) of this title.;</a:t>
            </a:r>
          </a:p>
          <a:p>
            <a:pPr marL="0" indent="0" algn="l">
              <a:buNone/>
            </a:pPr>
            <a:endParaRPr lang="en-US" sz="1800" b="0" i="1" u="none" strike="noStrike" baseline="0" dirty="0"/>
          </a:p>
          <a:p>
            <a:pPr marL="0" indent="0" algn="l">
              <a:buNone/>
            </a:pPr>
            <a:r>
              <a:rPr lang="en-US" sz="1800" b="0" i="1" dirty="0"/>
              <a:t>(c) (3) </a:t>
            </a:r>
            <a:r>
              <a:rPr lang="en-US" sz="1800" b="0" i="1" u="none" strike="noStrike" baseline="0" dirty="0"/>
              <a:t>Any amount </a:t>
            </a:r>
            <a:r>
              <a:rPr lang="en-US" sz="1800" i="1" u="none" strike="noStrike" baseline="0" dirty="0"/>
              <a:t>transferred to the Secretary of Veterans Affairs by the Secretary of Defense for the purpose of leasing space </a:t>
            </a:r>
            <a:r>
              <a:rPr lang="en-US" sz="1800" b="0" i="1" u="none" strike="noStrike" baseline="0" dirty="0"/>
              <a:t>for a shared medical facility may be </a:t>
            </a:r>
            <a:r>
              <a:rPr lang="en-US" sz="1800" i="1" u="none" strike="noStrike" baseline="0" dirty="0"/>
              <a:t>credited</a:t>
            </a:r>
            <a:r>
              <a:rPr lang="en-US" sz="1800" b="0" i="1" u="none" strike="noStrike" baseline="0" dirty="0"/>
              <a:t> to the ‘Medical Facilities’ account of the Department of Veterans Affairs and may be used for such purpose.</a:t>
            </a:r>
          </a:p>
          <a:p>
            <a:pPr algn="l"/>
            <a:endParaRPr lang="en-US" sz="1600" b="0" i="1" dirty="0">
              <a:solidFill>
                <a:srgbClr val="32434F"/>
              </a:solidFill>
            </a:endParaRPr>
          </a:p>
        </p:txBody>
      </p:sp>
      <p:sp>
        <p:nvSpPr>
          <p:cNvPr id="3" name="Text Placeholder 2">
            <a:extLst>
              <a:ext uri="{FF2B5EF4-FFF2-40B4-BE49-F238E27FC236}">
                <a16:creationId xmlns:a16="http://schemas.microsoft.com/office/drawing/2014/main" id="{2651A47F-0E20-437C-A167-8660661E5B6D}"/>
              </a:ext>
            </a:extLst>
          </p:cNvPr>
          <p:cNvSpPr>
            <a:spLocks noGrp="1"/>
          </p:cNvSpPr>
          <p:nvPr>
            <p:ph type="body" sz="quarter" idx="13"/>
          </p:nvPr>
        </p:nvSpPr>
        <p:spPr>
          <a:xfrm>
            <a:off x="206960" y="156547"/>
            <a:ext cx="8743103" cy="500678"/>
          </a:xfrm>
        </p:spPr>
        <p:txBody>
          <a:bodyPr/>
          <a:lstStyle/>
          <a:p>
            <a:r>
              <a:rPr lang="en-US" sz="2400" dirty="0"/>
              <a:t>PACT Act Section 706 Codified in VA’s Authorization</a:t>
            </a:r>
          </a:p>
        </p:txBody>
      </p:sp>
    </p:spTree>
    <p:extLst>
      <p:ext uri="{BB962C8B-B14F-4D97-AF65-F5344CB8AC3E}">
        <p14:creationId xmlns:p14="http://schemas.microsoft.com/office/powerpoint/2010/main" val="3628856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2FEB06-469A-AE22-62F7-2A9F1F4A527A}"/>
              </a:ext>
            </a:extLst>
          </p:cNvPr>
          <p:cNvSpPr>
            <a:spLocks noGrp="1"/>
          </p:cNvSpPr>
          <p:nvPr>
            <p:ph type="title"/>
          </p:nvPr>
        </p:nvSpPr>
        <p:spPr>
          <a:xfrm>
            <a:off x="224367" y="3856034"/>
            <a:ext cx="8753378" cy="488165"/>
          </a:xfrm>
        </p:spPr>
        <p:txBody>
          <a:bodyPr/>
          <a:lstStyle/>
          <a:p>
            <a:r>
              <a:rPr lang="en-US" dirty="0"/>
              <a:t>APPENDIX A</a:t>
            </a:r>
            <a:br>
              <a:rPr lang="en-US" dirty="0"/>
            </a:br>
            <a:r>
              <a:rPr lang="en-US" dirty="0"/>
              <a:t>Templates</a:t>
            </a:r>
            <a:br>
              <a:rPr lang="en-US" dirty="0"/>
            </a:br>
            <a:r>
              <a:rPr lang="en-US" sz="2000" dirty="0">
                <a:latin typeface="Arial"/>
                <a:cs typeface="Arial"/>
              </a:rPr>
              <a:t>Justification for Other than Full and Open Competition</a:t>
            </a:r>
            <a:br>
              <a:rPr lang="en-US" sz="2000" dirty="0">
                <a:latin typeface="Arial"/>
                <a:cs typeface="Arial"/>
              </a:rPr>
            </a:br>
            <a:r>
              <a:rPr lang="en-US" sz="2000" dirty="0">
                <a:latin typeface="Arial"/>
                <a:cs typeface="Arial"/>
              </a:rPr>
              <a:t>Lack of Competition – Memo to File (SLAT Level Leases)</a:t>
            </a:r>
            <a:br>
              <a:rPr lang="en-US" sz="2000" dirty="0">
                <a:latin typeface="Arial"/>
                <a:cs typeface="Arial"/>
              </a:rPr>
            </a:br>
            <a:endParaRPr lang="en-US" sz="2000" dirty="0"/>
          </a:p>
        </p:txBody>
      </p:sp>
    </p:spTree>
    <p:extLst>
      <p:ext uri="{BB962C8B-B14F-4D97-AF65-F5344CB8AC3E}">
        <p14:creationId xmlns:p14="http://schemas.microsoft.com/office/powerpoint/2010/main" val="911504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54AE859-34EA-6AA7-63F4-C9AF15D0834A}"/>
              </a:ext>
            </a:extLst>
          </p:cNvPr>
          <p:cNvSpPr/>
          <p:nvPr/>
        </p:nvSpPr>
        <p:spPr>
          <a:xfrm>
            <a:off x="288131" y="918887"/>
            <a:ext cx="8598694" cy="5348563"/>
          </a:xfrm>
          <a:prstGeom prst="roundRect">
            <a:avLst>
              <a:gd name="adj" fmla="val 5091"/>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E02F2932-4D91-959F-B9DF-F6AF6381ECD7}"/>
              </a:ext>
            </a:extLst>
          </p:cNvPr>
          <p:cNvSpPr>
            <a:spLocks noGrp="1"/>
          </p:cNvSpPr>
          <p:nvPr>
            <p:ph type="body" sz="quarter" idx="13"/>
          </p:nvPr>
        </p:nvSpPr>
        <p:spPr>
          <a:xfrm>
            <a:off x="288130" y="233651"/>
            <a:ext cx="8855869" cy="510418"/>
          </a:xfrm>
        </p:spPr>
        <p:txBody>
          <a:bodyPr>
            <a:normAutofit/>
          </a:bodyPr>
          <a:lstStyle/>
          <a:p>
            <a:r>
              <a:rPr lang="en-US" sz="2400" dirty="0"/>
              <a:t>Justification for Other Than Full and Open Competition </a:t>
            </a:r>
          </a:p>
        </p:txBody>
      </p:sp>
      <p:pic>
        <p:nvPicPr>
          <p:cNvPr id="4" name="Picture 3">
            <a:extLst>
              <a:ext uri="{FF2B5EF4-FFF2-40B4-BE49-F238E27FC236}">
                <a16:creationId xmlns:a16="http://schemas.microsoft.com/office/drawing/2014/main" id="{F19DD6B6-3EB3-4C5A-8AD4-D01BAFE94D17}"/>
              </a:ext>
            </a:extLst>
          </p:cNvPr>
          <p:cNvPicPr>
            <a:picLocks noChangeAspect="1"/>
          </p:cNvPicPr>
          <p:nvPr/>
        </p:nvPicPr>
        <p:blipFill>
          <a:blip r:embed="rId3"/>
          <a:stretch>
            <a:fillRect/>
          </a:stretch>
        </p:blipFill>
        <p:spPr>
          <a:xfrm>
            <a:off x="4716064" y="1066798"/>
            <a:ext cx="3925961" cy="5071789"/>
          </a:xfrm>
          <a:prstGeom prst="rect">
            <a:avLst/>
          </a:prstGeom>
        </p:spPr>
      </p:pic>
      <p:pic>
        <p:nvPicPr>
          <p:cNvPr id="7" name="Picture 6">
            <a:extLst>
              <a:ext uri="{FF2B5EF4-FFF2-40B4-BE49-F238E27FC236}">
                <a16:creationId xmlns:a16="http://schemas.microsoft.com/office/drawing/2014/main" id="{7573B68F-CDB3-4EF6-9247-2A5248263921}"/>
              </a:ext>
            </a:extLst>
          </p:cNvPr>
          <p:cNvPicPr>
            <a:picLocks noChangeAspect="1"/>
          </p:cNvPicPr>
          <p:nvPr/>
        </p:nvPicPr>
        <p:blipFill>
          <a:blip r:embed="rId4"/>
          <a:stretch>
            <a:fillRect/>
          </a:stretch>
        </p:blipFill>
        <p:spPr>
          <a:xfrm>
            <a:off x="501975" y="1057273"/>
            <a:ext cx="3925961" cy="5071789"/>
          </a:xfrm>
          <a:prstGeom prst="rect">
            <a:avLst/>
          </a:prstGeom>
        </p:spPr>
      </p:pic>
    </p:spTree>
    <p:extLst>
      <p:ext uri="{BB962C8B-B14F-4D97-AF65-F5344CB8AC3E}">
        <p14:creationId xmlns:p14="http://schemas.microsoft.com/office/powerpoint/2010/main" val="3883340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4ED9C4DF-0E52-80BB-15D0-66A0678F8E69}"/>
              </a:ext>
            </a:extLst>
          </p:cNvPr>
          <p:cNvSpPr/>
          <p:nvPr/>
        </p:nvSpPr>
        <p:spPr>
          <a:xfrm>
            <a:off x="288131" y="918887"/>
            <a:ext cx="8598694" cy="5348563"/>
          </a:xfrm>
          <a:prstGeom prst="roundRect">
            <a:avLst>
              <a:gd name="adj" fmla="val 5091"/>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
            <a:extLst>
              <a:ext uri="{FF2B5EF4-FFF2-40B4-BE49-F238E27FC236}">
                <a16:creationId xmlns:a16="http://schemas.microsoft.com/office/drawing/2014/main" id="{77477C64-0FEA-0FF0-E9EE-C8B2F9919151}"/>
              </a:ext>
            </a:extLst>
          </p:cNvPr>
          <p:cNvSpPr>
            <a:spLocks noGrp="1"/>
          </p:cNvSpPr>
          <p:nvPr>
            <p:ph type="body" sz="quarter" idx="13"/>
          </p:nvPr>
        </p:nvSpPr>
        <p:spPr>
          <a:xfrm>
            <a:off x="288130" y="233651"/>
            <a:ext cx="8855869" cy="510418"/>
          </a:xfrm>
        </p:spPr>
        <p:txBody>
          <a:bodyPr>
            <a:normAutofit fontScale="92500" lnSpcReduction="10000"/>
          </a:bodyPr>
          <a:lstStyle/>
          <a:p>
            <a:r>
              <a:rPr lang="en-US" sz="2600" dirty="0"/>
              <a:t>Justification for Other Than Full and Open Competition </a:t>
            </a:r>
            <a:r>
              <a:rPr lang="en-US" sz="1800" dirty="0"/>
              <a:t>(continued) </a:t>
            </a:r>
          </a:p>
        </p:txBody>
      </p:sp>
      <p:pic>
        <p:nvPicPr>
          <p:cNvPr id="4" name="Picture 3">
            <a:extLst>
              <a:ext uri="{FF2B5EF4-FFF2-40B4-BE49-F238E27FC236}">
                <a16:creationId xmlns:a16="http://schemas.microsoft.com/office/drawing/2014/main" id="{063710D1-06A4-4D76-97B4-7D3B70716D93}"/>
              </a:ext>
            </a:extLst>
          </p:cNvPr>
          <p:cNvPicPr>
            <a:picLocks noChangeAspect="1"/>
          </p:cNvPicPr>
          <p:nvPr/>
        </p:nvPicPr>
        <p:blipFill>
          <a:blip r:embed="rId2"/>
          <a:stretch>
            <a:fillRect/>
          </a:stretch>
        </p:blipFill>
        <p:spPr>
          <a:xfrm>
            <a:off x="481721" y="1055708"/>
            <a:ext cx="3937857" cy="5074920"/>
          </a:xfrm>
          <a:prstGeom prst="rect">
            <a:avLst/>
          </a:prstGeom>
        </p:spPr>
      </p:pic>
      <p:pic>
        <p:nvPicPr>
          <p:cNvPr id="8" name="Picture 7">
            <a:extLst>
              <a:ext uri="{FF2B5EF4-FFF2-40B4-BE49-F238E27FC236}">
                <a16:creationId xmlns:a16="http://schemas.microsoft.com/office/drawing/2014/main" id="{56C1A4A3-44FB-401A-A1CF-6BBEB55450CB}"/>
              </a:ext>
            </a:extLst>
          </p:cNvPr>
          <p:cNvPicPr>
            <a:picLocks noChangeAspect="1"/>
          </p:cNvPicPr>
          <p:nvPr/>
        </p:nvPicPr>
        <p:blipFill>
          <a:blip r:embed="rId3"/>
          <a:stretch>
            <a:fillRect/>
          </a:stretch>
        </p:blipFill>
        <p:spPr>
          <a:xfrm>
            <a:off x="4716064" y="1055708"/>
            <a:ext cx="3937856" cy="5074920"/>
          </a:xfrm>
          <a:prstGeom prst="rect">
            <a:avLst/>
          </a:prstGeom>
        </p:spPr>
      </p:pic>
    </p:spTree>
    <p:extLst>
      <p:ext uri="{BB962C8B-B14F-4D97-AF65-F5344CB8AC3E}">
        <p14:creationId xmlns:p14="http://schemas.microsoft.com/office/powerpoint/2010/main" val="2135942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3D4ED0A4-B318-DE2E-EC8B-CDE4BE12054B}"/>
              </a:ext>
            </a:extLst>
          </p:cNvPr>
          <p:cNvSpPr/>
          <p:nvPr/>
        </p:nvSpPr>
        <p:spPr>
          <a:xfrm>
            <a:off x="288131" y="918887"/>
            <a:ext cx="8598694" cy="5348563"/>
          </a:xfrm>
          <a:prstGeom prst="roundRect">
            <a:avLst>
              <a:gd name="adj" fmla="val 5091"/>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
            <a:extLst>
              <a:ext uri="{FF2B5EF4-FFF2-40B4-BE49-F238E27FC236}">
                <a16:creationId xmlns:a16="http://schemas.microsoft.com/office/drawing/2014/main" id="{77477C64-0FEA-0FF0-E9EE-C8B2F9919151}"/>
              </a:ext>
            </a:extLst>
          </p:cNvPr>
          <p:cNvSpPr>
            <a:spLocks noGrp="1"/>
          </p:cNvSpPr>
          <p:nvPr>
            <p:ph type="body" sz="quarter" idx="13"/>
          </p:nvPr>
        </p:nvSpPr>
        <p:spPr>
          <a:xfrm>
            <a:off x="288130" y="233651"/>
            <a:ext cx="8855869" cy="510418"/>
          </a:xfrm>
        </p:spPr>
        <p:txBody>
          <a:bodyPr>
            <a:normAutofit/>
          </a:bodyPr>
          <a:lstStyle/>
          <a:p>
            <a:r>
              <a:rPr lang="en-US" sz="2400" dirty="0"/>
              <a:t>Lack of Competition – Memo to File (SLAT level leases)</a:t>
            </a:r>
          </a:p>
        </p:txBody>
      </p:sp>
      <p:sp>
        <p:nvSpPr>
          <p:cNvPr id="2" name="Content Placeholder 1">
            <a:extLst>
              <a:ext uri="{FF2B5EF4-FFF2-40B4-BE49-F238E27FC236}">
                <a16:creationId xmlns:a16="http://schemas.microsoft.com/office/drawing/2014/main" id="{6BDFC793-B2E0-D610-CBBB-5492A73A7023}"/>
              </a:ext>
            </a:extLst>
          </p:cNvPr>
          <p:cNvSpPr txBox="1">
            <a:spLocks/>
          </p:cNvSpPr>
          <p:nvPr/>
        </p:nvSpPr>
        <p:spPr>
          <a:xfrm>
            <a:off x="650559" y="6173452"/>
            <a:ext cx="4718148" cy="27194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50000"/>
              </a:lnSpc>
              <a:spcBef>
                <a:spcPts val="600"/>
              </a:spcBef>
              <a:buNone/>
            </a:pPr>
            <a:endParaRPr lang="en-US" sz="900" dirty="0">
              <a:solidFill>
                <a:srgbClr val="00375A"/>
              </a:solidFill>
            </a:endParaRPr>
          </a:p>
        </p:txBody>
      </p:sp>
      <p:pic>
        <p:nvPicPr>
          <p:cNvPr id="5" name="Picture 4">
            <a:extLst>
              <a:ext uri="{FF2B5EF4-FFF2-40B4-BE49-F238E27FC236}">
                <a16:creationId xmlns:a16="http://schemas.microsoft.com/office/drawing/2014/main" id="{D100364E-F618-4A6B-BF84-549681BE734C}"/>
              </a:ext>
            </a:extLst>
          </p:cNvPr>
          <p:cNvPicPr>
            <a:picLocks noChangeAspect="1"/>
          </p:cNvPicPr>
          <p:nvPr/>
        </p:nvPicPr>
        <p:blipFill>
          <a:blip r:embed="rId3"/>
          <a:stretch>
            <a:fillRect/>
          </a:stretch>
        </p:blipFill>
        <p:spPr>
          <a:xfrm>
            <a:off x="522063" y="1047342"/>
            <a:ext cx="3921292" cy="5091647"/>
          </a:xfrm>
          <a:prstGeom prst="rect">
            <a:avLst/>
          </a:prstGeom>
        </p:spPr>
      </p:pic>
      <p:pic>
        <p:nvPicPr>
          <p:cNvPr id="9" name="Picture 8">
            <a:extLst>
              <a:ext uri="{FF2B5EF4-FFF2-40B4-BE49-F238E27FC236}">
                <a16:creationId xmlns:a16="http://schemas.microsoft.com/office/drawing/2014/main" id="{49E0166F-CA6D-4EF2-81C5-39F6FF42FA9C}"/>
              </a:ext>
            </a:extLst>
          </p:cNvPr>
          <p:cNvPicPr>
            <a:picLocks noChangeAspect="1"/>
          </p:cNvPicPr>
          <p:nvPr/>
        </p:nvPicPr>
        <p:blipFill>
          <a:blip r:embed="rId4"/>
          <a:stretch>
            <a:fillRect/>
          </a:stretch>
        </p:blipFill>
        <p:spPr>
          <a:xfrm>
            <a:off x="4677287" y="1047341"/>
            <a:ext cx="3921292" cy="5091647"/>
          </a:xfrm>
          <a:prstGeom prst="rect">
            <a:avLst/>
          </a:prstGeom>
        </p:spPr>
      </p:pic>
    </p:spTree>
    <p:extLst>
      <p:ext uri="{BB962C8B-B14F-4D97-AF65-F5344CB8AC3E}">
        <p14:creationId xmlns:p14="http://schemas.microsoft.com/office/powerpoint/2010/main" val="1365547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2F56F2F2-F3AC-4676-871D-388F8B2753A9}"/>
              </a:ext>
            </a:extLst>
          </p:cNvPr>
          <p:cNvSpPr txBox="1">
            <a:spLocks/>
          </p:cNvSpPr>
          <p:nvPr/>
        </p:nvSpPr>
        <p:spPr>
          <a:xfrm>
            <a:off x="628649" y="1201270"/>
            <a:ext cx="8126051" cy="4975691"/>
          </a:xfrm>
          <a:prstGeom prst="rect">
            <a:avLst/>
          </a:prstGeom>
        </p:spPr>
        <p:txBody>
          <a:bodyPr vert="horz" lIns="91440" tIns="45720" rIns="91440" bIns="45720" rtlCol="0" anchor="t">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r>
              <a:rPr lang="en-US" sz="2000" dirty="0">
                <a:latin typeface="Arial"/>
                <a:cs typeface="Arial"/>
              </a:rPr>
              <a:t>Presentation Purpose </a:t>
            </a:r>
          </a:p>
          <a:p>
            <a:pPr marL="342900" indent="-342900"/>
            <a:r>
              <a:rPr lang="en-US" sz="2000" dirty="0">
                <a:latin typeface="Arial"/>
                <a:cs typeface="Arial"/>
              </a:rPr>
              <a:t>PACT Act of 2022</a:t>
            </a:r>
          </a:p>
          <a:p>
            <a:pPr marL="342900" indent="-342900"/>
            <a:r>
              <a:rPr lang="en-US" sz="2000" dirty="0">
                <a:latin typeface="Arial"/>
                <a:cs typeface="Arial"/>
              </a:rPr>
              <a:t>Leasing-Specific PACT Act Provisions Overview</a:t>
            </a:r>
          </a:p>
          <a:p>
            <a:pPr marL="342900" indent="-342900"/>
            <a:r>
              <a:rPr lang="en-US" sz="2000" dirty="0">
                <a:latin typeface="Arial"/>
                <a:cs typeface="Arial"/>
              </a:rPr>
              <a:t>PACT Act Provisions with Real Property Implications Summary</a:t>
            </a:r>
          </a:p>
          <a:p>
            <a:pPr marL="347663" indent="-347663"/>
            <a:r>
              <a:rPr lang="en-US" sz="2000" dirty="0">
                <a:latin typeface="Arial"/>
                <a:cs typeface="Arial"/>
              </a:rPr>
              <a:t>PACT Act Section 702 – Major Lease Authorizations </a:t>
            </a:r>
          </a:p>
          <a:p>
            <a:pPr marL="347663" indent="-347663"/>
            <a:r>
              <a:rPr lang="en-US" sz="2000" dirty="0">
                <a:latin typeface="Arial"/>
                <a:cs typeface="Arial"/>
              </a:rPr>
              <a:t>PACT Act Section 703 – Changes to Prospectus Threshold and Congressional Action Requirements</a:t>
            </a:r>
          </a:p>
          <a:p>
            <a:pPr marL="347663" indent="-347663"/>
            <a:r>
              <a:rPr lang="en-US" sz="2000" dirty="0">
                <a:latin typeface="Arial"/>
                <a:cs typeface="Arial"/>
              </a:rPr>
              <a:t>PACT Act Section 704 – Sole Source Leasing from Academic Affiliates</a:t>
            </a:r>
          </a:p>
          <a:p>
            <a:pPr marL="347663" indent="-347663"/>
            <a:r>
              <a:rPr lang="en-US" sz="2000" dirty="0">
                <a:latin typeface="Arial"/>
                <a:cs typeface="Arial"/>
              </a:rPr>
              <a:t>PACT Act Section 706 – Authority for Joint Leasing Actions for DoD and VA   </a:t>
            </a:r>
          </a:p>
          <a:p>
            <a:pPr marL="342900" indent="-342900"/>
            <a:r>
              <a:rPr lang="en-US" sz="2000" dirty="0">
                <a:latin typeface="Arial"/>
                <a:cs typeface="Arial"/>
              </a:rPr>
              <a:t>Appendices:</a:t>
            </a:r>
          </a:p>
          <a:p>
            <a:pPr lvl="1">
              <a:buFont typeface="Courier New" panose="02070309020205020404" pitchFamily="49" charset="0"/>
              <a:buChar char="o"/>
            </a:pPr>
            <a:r>
              <a:rPr lang="en-US" sz="1600" dirty="0">
                <a:latin typeface="Arial"/>
                <a:cs typeface="Arial"/>
              </a:rPr>
              <a:t>Appendix A:  Templates</a:t>
            </a:r>
          </a:p>
          <a:p>
            <a:pPr lvl="1">
              <a:buFont typeface="Courier New" panose="02070309020205020404" pitchFamily="49" charset="0"/>
              <a:buChar char="o"/>
            </a:pPr>
            <a:r>
              <a:rPr lang="en-US" sz="1600" dirty="0">
                <a:latin typeface="Arial"/>
                <a:cs typeface="Arial"/>
              </a:rPr>
              <a:t>Appendix B:  Lease Definitions</a:t>
            </a:r>
          </a:p>
          <a:p>
            <a:pPr lvl="1">
              <a:buFont typeface="Courier New" panose="02070309020205020404" pitchFamily="49" charset="0"/>
              <a:buChar char="o"/>
            </a:pPr>
            <a:r>
              <a:rPr lang="en-US" sz="1600" dirty="0">
                <a:latin typeface="Arial"/>
                <a:cs typeface="Arial"/>
              </a:rPr>
              <a:t>Appendix C:  Frequently Asked Questions</a:t>
            </a:r>
          </a:p>
          <a:p>
            <a:pPr lvl="1">
              <a:buFont typeface="Courier New" panose="02070309020205020404" pitchFamily="49" charset="0"/>
              <a:buChar char="o"/>
            </a:pPr>
            <a:r>
              <a:rPr lang="en-US" sz="1600" dirty="0">
                <a:latin typeface="Arial"/>
                <a:cs typeface="Arial"/>
              </a:rPr>
              <a:t>Appendix D:  Backup Material</a:t>
            </a:r>
          </a:p>
          <a:p>
            <a:pPr marL="0" indent="0">
              <a:buNone/>
            </a:pPr>
            <a:endParaRPr lang="en-US" sz="1600" dirty="0">
              <a:latin typeface="Arial"/>
              <a:cs typeface="Arial"/>
            </a:endParaRPr>
          </a:p>
        </p:txBody>
      </p:sp>
      <p:sp>
        <p:nvSpPr>
          <p:cNvPr id="4" name="Text Placeholder 3">
            <a:extLst>
              <a:ext uri="{FF2B5EF4-FFF2-40B4-BE49-F238E27FC236}">
                <a16:creationId xmlns:a16="http://schemas.microsoft.com/office/drawing/2014/main" id="{8C6EEB79-C879-4435-932D-9F87FD010A93}"/>
              </a:ext>
            </a:extLst>
          </p:cNvPr>
          <p:cNvSpPr>
            <a:spLocks noGrp="1"/>
          </p:cNvSpPr>
          <p:nvPr>
            <p:ph type="body" sz="quarter" idx="13"/>
          </p:nvPr>
        </p:nvSpPr>
        <p:spPr/>
        <p:txBody>
          <a:bodyPr/>
          <a:lstStyle/>
          <a:p>
            <a:r>
              <a:rPr lang="en-US" dirty="0"/>
              <a:t>Table of Contents</a:t>
            </a:r>
          </a:p>
        </p:txBody>
      </p:sp>
    </p:spTree>
    <p:extLst>
      <p:ext uri="{BB962C8B-B14F-4D97-AF65-F5344CB8AC3E}">
        <p14:creationId xmlns:p14="http://schemas.microsoft.com/office/powerpoint/2010/main" val="1786599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2FEB06-469A-AE22-62F7-2A9F1F4A527A}"/>
              </a:ext>
            </a:extLst>
          </p:cNvPr>
          <p:cNvSpPr>
            <a:spLocks noGrp="1"/>
          </p:cNvSpPr>
          <p:nvPr>
            <p:ph type="title"/>
          </p:nvPr>
        </p:nvSpPr>
        <p:spPr>
          <a:xfrm>
            <a:off x="224367" y="3521061"/>
            <a:ext cx="8753378" cy="488165"/>
          </a:xfrm>
        </p:spPr>
        <p:txBody>
          <a:bodyPr/>
          <a:lstStyle/>
          <a:p>
            <a:r>
              <a:rPr lang="en-US" dirty="0"/>
              <a:t>APPENDIX B</a:t>
            </a:r>
            <a:br>
              <a:rPr lang="en-US" dirty="0"/>
            </a:br>
            <a:r>
              <a:rPr lang="en-US" dirty="0"/>
              <a:t>Lease Definitions</a:t>
            </a:r>
          </a:p>
        </p:txBody>
      </p:sp>
    </p:spTree>
    <p:extLst>
      <p:ext uri="{BB962C8B-B14F-4D97-AF65-F5344CB8AC3E}">
        <p14:creationId xmlns:p14="http://schemas.microsoft.com/office/powerpoint/2010/main" val="1638097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3D2230-644B-8890-1313-BA8E467B008A}"/>
              </a:ext>
            </a:extLst>
          </p:cNvPr>
          <p:cNvSpPr>
            <a:spLocks noGrp="1"/>
          </p:cNvSpPr>
          <p:nvPr>
            <p:ph type="body" sz="quarter" idx="13"/>
          </p:nvPr>
        </p:nvSpPr>
        <p:spPr/>
        <p:txBody>
          <a:bodyPr>
            <a:normAutofit/>
          </a:bodyPr>
          <a:lstStyle/>
          <a:p>
            <a:r>
              <a:rPr lang="en-US" sz="2800" dirty="0"/>
              <a:t>Definitions</a:t>
            </a:r>
          </a:p>
        </p:txBody>
      </p:sp>
      <p:sp>
        <p:nvSpPr>
          <p:cNvPr id="3" name="Content Placeholder 1">
            <a:extLst>
              <a:ext uri="{FF2B5EF4-FFF2-40B4-BE49-F238E27FC236}">
                <a16:creationId xmlns:a16="http://schemas.microsoft.com/office/drawing/2014/main" id="{BB78DDD8-2AEB-5083-8BEE-242D1FA58CA9}"/>
              </a:ext>
            </a:extLst>
          </p:cNvPr>
          <p:cNvSpPr txBox="1">
            <a:spLocks/>
          </p:cNvSpPr>
          <p:nvPr/>
        </p:nvSpPr>
        <p:spPr>
          <a:xfrm>
            <a:off x="143298" y="949255"/>
            <a:ext cx="8743103" cy="5411787"/>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4300" indent="-114300">
              <a:buFont typeface="Arial" panose="020B0604020202020204" pitchFamily="34" charset="0"/>
              <a:buChar char="•"/>
            </a:pPr>
            <a:r>
              <a:rPr lang="en-US" sz="1800" b="1" u="sng" dirty="0">
                <a:latin typeface="Arial" panose="020B0604020202020204" pitchFamily="34" charset="0"/>
                <a:cs typeface="Arial" panose="020B0604020202020204" pitchFamily="34" charset="0"/>
              </a:rPr>
              <a:t>Major Level Lease:</a:t>
            </a:r>
            <a:r>
              <a:rPr lang="en-US" sz="1800" dirty="0">
                <a:latin typeface="Arial" panose="020B0604020202020204" pitchFamily="34" charset="0"/>
                <a:cs typeface="Arial" panose="020B0604020202020204" pitchFamily="34" charset="0"/>
              </a:rPr>
              <a:t> The term “major lease” or “major level lease” means the net average annual rent for the term of the lease (including option periods and excluding the cost of services) is equal to or greater than the prospectus level threshold amount for the fiscal year in which award is to be made, requiring the prior submission and approval of a prospectus. The prospectus threshold for VA is the “major medical facility lease threshold” as defined in 38 U.S.C. § 8104(a)(3)(B), excluding the cost of services. </a:t>
            </a:r>
            <a:endParaRPr lang="en-US" sz="400" dirty="0">
              <a:latin typeface="Arial" panose="020B0604020202020204" pitchFamily="34" charset="0"/>
              <a:cs typeface="Arial" panose="020B0604020202020204" pitchFamily="34" charset="0"/>
            </a:endParaRPr>
          </a:p>
          <a:p>
            <a:pPr marL="114300" indent="-114300">
              <a:buFont typeface="Arial" panose="020B0604020202020204" pitchFamily="34" charset="0"/>
              <a:buChar char="•"/>
            </a:pPr>
            <a:r>
              <a:rPr lang="en-US" sz="1800" b="1" u="sng" dirty="0">
                <a:latin typeface="Arial" panose="020B0604020202020204" pitchFamily="34" charset="0"/>
                <a:cs typeface="Arial" panose="020B0604020202020204" pitchFamily="34" charset="0"/>
              </a:rPr>
              <a:t>Mid-Level Lease:</a:t>
            </a:r>
            <a:r>
              <a:rPr lang="en-US" sz="1800" dirty="0">
                <a:latin typeface="Arial" panose="020B0604020202020204" pitchFamily="34" charset="0"/>
                <a:cs typeface="Arial" panose="020B0604020202020204" pitchFamily="34" charset="0"/>
              </a:rPr>
              <a:t> The term “mid-level lease” means leases exceeding $1,000,000 in annual unserviced rent (net average annual rent for the term of the lease, including option periods and excluding the cost of services) but less than the major level lease threshold. </a:t>
            </a:r>
            <a:endParaRPr lang="en-US" sz="1800" b="1" u="sng" dirty="0">
              <a:latin typeface="Arial" panose="020B0604020202020204" pitchFamily="34" charset="0"/>
              <a:cs typeface="Arial" panose="020B0604020202020204" pitchFamily="34" charset="0"/>
            </a:endParaRPr>
          </a:p>
          <a:p>
            <a:pPr marL="114300" indent="-114300">
              <a:buFont typeface="Arial" panose="020B0604020202020204" pitchFamily="34" charset="0"/>
              <a:buChar char="•"/>
            </a:pPr>
            <a:r>
              <a:rPr lang="en-US" sz="1800" b="1" u="sng" dirty="0">
                <a:latin typeface="Arial" panose="020B0604020202020204" pitchFamily="34" charset="0"/>
                <a:cs typeface="Arial" panose="020B0604020202020204" pitchFamily="34" charset="0"/>
              </a:rPr>
              <a:t>Minor Lease:</a:t>
            </a:r>
            <a:r>
              <a:rPr lang="en-US" sz="1800" dirty="0">
                <a:latin typeface="Arial" panose="020B0604020202020204" pitchFamily="34" charset="0"/>
                <a:cs typeface="Arial" panose="020B0604020202020204" pitchFamily="34" charset="0"/>
              </a:rPr>
              <a:t> The term “minor lease” or “minor level lease” means leases of $1,000,000 or less in annual unserviced rent (net average annual rent for the term of the lease, including option periods and excluding the cost of services).</a:t>
            </a:r>
          </a:p>
          <a:p>
            <a:pPr marL="342900" lvl="1" indent="0">
              <a:buNone/>
            </a:pPr>
            <a:endParaRPr lang="en-US" sz="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7753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2FEB06-469A-AE22-62F7-2A9F1F4A527A}"/>
              </a:ext>
            </a:extLst>
          </p:cNvPr>
          <p:cNvSpPr>
            <a:spLocks noGrp="1"/>
          </p:cNvSpPr>
          <p:nvPr>
            <p:ph type="title"/>
          </p:nvPr>
        </p:nvSpPr>
        <p:spPr>
          <a:xfrm>
            <a:off x="224367" y="3803010"/>
            <a:ext cx="8753378" cy="488165"/>
          </a:xfrm>
        </p:spPr>
        <p:txBody>
          <a:bodyPr/>
          <a:lstStyle/>
          <a:p>
            <a:r>
              <a:rPr lang="en-US" dirty="0"/>
              <a:t>APPENDIX C</a:t>
            </a:r>
            <a:br>
              <a:rPr lang="en-US" dirty="0"/>
            </a:br>
            <a:r>
              <a:rPr lang="en-US" dirty="0"/>
              <a:t>Frequently Asked Questions</a:t>
            </a:r>
            <a:br>
              <a:rPr lang="en-US" dirty="0"/>
            </a:br>
            <a:endParaRPr lang="en-US" dirty="0"/>
          </a:p>
        </p:txBody>
      </p:sp>
      <p:sp>
        <p:nvSpPr>
          <p:cNvPr id="6" name="Content Placeholder 1">
            <a:extLst>
              <a:ext uri="{FF2B5EF4-FFF2-40B4-BE49-F238E27FC236}">
                <a16:creationId xmlns:a16="http://schemas.microsoft.com/office/drawing/2014/main" id="{9927976F-7CE6-D15B-A813-4EA416D2B479}"/>
              </a:ext>
            </a:extLst>
          </p:cNvPr>
          <p:cNvSpPr txBox="1">
            <a:spLocks/>
          </p:cNvSpPr>
          <p:nvPr/>
        </p:nvSpPr>
        <p:spPr>
          <a:xfrm>
            <a:off x="224367" y="3611418"/>
            <a:ext cx="8743103" cy="156094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1600"/>
          </a:p>
          <a:p>
            <a:pPr marL="0" indent="0">
              <a:buNone/>
            </a:pPr>
            <a:endParaRPr lang="en-US" sz="1600"/>
          </a:p>
        </p:txBody>
      </p:sp>
    </p:spTree>
    <p:extLst>
      <p:ext uri="{BB962C8B-B14F-4D97-AF65-F5344CB8AC3E}">
        <p14:creationId xmlns:p14="http://schemas.microsoft.com/office/powerpoint/2010/main" val="2035972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F65973-234F-35ED-9B8D-413E4A131292}"/>
              </a:ext>
            </a:extLst>
          </p:cNvPr>
          <p:cNvSpPr/>
          <p:nvPr/>
        </p:nvSpPr>
        <p:spPr>
          <a:xfrm>
            <a:off x="420003" y="1047750"/>
            <a:ext cx="8371285" cy="2926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81A93042-FE71-1F14-E120-728F7896DEA8}"/>
              </a:ext>
            </a:extLst>
          </p:cNvPr>
          <p:cNvSpPr/>
          <p:nvPr/>
        </p:nvSpPr>
        <p:spPr>
          <a:xfrm>
            <a:off x="130645" y="991960"/>
            <a:ext cx="397164" cy="3971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1">
            <a:extLst>
              <a:ext uri="{FF2B5EF4-FFF2-40B4-BE49-F238E27FC236}">
                <a16:creationId xmlns:a16="http://schemas.microsoft.com/office/drawing/2014/main" id="{F608ABEA-EA85-6F09-5CFF-258E99CE9B30}"/>
              </a:ext>
            </a:extLst>
          </p:cNvPr>
          <p:cNvSpPr txBox="1">
            <a:spLocks/>
          </p:cNvSpPr>
          <p:nvPr/>
        </p:nvSpPr>
        <p:spPr>
          <a:xfrm>
            <a:off x="144065" y="977671"/>
            <a:ext cx="8371286" cy="534924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1800" b="1" dirty="0">
                <a:solidFill>
                  <a:schemeClr val="bg1"/>
                </a:solidFill>
              </a:rPr>
              <a:t>A   </a:t>
            </a:r>
            <a:r>
              <a:rPr lang="en-US" sz="1800" b="1" dirty="0">
                <a:solidFill>
                  <a:srgbClr val="00375A"/>
                </a:solidFill>
              </a:rPr>
              <a:t>Space Requirements:</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US" sz="600" b="1"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20000"/>
              </a:lnSpc>
              <a:spcBef>
                <a:spcPts val="0"/>
              </a:spcBef>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rPr>
              <a:t>Q:  </a:t>
            </a:r>
            <a:r>
              <a:rPr lang="en-US" sz="1400" i="1" dirty="0">
                <a:solidFill>
                  <a:prstClr val="black"/>
                </a:solidFill>
              </a:rPr>
              <a:t>Does an academic affiliate</a:t>
            </a:r>
            <a:r>
              <a:rPr lang="en-US" sz="1400" i="1" dirty="0"/>
              <a:t> or VA-DoD lease for new s</a:t>
            </a:r>
            <a:r>
              <a:rPr kumimoji="0" lang="en-US" sz="1400" b="0" i="1" u="none" strike="noStrike" kern="1200" cap="none" spc="0" normalizeH="0" baseline="0" noProof="0" dirty="0">
                <a:ln>
                  <a:noFill/>
                </a:ln>
                <a:effectLst/>
                <a:uLnTx/>
                <a:uFillTx/>
              </a:rPr>
              <a:t>pace need to go through SCIP? </a:t>
            </a:r>
          </a:p>
          <a:p>
            <a:pPr marL="230188" marR="0" lvl="0" indent="0" algn="l" defTabSz="914400" rtl="0" eaLnBrk="1" fontAlgn="auto" latinLnBrk="0" hangingPunct="1">
              <a:lnSpc>
                <a:spcPct val="120000"/>
              </a:lnSpc>
              <a:spcBef>
                <a:spcPts val="0"/>
              </a:spcBef>
              <a:buClrTx/>
              <a:buSzTx/>
              <a:buFont typeface="Arial" panose="020B0604020202020204" pitchFamily="34" charset="0"/>
              <a:buNone/>
              <a:tabLst/>
              <a:defRPr/>
            </a:pPr>
            <a:r>
              <a:rPr kumimoji="0" lang="en-US" sz="1400" b="1" i="0" u="none" strike="noStrike" kern="1200" cap="none" spc="0" normalizeH="0" baseline="0" noProof="0" dirty="0">
                <a:ln>
                  <a:noFill/>
                </a:ln>
                <a:effectLst/>
                <a:uLnTx/>
                <a:uFillTx/>
              </a:rPr>
              <a:t>A: </a:t>
            </a:r>
            <a:r>
              <a:rPr kumimoji="0" lang="en-US" sz="1400" i="0" u="none" strike="noStrike" kern="1200" cap="none" spc="0" normalizeH="0" baseline="0" noProof="0" dirty="0">
                <a:ln>
                  <a:noFill/>
                </a:ln>
                <a:effectLst/>
                <a:uLnTx/>
                <a:uFillTx/>
              </a:rPr>
              <a:t>Yes, t</a:t>
            </a:r>
            <a:r>
              <a:rPr lang="en-US" sz="1400" dirty="0"/>
              <a:t>he standard process, including SCIP and GSA delegation, is required for all leases, regardless of size.</a:t>
            </a:r>
          </a:p>
          <a:p>
            <a:pPr marL="230188" marR="0" lvl="0" indent="0" algn="l" defTabSz="914400" rtl="0" eaLnBrk="1" fontAlgn="auto" latinLnBrk="0" hangingPunct="1">
              <a:lnSpc>
                <a:spcPct val="120000"/>
              </a:lnSpc>
              <a:spcBef>
                <a:spcPts val="0"/>
              </a:spcBef>
              <a:buClrTx/>
              <a:buSzTx/>
              <a:buFont typeface="Arial" panose="020B0604020202020204" pitchFamily="34" charset="0"/>
              <a:buNone/>
              <a:tabLst/>
              <a:defRPr/>
            </a:pPr>
            <a:endParaRPr kumimoji="0" lang="en-US" sz="1400" i="0" u="none" strike="noStrike" kern="1200" cap="none" spc="0" normalizeH="0" baseline="0" noProof="0" dirty="0">
              <a:ln>
                <a:noFill/>
              </a:ln>
              <a:effectLst/>
              <a:uLnTx/>
              <a:uFillTx/>
            </a:endParaRPr>
          </a:p>
          <a:p>
            <a:pPr marL="0" indent="0">
              <a:lnSpc>
                <a:spcPct val="120000"/>
              </a:lnSpc>
              <a:spcBef>
                <a:spcPts val="0"/>
              </a:spcBef>
              <a:buFont typeface="Arial" panose="020B0604020202020204" pitchFamily="34" charset="0"/>
              <a:buNone/>
            </a:pPr>
            <a:r>
              <a:rPr lang="en-US" sz="1400" b="1" dirty="0"/>
              <a:t>Q:  </a:t>
            </a:r>
            <a:r>
              <a:rPr lang="en-US" sz="1400" i="1" dirty="0"/>
              <a:t>What should I do if the affiliate or DoD has less space than the requirement? </a:t>
            </a:r>
          </a:p>
          <a:p>
            <a:pPr marL="230188" indent="0">
              <a:lnSpc>
                <a:spcPct val="120000"/>
              </a:lnSpc>
              <a:spcBef>
                <a:spcPts val="0"/>
              </a:spcBef>
              <a:buFont typeface="Arial" panose="020B0604020202020204" pitchFamily="34" charset="0"/>
              <a:buNone/>
            </a:pPr>
            <a:r>
              <a:rPr lang="en-US" sz="1400" b="1" dirty="0"/>
              <a:t>A: </a:t>
            </a:r>
            <a:r>
              <a:rPr lang="en-US" sz="1400" dirty="0"/>
              <a:t>The affiliate or DoD must meet the agency’s minimum requirements, otherwise the lease must be competed. </a:t>
            </a:r>
          </a:p>
          <a:p>
            <a:pPr marL="230188" indent="0">
              <a:lnSpc>
                <a:spcPct val="120000"/>
              </a:lnSpc>
              <a:spcBef>
                <a:spcPts val="0"/>
              </a:spcBef>
              <a:buFont typeface="Arial" panose="020B0604020202020204" pitchFamily="34" charset="0"/>
              <a:buNone/>
            </a:pPr>
            <a:endParaRPr lang="en-US" sz="1400" dirty="0"/>
          </a:p>
          <a:p>
            <a:pPr marL="176213" indent="-176213">
              <a:lnSpc>
                <a:spcPct val="120000"/>
              </a:lnSpc>
              <a:spcBef>
                <a:spcPts val="0"/>
              </a:spcBef>
              <a:buFont typeface="Arial" panose="020B0604020202020204" pitchFamily="34" charset="0"/>
              <a:buNone/>
              <a:tabLst>
                <a:tab pos="0" algn="l"/>
              </a:tabLst>
            </a:pPr>
            <a:r>
              <a:rPr lang="en-US" sz="1400" b="1" dirty="0"/>
              <a:t>Q:  </a:t>
            </a:r>
            <a:r>
              <a:rPr lang="en-US" sz="1400" i="1" dirty="0"/>
              <a:t>What should I do if the affiliate or DoD has more space than the requirement?</a:t>
            </a:r>
          </a:p>
          <a:p>
            <a:pPr marL="176213" indent="53975">
              <a:lnSpc>
                <a:spcPct val="120000"/>
              </a:lnSpc>
              <a:spcBef>
                <a:spcPts val="0"/>
              </a:spcBef>
              <a:buFont typeface="Arial" panose="020B0604020202020204" pitchFamily="34" charset="0"/>
              <a:buNone/>
              <a:tabLst>
                <a:tab pos="0" algn="l"/>
              </a:tabLst>
            </a:pPr>
            <a:r>
              <a:rPr lang="en-US" sz="1400" b="1" dirty="0"/>
              <a:t>A: </a:t>
            </a:r>
            <a:r>
              <a:rPr lang="en-US" sz="1400" dirty="0"/>
              <a:t>The government is prohibited from leasing space in excess of the space requirement. </a:t>
            </a:r>
          </a:p>
          <a:p>
            <a:pPr marL="176213" indent="53975">
              <a:lnSpc>
                <a:spcPct val="120000"/>
              </a:lnSpc>
              <a:spcBef>
                <a:spcPts val="0"/>
              </a:spcBef>
              <a:buFont typeface="Arial" panose="020B0604020202020204" pitchFamily="34" charset="0"/>
              <a:buNone/>
              <a:tabLst>
                <a:tab pos="0" algn="l"/>
              </a:tabLst>
            </a:pPr>
            <a:endParaRPr lang="en-US" sz="1400" i="1" dirty="0"/>
          </a:p>
          <a:p>
            <a:pPr marL="0" indent="0">
              <a:lnSpc>
                <a:spcPct val="120000"/>
              </a:lnSpc>
              <a:spcBef>
                <a:spcPts val="0"/>
              </a:spcBef>
              <a:buFont typeface="Arial" panose="020B0604020202020204" pitchFamily="34" charset="0"/>
              <a:buNone/>
            </a:pPr>
            <a:r>
              <a:rPr lang="en-US" sz="1400" b="1" dirty="0"/>
              <a:t>Q:  </a:t>
            </a:r>
            <a:r>
              <a:rPr lang="en-US" sz="1400" i="1" dirty="0"/>
              <a:t>Will compliance with VA seismic requirements be required?</a:t>
            </a:r>
          </a:p>
          <a:p>
            <a:pPr marL="230188" indent="0">
              <a:lnSpc>
                <a:spcPct val="120000"/>
              </a:lnSpc>
              <a:spcBef>
                <a:spcPts val="0"/>
              </a:spcBef>
              <a:buFont typeface="Arial" panose="020B0604020202020204" pitchFamily="34" charset="0"/>
              <a:buNone/>
            </a:pPr>
            <a:r>
              <a:rPr lang="en-US" sz="1400" b="1" dirty="0"/>
              <a:t>A:  </a:t>
            </a:r>
            <a:r>
              <a:rPr lang="en-US" sz="1400" dirty="0"/>
              <a:t>Yes, if compliance with VA Standards of Seismic Safety for Existing Federally Owned and Leased Buildings cannot be met, lease competition will be required.</a:t>
            </a:r>
          </a:p>
          <a:p>
            <a:pPr marL="230188" indent="0">
              <a:lnSpc>
                <a:spcPct val="120000"/>
              </a:lnSpc>
              <a:spcBef>
                <a:spcPts val="0"/>
              </a:spcBef>
              <a:buFont typeface="Arial" panose="020B0604020202020204" pitchFamily="34" charset="0"/>
              <a:buNone/>
            </a:pPr>
            <a:endParaRPr lang="en-US" sz="1400" dirty="0"/>
          </a:p>
          <a:p>
            <a:pPr marL="0" indent="0">
              <a:lnSpc>
                <a:spcPct val="120000"/>
              </a:lnSpc>
              <a:spcBef>
                <a:spcPts val="0"/>
              </a:spcBef>
              <a:buFont typeface="Arial" panose="020B0604020202020204" pitchFamily="34" charset="0"/>
              <a:buNone/>
            </a:pPr>
            <a:r>
              <a:rPr lang="en-US" sz="1400" b="1" dirty="0"/>
              <a:t>Q:  </a:t>
            </a:r>
            <a:r>
              <a:rPr lang="en-US" sz="1400" i="1" dirty="0"/>
              <a:t>Will compliance with VA life safety/physical security be required?</a:t>
            </a:r>
          </a:p>
          <a:p>
            <a:pPr marL="230188" indent="0">
              <a:lnSpc>
                <a:spcPct val="120000"/>
              </a:lnSpc>
              <a:spcBef>
                <a:spcPts val="0"/>
              </a:spcBef>
              <a:buFont typeface="Arial" panose="020B0604020202020204" pitchFamily="34" charset="0"/>
              <a:buNone/>
            </a:pPr>
            <a:r>
              <a:rPr lang="en-US" sz="1400" b="1" dirty="0"/>
              <a:t>A:  </a:t>
            </a:r>
            <a:r>
              <a:rPr lang="en-US" sz="1400" dirty="0"/>
              <a:t>Yes, if compliance with VA life safety/physical security cannot be met, either a lease competition will be required, or a waiver process must be pursued through VHA’s Physical Security Committee.</a:t>
            </a:r>
          </a:p>
        </p:txBody>
      </p:sp>
      <p:sp>
        <p:nvSpPr>
          <p:cNvPr id="5" name="Text Placeholder 2">
            <a:extLst>
              <a:ext uri="{FF2B5EF4-FFF2-40B4-BE49-F238E27FC236}">
                <a16:creationId xmlns:a16="http://schemas.microsoft.com/office/drawing/2014/main" id="{0A2F2C2C-EAE9-60D0-49EB-BE3A9E0979DD}"/>
              </a:ext>
            </a:extLst>
          </p:cNvPr>
          <p:cNvSpPr txBox="1">
            <a:spLocks/>
          </p:cNvSpPr>
          <p:nvPr/>
        </p:nvSpPr>
        <p:spPr>
          <a:xfrm>
            <a:off x="144064" y="126161"/>
            <a:ext cx="9124023" cy="6727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t>Frequently Asked Questions</a:t>
            </a:r>
          </a:p>
        </p:txBody>
      </p:sp>
    </p:spTree>
    <p:extLst>
      <p:ext uri="{BB962C8B-B14F-4D97-AF65-F5344CB8AC3E}">
        <p14:creationId xmlns:p14="http://schemas.microsoft.com/office/powerpoint/2010/main" val="1689834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42E299-439B-D2BC-654A-5745A4D93E42}"/>
              </a:ext>
            </a:extLst>
          </p:cNvPr>
          <p:cNvSpPr/>
          <p:nvPr/>
        </p:nvSpPr>
        <p:spPr>
          <a:xfrm>
            <a:off x="420003" y="1047750"/>
            <a:ext cx="8371285" cy="2926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0E3BE5C-2061-6A50-DFDE-7E2119DEA6B2}"/>
              </a:ext>
            </a:extLst>
          </p:cNvPr>
          <p:cNvSpPr/>
          <p:nvPr/>
        </p:nvSpPr>
        <p:spPr>
          <a:xfrm>
            <a:off x="130645" y="991960"/>
            <a:ext cx="397164" cy="3971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1">
            <a:extLst>
              <a:ext uri="{FF2B5EF4-FFF2-40B4-BE49-F238E27FC236}">
                <a16:creationId xmlns:a16="http://schemas.microsoft.com/office/drawing/2014/main" id="{F608ABEA-EA85-6F09-5CFF-258E99CE9B30}"/>
              </a:ext>
            </a:extLst>
          </p:cNvPr>
          <p:cNvSpPr txBox="1">
            <a:spLocks/>
          </p:cNvSpPr>
          <p:nvPr/>
        </p:nvSpPr>
        <p:spPr>
          <a:xfrm>
            <a:off x="144064" y="977671"/>
            <a:ext cx="8855869" cy="534924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1800" b="1" dirty="0">
                <a:solidFill>
                  <a:schemeClr val="bg1"/>
                </a:solidFill>
              </a:rPr>
              <a:t>B   </a:t>
            </a:r>
            <a:r>
              <a:rPr lang="en-US" sz="1800" b="1" dirty="0">
                <a:solidFill>
                  <a:srgbClr val="00375A"/>
                </a:solidFill>
              </a:rPr>
              <a:t>Definitions:</a:t>
            </a:r>
          </a:p>
          <a:p>
            <a:pPr marL="0" indent="0">
              <a:lnSpc>
                <a:spcPct val="120000"/>
              </a:lnSpc>
              <a:spcBef>
                <a:spcPts val="0"/>
              </a:spcBef>
              <a:buFont typeface="Arial" panose="020B0604020202020204" pitchFamily="34" charset="0"/>
              <a:buNone/>
            </a:pPr>
            <a:endParaRPr lang="en-US" sz="1700" b="1" dirty="0"/>
          </a:p>
          <a:p>
            <a:pPr marL="0" indent="0">
              <a:lnSpc>
                <a:spcPct val="120000"/>
              </a:lnSpc>
              <a:spcBef>
                <a:spcPts val="0"/>
              </a:spcBef>
              <a:buFont typeface="Arial" panose="020B0604020202020204" pitchFamily="34" charset="0"/>
              <a:buNone/>
            </a:pPr>
            <a:r>
              <a:rPr lang="en-US" sz="1400" b="1" dirty="0"/>
              <a:t>Q</a:t>
            </a:r>
            <a:r>
              <a:rPr lang="en-US" sz="1400" dirty="0"/>
              <a:t>:  </a:t>
            </a:r>
            <a:r>
              <a:rPr lang="en-US" sz="1400" i="1" dirty="0"/>
              <a:t>The PACT Act allows the Secretary to enter into a lease with a covered entity, what is included in “</a:t>
            </a:r>
            <a:r>
              <a:rPr lang="en-US" sz="1400" i="1" u="sng" dirty="0"/>
              <a:t>covered entity</a:t>
            </a:r>
            <a:r>
              <a:rPr lang="en-US" sz="1400" i="1" dirty="0"/>
              <a:t>” definition? </a:t>
            </a:r>
          </a:p>
          <a:p>
            <a:pPr marL="230188" indent="0">
              <a:lnSpc>
                <a:spcPct val="120000"/>
              </a:lnSpc>
              <a:spcBef>
                <a:spcPts val="0"/>
              </a:spcBef>
              <a:buFont typeface="Arial" panose="020B0604020202020204" pitchFamily="34" charset="0"/>
              <a:buNone/>
            </a:pPr>
            <a:r>
              <a:rPr lang="en-US" sz="1400" b="1" dirty="0"/>
              <a:t>A</a:t>
            </a:r>
            <a:r>
              <a:rPr lang="en-US" sz="1400" dirty="0"/>
              <a:t>:  The proposed lessor is a covered entity, meaning a unit or subdivision of a State, local, or municipal government, public or nonprofit agency, institution, or organization, or other institution or organization as the Secretary considers appropriate that owns property controlled by an academic affiliate to be leased under this subsection.</a:t>
            </a:r>
          </a:p>
          <a:p>
            <a:pPr marL="230188" indent="0">
              <a:lnSpc>
                <a:spcPct val="120000"/>
              </a:lnSpc>
              <a:spcBef>
                <a:spcPts val="0"/>
              </a:spcBef>
              <a:buFont typeface="Arial" panose="020B0604020202020204" pitchFamily="34" charset="0"/>
              <a:buNone/>
            </a:pPr>
            <a:endParaRPr lang="en-US" sz="1400" dirty="0"/>
          </a:p>
          <a:p>
            <a:pPr marL="0" indent="0">
              <a:lnSpc>
                <a:spcPct val="120000"/>
              </a:lnSpc>
              <a:spcBef>
                <a:spcPts val="0"/>
              </a:spcBef>
              <a:buFont typeface="Arial" panose="020B0604020202020204" pitchFamily="34" charset="0"/>
              <a:buNone/>
            </a:pPr>
            <a:r>
              <a:rPr lang="en-US" sz="1400" b="1" dirty="0"/>
              <a:t>Q:  </a:t>
            </a:r>
            <a:r>
              <a:rPr lang="en-US" sz="1400" i="1" dirty="0"/>
              <a:t>Can VA acquire healthcare resources from the affiliate or share VA healthcare resources with DoD as part of the lease?</a:t>
            </a:r>
          </a:p>
          <a:p>
            <a:pPr marL="230188" indent="0">
              <a:lnSpc>
                <a:spcPct val="120000"/>
              </a:lnSpc>
              <a:spcBef>
                <a:spcPts val="0"/>
              </a:spcBef>
              <a:buFont typeface="Arial" panose="020B0604020202020204" pitchFamily="34" charset="0"/>
              <a:buNone/>
            </a:pPr>
            <a:r>
              <a:rPr lang="en-US" sz="1400" b="1" dirty="0"/>
              <a:t>A</a:t>
            </a:r>
            <a:r>
              <a:rPr lang="en-US" sz="1400" dirty="0"/>
              <a:t>:  No. Sharing of healthcare resources with an affiliate under 38 U.S.C. § 8153 or with DoD under 38 U.S.C. § 8111 must be executed via separate contract(s).  </a:t>
            </a:r>
          </a:p>
          <a:p>
            <a:pPr marL="230188" indent="0">
              <a:lnSpc>
                <a:spcPct val="120000"/>
              </a:lnSpc>
              <a:spcBef>
                <a:spcPts val="0"/>
              </a:spcBef>
              <a:buFont typeface="Arial" panose="020B0604020202020204" pitchFamily="34" charset="0"/>
              <a:buNone/>
            </a:pPr>
            <a:endParaRPr lang="en-US" sz="1400" dirty="0"/>
          </a:p>
          <a:p>
            <a:pPr marL="0" indent="0">
              <a:lnSpc>
                <a:spcPct val="120000"/>
              </a:lnSpc>
              <a:spcBef>
                <a:spcPts val="0"/>
              </a:spcBef>
              <a:buFont typeface="Arial" panose="020B0604020202020204" pitchFamily="34" charset="0"/>
              <a:buNone/>
            </a:pPr>
            <a:r>
              <a:rPr lang="en-US" sz="1400" b="1" dirty="0"/>
              <a:t>Q:  </a:t>
            </a:r>
            <a:r>
              <a:rPr lang="en-US" sz="1400" i="1" dirty="0"/>
              <a:t>Can space at more than one location/ address with the same affiliate or DoD be included in the lease?</a:t>
            </a:r>
          </a:p>
          <a:p>
            <a:pPr marL="230188" indent="0">
              <a:lnSpc>
                <a:spcPct val="120000"/>
              </a:lnSpc>
              <a:spcBef>
                <a:spcPts val="0"/>
              </a:spcBef>
              <a:buFont typeface="Arial" panose="020B0604020202020204" pitchFamily="34" charset="0"/>
              <a:buNone/>
            </a:pPr>
            <a:r>
              <a:rPr lang="en-US" sz="1400" b="1" dirty="0"/>
              <a:t>A</a:t>
            </a:r>
            <a:r>
              <a:rPr lang="en-US" sz="1400" dirty="0"/>
              <a:t>:  No. A separate SCIP and GSA delegation are required for each (individual) space lease.    </a:t>
            </a:r>
          </a:p>
          <a:p>
            <a:pPr marL="230188" indent="0">
              <a:lnSpc>
                <a:spcPct val="120000"/>
              </a:lnSpc>
              <a:buFont typeface="Arial" panose="020B0604020202020204" pitchFamily="34" charset="0"/>
              <a:buNone/>
            </a:pPr>
            <a:endParaRPr lang="en-US" sz="1400" b="1" dirty="0"/>
          </a:p>
        </p:txBody>
      </p:sp>
      <p:sp>
        <p:nvSpPr>
          <p:cNvPr id="4" name="Text Placeholder 2">
            <a:extLst>
              <a:ext uri="{FF2B5EF4-FFF2-40B4-BE49-F238E27FC236}">
                <a16:creationId xmlns:a16="http://schemas.microsoft.com/office/drawing/2014/main" id="{6B997B40-F535-DDDD-3AA5-9419BA1B1021}"/>
              </a:ext>
            </a:extLst>
          </p:cNvPr>
          <p:cNvSpPr txBox="1">
            <a:spLocks/>
          </p:cNvSpPr>
          <p:nvPr/>
        </p:nvSpPr>
        <p:spPr>
          <a:xfrm>
            <a:off x="144064" y="126161"/>
            <a:ext cx="9124023" cy="6727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t>Frequently Asked Questions</a:t>
            </a:r>
          </a:p>
        </p:txBody>
      </p:sp>
    </p:spTree>
    <p:extLst>
      <p:ext uri="{BB962C8B-B14F-4D97-AF65-F5344CB8AC3E}">
        <p14:creationId xmlns:p14="http://schemas.microsoft.com/office/powerpoint/2010/main" val="4051152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77E640-5C05-F616-D6BB-A15277FD85C5}"/>
              </a:ext>
            </a:extLst>
          </p:cNvPr>
          <p:cNvSpPr/>
          <p:nvPr/>
        </p:nvSpPr>
        <p:spPr>
          <a:xfrm>
            <a:off x="420003" y="1047750"/>
            <a:ext cx="8371285" cy="2926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2A9780B-38B4-2ED1-BF5F-7B6D2C7A290B}"/>
              </a:ext>
            </a:extLst>
          </p:cNvPr>
          <p:cNvSpPr/>
          <p:nvPr/>
        </p:nvSpPr>
        <p:spPr>
          <a:xfrm>
            <a:off x="130645" y="991960"/>
            <a:ext cx="397164" cy="3971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1">
            <a:extLst>
              <a:ext uri="{FF2B5EF4-FFF2-40B4-BE49-F238E27FC236}">
                <a16:creationId xmlns:a16="http://schemas.microsoft.com/office/drawing/2014/main" id="{F608ABEA-EA85-6F09-5CFF-258E99CE9B30}"/>
              </a:ext>
            </a:extLst>
          </p:cNvPr>
          <p:cNvSpPr txBox="1">
            <a:spLocks/>
          </p:cNvSpPr>
          <p:nvPr/>
        </p:nvSpPr>
        <p:spPr>
          <a:xfrm>
            <a:off x="144064" y="1005378"/>
            <a:ext cx="8855869" cy="5235933"/>
          </a:xfrm>
          <a:prstGeom prst="rect">
            <a:avLst/>
          </a:prstGeom>
        </p:spPr>
        <p:txBody>
          <a:bodyPr>
            <a:normAutofit fontScale="77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1900" b="1" dirty="0">
                <a:solidFill>
                  <a:schemeClr val="bg1"/>
                </a:solidFill>
              </a:rPr>
              <a:t>C</a:t>
            </a:r>
            <a:r>
              <a:rPr lang="en-US" sz="1800" b="1" dirty="0">
                <a:solidFill>
                  <a:schemeClr val="bg1"/>
                </a:solidFill>
              </a:rPr>
              <a:t> </a:t>
            </a:r>
            <a:r>
              <a:rPr lang="en-US" sz="1800" b="1" dirty="0"/>
              <a:t>  </a:t>
            </a:r>
            <a:r>
              <a:rPr lang="en-US" sz="1900" b="1" dirty="0">
                <a:solidFill>
                  <a:srgbClr val="00375A"/>
                </a:solidFill>
              </a:rPr>
              <a:t>Process:</a:t>
            </a:r>
            <a:endParaRPr lang="en-US" sz="300" b="1" dirty="0">
              <a:solidFill>
                <a:srgbClr val="00375A"/>
              </a:solidFill>
            </a:endParaRPr>
          </a:p>
          <a:p>
            <a:pPr marL="0" indent="0">
              <a:lnSpc>
                <a:spcPct val="120000"/>
              </a:lnSpc>
              <a:spcBef>
                <a:spcPts val="0"/>
              </a:spcBef>
              <a:buFont typeface="Arial" panose="020B0604020202020204" pitchFamily="34" charset="0"/>
              <a:buNone/>
            </a:pPr>
            <a:endParaRPr lang="en-US" sz="1800" b="1" dirty="0"/>
          </a:p>
          <a:p>
            <a:pPr marL="0" indent="0">
              <a:lnSpc>
                <a:spcPct val="120000"/>
              </a:lnSpc>
              <a:spcBef>
                <a:spcPts val="0"/>
              </a:spcBef>
              <a:buFont typeface="Arial" panose="020B0604020202020204" pitchFamily="34" charset="0"/>
              <a:buNone/>
            </a:pPr>
            <a:r>
              <a:rPr lang="en-US" sz="1800" b="1" dirty="0"/>
              <a:t>Q</a:t>
            </a:r>
            <a:r>
              <a:rPr lang="en-US" sz="1800" dirty="0"/>
              <a:t>:  </a:t>
            </a:r>
            <a:r>
              <a:rPr lang="en-US" sz="1700" i="1" dirty="0"/>
              <a:t>With the increase in prospectus threshold, will Field Leasing Contracting Officers execute leases between $1M and $3.613M in estimated average annual rent? </a:t>
            </a:r>
          </a:p>
          <a:p>
            <a:pPr marL="230188" indent="0">
              <a:lnSpc>
                <a:spcPct val="120000"/>
              </a:lnSpc>
              <a:spcBef>
                <a:spcPts val="0"/>
              </a:spcBef>
              <a:buFont typeface="Arial" panose="020B0604020202020204" pitchFamily="34" charset="0"/>
              <a:buNone/>
            </a:pPr>
            <a:r>
              <a:rPr lang="en-US" sz="1700" b="1" dirty="0"/>
              <a:t>A</a:t>
            </a:r>
            <a:r>
              <a:rPr lang="en-US" sz="1700" dirty="0"/>
              <a:t>:  No. CFM ORP will continue to execute leases above estimated $1M in average annual rent.</a:t>
            </a:r>
          </a:p>
          <a:p>
            <a:pPr marL="230188" indent="0">
              <a:lnSpc>
                <a:spcPct val="120000"/>
              </a:lnSpc>
              <a:spcBef>
                <a:spcPts val="0"/>
              </a:spcBef>
              <a:buFont typeface="Arial" panose="020B0604020202020204" pitchFamily="34" charset="0"/>
              <a:buNone/>
            </a:pPr>
            <a:endParaRPr lang="en-US" sz="1700" b="1" dirty="0"/>
          </a:p>
          <a:p>
            <a:pPr marL="0" indent="0">
              <a:lnSpc>
                <a:spcPct val="120000"/>
              </a:lnSpc>
              <a:spcBef>
                <a:spcPts val="0"/>
              </a:spcBef>
              <a:buFont typeface="Arial" panose="020B0604020202020204" pitchFamily="34" charset="0"/>
              <a:buNone/>
            </a:pPr>
            <a:r>
              <a:rPr lang="en-US" sz="1700" b="1" dirty="0"/>
              <a:t>Q</a:t>
            </a:r>
            <a:r>
              <a:rPr lang="en-US" sz="1700" dirty="0"/>
              <a:t>:  </a:t>
            </a:r>
            <a:r>
              <a:rPr lang="en-US" sz="1700" i="1" dirty="0"/>
              <a:t>For leases below the Simplified Lease Acquisition Threshold (SLAT), are the SCIP approval, GSA delegation, market research, and acquisition package steps still required? </a:t>
            </a:r>
          </a:p>
          <a:p>
            <a:pPr marL="230188" indent="0">
              <a:lnSpc>
                <a:spcPct val="120000"/>
              </a:lnSpc>
              <a:spcBef>
                <a:spcPts val="0"/>
              </a:spcBef>
              <a:buFont typeface="Arial" panose="020B0604020202020204" pitchFamily="34" charset="0"/>
              <a:buNone/>
            </a:pPr>
            <a:r>
              <a:rPr lang="en-US" sz="1700" b="1" dirty="0"/>
              <a:t>A</a:t>
            </a:r>
            <a:r>
              <a:rPr lang="en-US" sz="1700" dirty="0"/>
              <a:t>:  Yes. The standard process, including SCIP and GSA delegation, is required for all leases, including SLAT leases.    </a:t>
            </a:r>
          </a:p>
          <a:p>
            <a:pPr marL="230188" indent="0">
              <a:lnSpc>
                <a:spcPct val="120000"/>
              </a:lnSpc>
              <a:spcBef>
                <a:spcPts val="0"/>
              </a:spcBef>
              <a:buFont typeface="Arial" panose="020B0604020202020204" pitchFamily="34" charset="0"/>
              <a:buNone/>
            </a:pPr>
            <a:endParaRPr lang="en-US" sz="1700" dirty="0"/>
          </a:p>
          <a:p>
            <a:pPr marL="0" indent="0">
              <a:lnSpc>
                <a:spcPct val="120000"/>
              </a:lnSpc>
              <a:spcBef>
                <a:spcPts val="0"/>
              </a:spcBef>
              <a:buFont typeface="Arial" panose="020B0604020202020204" pitchFamily="34" charset="0"/>
              <a:buNone/>
            </a:pPr>
            <a:r>
              <a:rPr lang="en-US" sz="1700" b="1" dirty="0"/>
              <a:t>Q:  </a:t>
            </a:r>
            <a:r>
              <a:rPr lang="en-US" sz="1700" i="1" dirty="0"/>
              <a:t>Can a sole source lease be awarded if Academic Affiliate rental rates are determined </a:t>
            </a:r>
            <a:r>
              <a:rPr lang="en-US" sz="1700" b="1" i="1" u="sng" dirty="0"/>
              <a:t>not</a:t>
            </a:r>
            <a:r>
              <a:rPr lang="en-US" sz="1700" b="1" i="1" dirty="0"/>
              <a:t> </a:t>
            </a:r>
            <a:r>
              <a:rPr lang="en-US" sz="1700" i="1" dirty="0"/>
              <a:t>to be fair and reasonable?</a:t>
            </a:r>
          </a:p>
          <a:p>
            <a:pPr marL="230188" indent="0">
              <a:lnSpc>
                <a:spcPct val="120000"/>
              </a:lnSpc>
              <a:spcBef>
                <a:spcPts val="0"/>
              </a:spcBef>
              <a:buFont typeface="Arial" panose="020B0604020202020204" pitchFamily="34" charset="0"/>
              <a:buNone/>
            </a:pPr>
            <a:r>
              <a:rPr lang="en-US" sz="1700" b="1" dirty="0"/>
              <a:t>A</a:t>
            </a:r>
            <a:r>
              <a:rPr lang="en-US" sz="1700" dirty="0"/>
              <a:t>:  No. If the proposed sole source rental rates are determined to not be fair and reasonable, a lease competition is required.    </a:t>
            </a:r>
          </a:p>
          <a:p>
            <a:pPr marL="230188" indent="0">
              <a:lnSpc>
                <a:spcPct val="120000"/>
              </a:lnSpc>
              <a:spcBef>
                <a:spcPts val="0"/>
              </a:spcBef>
              <a:buFont typeface="Arial" panose="020B0604020202020204" pitchFamily="34" charset="0"/>
              <a:buNone/>
            </a:pPr>
            <a:endParaRPr lang="en-US" sz="1700" dirty="0"/>
          </a:p>
          <a:p>
            <a:pPr marL="0" indent="0">
              <a:lnSpc>
                <a:spcPct val="120000"/>
              </a:lnSpc>
              <a:spcBef>
                <a:spcPts val="0"/>
              </a:spcBef>
              <a:buFont typeface="Arial" panose="020B0604020202020204" pitchFamily="34" charset="0"/>
              <a:buNone/>
            </a:pPr>
            <a:r>
              <a:rPr lang="en-US" sz="1700" b="1" dirty="0"/>
              <a:t>Q:  </a:t>
            </a:r>
            <a:r>
              <a:rPr lang="en-US" sz="1700" i="1" dirty="0"/>
              <a:t>Are there special forms that need to be completed for a sole source lease to an affiliate under the PACT Act?</a:t>
            </a:r>
          </a:p>
          <a:p>
            <a:pPr marL="230188" indent="0">
              <a:lnSpc>
                <a:spcPct val="120000"/>
              </a:lnSpc>
              <a:spcBef>
                <a:spcPts val="0"/>
              </a:spcBef>
              <a:buFont typeface="Arial" panose="020B0604020202020204" pitchFamily="34" charset="0"/>
              <a:buNone/>
            </a:pPr>
            <a:r>
              <a:rPr lang="en-US" sz="1700" b="1" dirty="0"/>
              <a:t>A</a:t>
            </a:r>
            <a:r>
              <a:rPr lang="en-US" sz="1700" dirty="0"/>
              <a:t>:  Yes. Justification for sole source must be completed – Justification for Other than Full and Open Competition template is available from ORP and a sample is included in Appendix A of this presentation.</a:t>
            </a:r>
          </a:p>
          <a:p>
            <a:pPr marL="230188" indent="0">
              <a:lnSpc>
                <a:spcPct val="120000"/>
              </a:lnSpc>
              <a:spcBef>
                <a:spcPts val="0"/>
              </a:spcBef>
              <a:buFont typeface="Arial" panose="020B0604020202020204" pitchFamily="34" charset="0"/>
              <a:buNone/>
            </a:pPr>
            <a:endParaRPr lang="en-US" sz="1700" dirty="0"/>
          </a:p>
          <a:p>
            <a:pPr marL="0" indent="0">
              <a:lnSpc>
                <a:spcPct val="120000"/>
              </a:lnSpc>
              <a:spcBef>
                <a:spcPts val="0"/>
              </a:spcBef>
              <a:buFont typeface="Arial" panose="020B0604020202020204" pitchFamily="34" charset="0"/>
              <a:buNone/>
            </a:pPr>
            <a:r>
              <a:rPr lang="en-US" sz="1700" b="1" dirty="0"/>
              <a:t>Q:</a:t>
            </a:r>
            <a:r>
              <a:rPr lang="en-US" sz="1700" dirty="0"/>
              <a:t> </a:t>
            </a:r>
            <a:r>
              <a:rPr lang="en-US" sz="1700" i="1" dirty="0"/>
              <a:t>If during market research for a SCIP approved Minor Lease, the results reflect anticipated annual unserviced rent greater than $1M, can a Network Contracting Office (NCO) Leasing Contracting Officer proceed with the solicitation? </a:t>
            </a:r>
          </a:p>
          <a:p>
            <a:pPr marL="233363" indent="0">
              <a:lnSpc>
                <a:spcPct val="120000"/>
              </a:lnSpc>
              <a:spcBef>
                <a:spcPts val="0"/>
              </a:spcBef>
              <a:buFont typeface="Arial" panose="020B0604020202020204" pitchFamily="34" charset="0"/>
              <a:buNone/>
            </a:pPr>
            <a:r>
              <a:rPr lang="en-US" sz="1700" b="1" dirty="0"/>
              <a:t>A: </a:t>
            </a:r>
            <a:r>
              <a:rPr lang="en-US" sz="1700" dirty="0"/>
              <a:t>No. Per VA policy, all Mid-Level Leases must be executed by CFM ORP. The only exception for NCOs executing Mid-Level Leases is if lease proposals are received that result in unserviced annual rent greater than $1M. </a:t>
            </a:r>
          </a:p>
        </p:txBody>
      </p:sp>
      <p:sp>
        <p:nvSpPr>
          <p:cNvPr id="4" name="Text Placeholder 2">
            <a:extLst>
              <a:ext uri="{FF2B5EF4-FFF2-40B4-BE49-F238E27FC236}">
                <a16:creationId xmlns:a16="http://schemas.microsoft.com/office/drawing/2014/main" id="{09B3DCB0-396C-91F4-AFDA-9759ACEFBD8F}"/>
              </a:ext>
            </a:extLst>
          </p:cNvPr>
          <p:cNvSpPr txBox="1">
            <a:spLocks/>
          </p:cNvSpPr>
          <p:nvPr/>
        </p:nvSpPr>
        <p:spPr>
          <a:xfrm>
            <a:off x="144064" y="126161"/>
            <a:ext cx="9124023" cy="6727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t>Frequently Asked Questions</a:t>
            </a:r>
          </a:p>
        </p:txBody>
      </p:sp>
    </p:spTree>
    <p:extLst>
      <p:ext uri="{BB962C8B-B14F-4D97-AF65-F5344CB8AC3E}">
        <p14:creationId xmlns:p14="http://schemas.microsoft.com/office/powerpoint/2010/main" val="3148945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2FEB06-469A-AE22-62F7-2A9F1F4A527A}"/>
              </a:ext>
            </a:extLst>
          </p:cNvPr>
          <p:cNvSpPr>
            <a:spLocks noGrp="1"/>
          </p:cNvSpPr>
          <p:nvPr>
            <p:ph type="title"/>
          </p:nvPr>
        </p:nvSpPr>
        <p:spPr>
          <a:xfrm>
            <a:off x="224367" y="3333957"/>
            <a:ext cx="8753378" cy="488165"/>
          </a:xfrm>
        </p:spPr>
        <p:txBody>
          <a:bodyPr/>
          <a:lstStyle/>
          <a:p>
            <a:r>
              <a:rPr lang="en-US" dirty="0"/>
              <a:t>APPENDIX D</a:t>
            </a:r>
            <a:br>
              <a:rPr lang="en-US" dirty="0"/>
            </a:br>
            <a:r>
              <a:rPr lang="en-US" dirty="0"/>
              <a:t>Backup Material</a:t>
            </a:r>
          </a:p>
        </p:txBody>
      </p:sp>
      <p:sp>
        <p:nvSpPr>
          <p:cNvPr id="5" name="Content Placeholder 1">
            <a:extLst>
              <a:ext uri="{FF2B5EF4-FFF2-40B4-BE49-F238E27FC236}">
                <a16:creationId xmlns:a16="http://schemas.microsoft.com/office/drawing/2014/main" id="{2A875317-88CE-20D3-1CAF-CC5BD31B4F72}"/>
              </a:ext>
            </a:extLst>
          </p:cNvPr>
          <p:cNvSpPr txBox="1">
            <a:spLocks/>
          </p:cNvSpPr>
          <p:nvPr/>
        </p:nvSpPr>
        <p:spPr>
          <a:xfrm>
            <a:off x="224367" y="3611418"/>
            <a:ext cx="8743103" cy="156094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br>
              <a:rPr lang="en-US" sz="1600"/>
            </a:br>
            <a:endParaRPr lang="en-US" sz="1600"/>
          </a:p>
        </p:txBody>
      </p:sp>
    </p:spTree>
    <p:extLst>
      <p:ext uri="{BB962C8B-B14F-4D97-AF65-F5344CB8AC3E}">
        <p14:creationId xmlns:p14="http://schemas.microsoft.com/office/powerpoint/2010/main" val="2323097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F676D9-5A4D-92DC-8FE4-EC9E76E023C7}"/>
              </a:ext>
            </a:extLst>
          </p:cNvPr>
          <p:cNvSpPr>
            <a:spLocks noGrp="1"/>
          </p:cNvSpPr>
          <p:nvPr>
            <p:ph type="body" sz="quarter" idx="13"/>
          </p:nvPr>
        </p:nvSpPr>
        <p:spPr/>
        <p:txBody>
          <a:bodyPr>
            <a:normAutofit/>
          </a:bodyPr>
          <a:lstStyle/>
          <a:p>
            <a:r>
              <a:rPr lang="en-US" sz="2800" dirty="0"/>
              <a:t>Leasing Elements of PACT Act</a:t>
            </a:r>
          </a:p>
        </p:txBody>
      </p:sp>
      <p:sp>
        <p:nvSpPr>
          <p:cNvPr id="5" name="Content Placeholder 1">
            <a:extLst>
              <a:ext uri="{FF2B5EF4-FFF2-40B4-BE49-F238E27FC236}">
                <a16:creationId xmlns:a16="http://schemas.microsoft.com/office/drawing/2014/main" id="{6CA9CA7B-1A65-E754-2856-9CE83585BD99}"/>
              </a:ext>
            </a:extLst>
          </p:cNvPr>
          <p:cNvSpPr txBox="1">
            <a:spLocks/>
          </p:cNvSpPr>
          <p:nvPr/>
        </p:nvSpPr>
        <p:spPr>
          <a:xfrm>
            <a:off x="0" y="1093758"/>
            <a:ext cx="9144000" cy="3986242"/>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342900">
              <a:defRPr/>
            </a:pPr>
            <a:r>
              <a:rPr lang="en-US" sz="2200" b="1" dirty="0">
                <a:solidFill>
                  <a:srgbClr val="000000"/>
                </a:solidFill>
                <a:latin typeface="Arial" panose="020B0604020202020204" pitchFamily="34" charset="0"/>
                <a:cs typeface="Arial" panose="020B0604020202020204" pitchFamily="34" charset="0"/>
              </a:rPr>
              <a:t>Section 703 – Treatment of Major Medical Facility Leases of the Department of Veterans Affairs</a:t>
            </a:r>
          </a:p>
          <a:p>
            <a:pPr lvl="1">
              <a:defRPr/>
            </a:pPr>
            <a:r>
              <a:rPr lang="en-US" sz="1700" dirty="0">
                <a:solidFill>
                  <a:srgbClr val="000000"/>
                </a:solidFill>
                <a:latin typeface="Arial" panose="020B0604020202020204" pitchFamily="34" charset="0"/>
                <a:cs typeface="Arial" panose="020B0604020202020204" pitchFamily="34" charset="0"/>
              </a:rPr>
              <a:t>Replaces Congressional authorization with Committee Resolutions from:  Senate Veterans Affairs, House Veterans Affairs, House Transportation &amp; Infrastructure (GSA), and Senate Environment &amp; Public Works (GSA)</a:t>
            </a:r>
          </a:p>
          <a:p>
            <a:pPr lvl="1">
              <a:defRPr/>
            </a:pPr>
            <a:r>
              <a:rPr lang="en-US" sz="1700" dirty="0">
                <a:solidFill>
                  <a:srgbClr val="000000"/>
                </a:solidFill>
                <a:latin typeface="Arial" panose="020B0604020202020204" pitchFamily="34" charset="0"/>
                <a:cs typeface="Arial" panose="020B0604020202020204" pitchFamily="34" charset="0"/>
              </a:rPr>
              <a:t>Aligns prospectus level with GSA’s authority, currently equal to or greater than $3.613M average annual rent. </a:t>
            </a:r>
          </a:p>
          <a:p>
            <a:pPr lvl="1">
              <a:defRPr/>
            </a:pPr>
            <a:r>
              <a:rPr lang="en-US" sz="1700" dirty="0">
                <a:solidFill>
                  <a:srgbClr val="000000"/>
                </a:solidFill>
                <a:latin typeface="Arial" panose="020B0604020202020204" pitchFamily="34" charset="0"/>
                <a:cs typeface="Arial" panose="020B0604020202020204" pitchFamily="34" charset="0"/>
              </a:rPr>
              <a:t>Authorizes VA to execute interim leasing actions while seeking resolutions. </a:t>
            </a:r>
          </a:p>
          <a:p>
            <a:pPr lvl="1">
              <a:defRPr/>
            </a:pPr>
            <a:r>
              <a:rPr lang="en-US" sz="1700" dirty="0">
                <a:solidFill>
                  <a:srgbClr val="000000"/>
                </a:solidFill>
                <a:latin typeface="Arial" panose="020B0604020202020204" pitchFamily="34" charset="0"/>
                <a:cs typeface="Arial" panose="020B0604020202020204" pitchFamily="34" charset="0"/>
              </a:rPr>
              <a:t>Authorizes VA to include and exercise purchase options in major medical facility leases.</a:t>
            </a:r>
            <a:r>
              <a:rPr lang="en-US" sz="1700" b="1" dirty="0">
                <a:solidFill>
                  <a:srgbClr val="000000"/>
                </a:solidFill>
                <a:latin typeface="Arial" panose="020B0604020202020204" pitchFamily="34" charset="0"/>
                <a:cs typeface="Arial" panose="020B0604020202020204" pitchFamily="34" charset="0"/>
              </a:rPr>
              <a:t> </a:t>
            </a:r>
            <a:endParaRPr lang="en-US" sz="1700" dirty="0">
              <a:solidFill>
                <a:srgbClr val="000000"/>
              </a:solidFill>
              <a:latin typeface="Arial" panose="020B0604020202020204" pitchFamily="34" charset="0"/>
              <a:cs typeface="Arial" panose="020B0604020202020204" pitchFamily="34" charset="0"/>
            </a:endParaRPr>
          </a:p>
          <a:p>
            <a:pPr defTabSz="342900">
              <a:defRPr/>
            </a:pPr>
            <a:r>
              <a:rPr lang="en-US" sz="2200" b="1" dirty="0">
                <a:solidFill>
                  <a:srgbClr val="000000"/>
                </a:solidFill>
                <a:latin typeface="Arial" panose="020B0604020202020204" pitchFamily="34" charset="0"/>
                <a:cs typeface="Arial" panose="020B0604020202020204" pitchFamily="34" charset="0"/>
              </a:rPr>
              <a:t>Section 704 - Authority To Enter Into Agreements With Academic Affiliates And Other Entities To Acquire Space For The Purpose Of Providing Health-care Resources To Veterans  </a:t>
            </a:r>
          </a:p>
          <a:p>
            <a:pPr lvl="1" defTabSz="342900">
              <a:defRPr/>
            </a:pPr>
            <a:r>
              <a:rPr lang="en-US" sz="1700" dirty="0">
                <a:solidFill>
                  <a:srgbClr val="000000"/>
                </a:solidFill>
                <a:latin typeface="Arial" panose="020B0604020202020204" pitchFamily="34" charset="0"/>
                <a:cs typeface="Arial" panose="020B0604020202020204" pitchFamily="34" charset="0"/>
              </a:rPr>
              <a:t>Expands 38 U.S.C. with explicit authority to lease from academic affiliates or covered entity for space to provide health-care. </a:t>
            </a:r>
          </a:p>
        </p:txBody>
      </p:sp>
    </p:spTree>
    <p:extLst>
      <p:ext uri="{BB962C8B-B14F-4D97-AF65-F5344CB8AC3E}">
        <p14:creationId xmlns:p14="http://schemas.microsoft.com/office/powerpoint/2010/main" val="2313347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426311-8D7C-E860-0435-2EC72FE8D9B4}"/>
              </a:ext>
            </a:extLst>
          </p:cNvPr>
          <p:cNvSpPr>
            <a:spLocks noGrp="1"/>
          </p:cNvSpPr>
          <p:nvPr>
            <p:ph type="body" sz="quarter" idx="13"/>
          </p:nvPr>
        </p:nvSpPr>
        <p:spPr/>
        <p:txBody>
          <a:bodyPr>
            <a:normAutofit/>
          </a:bodyPr>
          <a:lstStyle/>
          <a:p>
            <a:r>
              <a:rPr lang="en-US" sz="2800" dirty="0"/>
              <a:t>Leasing Elements of PACT Act, cont.</a:t>
            </a:r>
          </a:p>
        </p:txBody>
      </p:sp>
      <p:sp>
        <p:nvSpPr>
          <p:cNvPr id="4" name="Content Placeholder 1">
            <a:extLst>
              <a:ext uri="{FF2B5EF4-FFF2-40B4-BE49-F238E27FC236}">
                <a16:creationId xmlns:a16="http://schemas.microsoft.com/office/drawing/2014/main" id="{55CC9132-E909-9EA9-6CE6-353B46EFD032}"/>
              </a:ext>
            </a:extLst>
          </p:cNvPr>
          <p:cNvSpPr txBox="1">
            <a:spLocks/>
          </p:cNvSpPr>
          <p:nvPr/>
        </p:nvSpPr>
        <p:spPr>
          <a:xfrm>
            <a:off x="0" y="1080279"/>
            <a:ext cx="9144000" cy="5331407"/>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ct val="120000"/>
              </a:lnSpc>
            </a:pPr>
            <a:r>
              <a:rPr lang="en-US" sz="4200" b="1" dirty="0">
                <a:solidFill>
                  <a:srgbClr val="000000"/>
                </a:solidFill>
                <a:latin typeface="Arial" panose="020B0604020202020204" pitchFamily="34" charset="0"/>
                <a:cs typeface="Arial" panose="020B0604020202020204" pitchFamily="34" charset="0"/>
              </a:rPr>
              <a:t>Section 705. Modifications to Enhanced-Use Lease Authority of Department of Veterans Affairs. </a:t>
            </a:r>
          </a:p>
          <a:p>
            <a:pPr lvl="1">
              <a:lnSpc>
                <a:spcPct val="120000"/>
              </a:lnSpc>
            </a:pPr>
            <a:r>
              <a:rPr lang="en-US" sz="3400" dirty="0">
                <a:solidFill>
                  <a:srgbClr val="000000"/>
                </a:solidFill>
                <a:latin typeface="Arial" panose="020B0604020202020204" pitchFamily="34" charset="0"/>
                <a:cs typeface="Arial" panose="020B0604020202020204" pitchFamily="34" charset="0"/>
              </a:rPr>
              <a:t>Allows the Secretary to enter an EUL so long as it not inconsistent with, nor adversely affect VA’s mission, or operation of facilities, programs, and services of the Department. </a:t>
            </a:r>
          </a:p>
          <a:p>
            <a:pPr lvl="1">
              <a:lnSpc>
                <a:spcPct val="120000"/>
              </a:lnSpc>
            </a:pPr>
            <a:r>
              <a:rPr lang="en-US" sz="3400" dirty="0">
                <a:solidFill>
                  <a:srgbClr val="000000"/>
                </a:solidFill>
                <a:latin typeface="Arial" panose="020B0604020202020204" pitchFamily="34" charset="0"/>
                <a:cs typeface="Arial" panose="020B0604020202020204" pitchFamily="34" charset="0"/>
              </a:rPr>
              <a:t>Removed authority sunset</a:t>
            </a:r>
          </a:p>
          <a:p>
            <a:pPr algn="l">
              <a:lnSpc>
                <a:spcPct val="120000"/>
              </a:lnSpc>
            </a:pPr>
            <a:r>
              <a:rPr lang="en-US" sz="4200" b="1" dirty="0">
                <a:solidFill>
                  <a:srgbClr val="000000"/>
                </a:solidFill>
                <a:latin typeface="Arial" panose="020B0604020202020204" pitchFamily="34" charset="0"/>
                <a:cs typeface="Arial" panose="020B0604020202020204" pitchFamily="34" charset="0"/>
              </a:rPr>
              <a:t>Section 706. Authority For Joint Leasing Actions Of Department Of Defense And Department Of Veterans Affairs</a:t>
            </a:r>
          </a:p>
          <a:p>
            <a:pPr lvl="1">
              <a:lnSpc>
                <a:spcPct val="120000"/>
              </a:lnSpc>
            </a:pPr>
            <a:r>
              <a:rPr lang="en-US" sz="3400" dirty="0">
                <a:solidFill>
                  <a:srgbClr val="000000"/>
                </a:solidFill>
                <a:latin typeface="Arial" panose="020B0604020202020204" pitchFamily="34" charset="0"/>
                <a:cs typeface="Arial" panose="020B0604020202020204" pitchFamily="34" charset="0"/>
              </a:rPr>
              <a:t>Broadens existing DOD authority under 10 U.S.C. 1104a to enter into agreements with VA for the planning, design, and construction of shared medical facilities to include leasing of facilities, transfer of funds for leasing, and to keep and use funds for shared medical facility leases. </a:t>
            </a:r>
          </a:p>
          <a:p>
            <a:pPr lvl="1">
              <a:lnSpc>
                <a:spcPct val="120000"/>
              </a:lnSpc>
            </a:pPr>
            <a:r>
              <a:rPr lang="en-US" sz="3400" dirty="0">
                <a:solidFill>
                  <a:srgbClr val="000000"/>
                </a:solidFill>
                <a:latin typeface="Arial" panose="020B0604020202020204" pitchFamily="34" charset="0"/>
                <a:cs typeface="Arial" panose="020B0604020202020204" pitchFamily="34" charset="0"/>
              </a:rPr>
              <a:t>Expands 38 U.S.C. 8111B to include entering into agreements with DOD for the planning, design, and construction for shared medical facility leases. </a:t>
            </a:r>
          </a:p>
          <a:p>
            <a:pPr marL="342900" lvl="1" indent="-342900">
              <a:lnSpc>
                <a:spcPct val="120000"/>
              </a:lnSpc>
              <a:buFont typeface="Arial"/>
              <a:buChar char="•"/>
            </a:pPr>
            <a:r>
              <a:rPr lang="en-US" sz="4200" b="1" dirty="0">
                <a:solidFill>
                  <a:srgbClr val="000000"/>
                </a:solidFill>
                <a:latin typeface="Arial" panose="020B0604020202020204" pitchFamily="34" charset="0"/>
                <a:cs typeface="Arial" panose="020B0604020202020204" pitchFamily="34" charset="0"/>
              </a:rPr>
              <a:t>Section 707. Appropriation Of Amounts For Major Medical Facility Leases.</a:t>
            </a:r>
            <a:endParaRPr lang="en-US" sz="3800" b="1" dirty="0">
              <a:solidFill>
                <a:srgbClr val="000000"/>
              </a:solidFill>
              <a:latin typeface="Arial" panose="020B0604020202020204" pitchFamily="34" charset="0"/>
              <a:cs typeface="Arial" panose="020B0604020202020204" pitchFamily="34" charset="0"/>
            </a:endParaRPr>
          </a:p>
          <a:p>
            <a:pPr lvl="1">
              <a:lnSpc>
                <a:spcPct val="120000"/>
              </a:lnSpc>
            </a:pPr>
            <a:r>
              <a:rPr lang="en-US" sz="3400" dirty="0">
                <a:solidFill>
                  <a:srgbClr val="000000"/>
                </a:solidFill>
                <a:latin typeface="Arial" panose="020B0604020202020204" pitchFamily="34" charset="0"/>
                <a:cs typeface="Arial" panose="020B0604020202020204" pitchFamily="34" charset="0"/>
              </a:rPr>
              <a:t>This Section appropriates $1,880,000,000 for major medical facility leases for FY2023.  For subsequent years (FY2024 through FY2031), it provides for appropriations as well. </a:t>
            </a:r>
          </a:p>
        </p:txBody>
      </p:sp>
    </p:spTree>
    <p:extLst>
      <p:ext uri="{BB962C8B-B14F-4D97-AF65-F5344CB8AC3E}">
        <p14:creationId xmlns:p14="http://schemas.microsoft.com/office/powerpoint/2010/main" val="160540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Top Corners Rounded 36">
            <a:extLst>
              <a:ext uri="{FF2B5EF4-FFF2-40B4-BE49-F238E27FC236}">
                <a16:creationId xmlns:a16="http://schemas.microsoft.com/office/drawing/2014/main" id="{83B9A35B-2EB0-D399-40BB-04560977265F}"/>
              </a:ext>
            </a:extLst>
          </p:cNvPr>
          <p:cNvSpPr/>
          <p:nvPr/>
        </p:nvSpPr>
        <p:spPr>
          <a:xfrm rot="10800000">
            <a:off x="105418" y="1200055"/>
            <a:ext cx="8937033" cy="1438665"/>
          </a:xfrm>
          <a:prstGeom prst="round2SameRect">
            <a:avLst/>
          </a:prstGeom>
          <a:solidFill>
            <a:srgbClr val="006663">
              <a:alpha val="1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a:solidFill>
                <a:schemeClr val="tx1"/>
              </a:solidFill>
              <a:latin typeface="Arial" panose="020B0604020202020204" pitchFamily="34" charset="0"/>
              <a:cs typeface="Arial" panose="020B0604020202020204" pitchFamily="34" charset="0"/>
            </a:endParaRPr>
          </a:p>
        </p:txBody>
      </p:sp>
      <p:sp>
        <p:nvSpPr>
          <p:cNvPr id="38" name="Rectangle: Top Corners Rounded 37">
            <a:extLst>
              <a:ext uri="{FF2B5EF4-FFF2-40B4-BE49-F238E27FC236}">
                <a16:creationId xmlns:a16="http://schemas.microsoft.com/office/drawing/2014/main" id="{7332F947-0491-386A-D42C-EE9F728FA129}"/>
              </a:ext>
            </a:extLst>
          </p:cNvPr>
          <p:cNvSpPr/>
          <p:nvPr/>
        </p:nvSpPr>
        <p:spPr>
          <a:xfrm>
            <a:off x="105421" y="3205736"/>
            <a:ext cx="8937033" cy="2020419"/>
          </a:xfrm>
          <a:prstGeom prst="round2SameRect">
            <a:avLst/>
          </a:prstGeom>
          <a:solidFill>
            <a:srgbClr val="254172">
              <a:alpha val="1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a:solidFill>
                <a:schemeClr val="tx1"/>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251B2BC8-FB61-6889-ED08-2E3D7F884378}"/>
              </a:ext>
            </a:extLst>
          </p:cNvPr>
          <p:cNvCxnSpPr>
            <a:cxnSpLocks/>
          </p:cNvCxnSpPr>
          <p:nvPr/>
        </p:nvCxnSpPr>
        <p:spPr>
          <a:xfrm flipH="1">
            <a:off x="447721" y="2929935"/>
            <a:ext cx="8332877" cy="2207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DE7E319-6F12-A2FC-1494-0574DB23FB53}"/>
              </a:ext>
            </a:extLst>
          </p:cNvPr>
          <p:cNvCxnSpPr>
            <a:cxnSpLocks/>
          </p:cNvCxnSpPr>
          <p:nvPr/>
        </p:nvCxnSpPr>
        <p:spPr>
          <a:xfrm flipV="1">
            <a:off x="480490" y="3097634"/>
            <a:ext cx="0" cy="47054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5270E4B-602B-8EE2-E20E-10070F988105}"/>
              </a:ext>
            </a:extLst>
          </p:cNvPr>
          <p:cNvSpPr txBox="1"/>
          <p:nvPr/>
        </p:nvSpPr>
        <p:spPr>
          <a:xfrm>
            <a:off x="270678" y="1263787"/>
            <a:ext cx="2397688" cy="846386"/>
          </a:xfrm>
          <a:prstGeom prst="rect">
            <a:avLst/>
          </a:prstGeom>
          <a:solidFill>
            <a:srgbClr val="006663"/>
          </a:solidFill>
          <a:ln>
            <a:noFill/>
          </a:ln>
          <a:effectLst>
            <a:outerShdw blurRad="50800" dist="38100" dir="8100000" algn="tr" rotWithShape="0">
              <a:prstClr val="black">
                <a:alpha val="40000"/>
              </a:prstClr>
            </a:outerShdw>
          </a:effectLst>
        </p:spPr>
        <p:txBody>
          <a:bodyPr wrap="square" rtlCol="0">
            <a:spAutoFit/>
          </a:bodyPr>
          <a:lstStyle/>
          <a:p>
            <a:pPr algn="ctr"/>
            <a:r>
              <a:rPr lang="en-US" sz="1000" b="1" dirty="0">
                <a:solidFill>
                  <a:schemeClr val="bg1"/>
                </a:solidFill>
                <a:latin typeface="Arial" panose="020B0604020202020204" pitchFamily="34" charset="0"/>
                <a:cs typeface="Arial" panose="020B0604020202020204" pitchFamily="34" charset="0"/>
              </a:rPr>
              <a:t>Respond to market research</a:t>
            </a:r>
            <a:r>
              <a:rPr lang="en-US" sz="1000" b="1" baseline="30000" dirty="0">
                <a:solidFill>
                  <a:schemeClr val="bg1"/>
                </a:solidFill>
                <a:latin typeface="Arial" panose="020B0604020202020204" pitchFamily="34" charset="0"/>
                <a:cs typeface="Arial" panose="020B0604020202020204" pitchFamily="34" charset="0"/>
              </a:rPr>
              <a:t>4</a:t>
            </a:r>
            <a:r>
              <a:rPr lang="en-US" sz="1000" b="1" dirty="0">
                <a:solidFill>
                  <a:schemeClr val="bg1"/>
                </a:solidFill>
                <a:latin typeface="Arial" panose="020B0604020202020204" pitchFamily="34" charset="0"/>
                <a:cs typeface="Arial" panose="020B0604020202020204" pitchFamily="34" charset="0"/>
              </a:rPr>
              <a:t>  </a:t>
            </a:r>
          </a:p>
          <a:p>
            <a:pPr algn="ctr"/>
            <a:endParaRPr lang="en-US" sz="300" b="1" dirty="0">
              <a:solidFill>
                <a:schemeClr val="bg1"/>
              </a:solidFill>
              <a:latin typeface="Arial" panose="020B0604020202020204" pitchFamily="34" charset="0"/>
              <a:cs typeface="Arial" panose="020B0604020202020204" pitchFamily="34" charset="0"/>
            </a:endParaRPr>
          </a:p>
          <a:p>
            <a:pPr algn="ctr"/>
            <a:r>
              <a:rPr lang="en-US" sz="1000" b="1" dirty="0">
                <a:solidFill>
                  <a:schemeClr val="bg1"/>
                </a:solidFill>
                <a:latin typeface="Arial" panose="020B0604020202020204" pitchFamily="34" charset="0"/>
                <a:cs typeface="Arial" panose="020B0604020202020204" pitchFamily="34" charset="0"/>
              </a:rPr>
              <a:t>Identify existing (or new) clinical space available within delineated area</a:t>
            </a:r>
          </a:p>
          <a:p>
            <a:pPr algn="ctr"/>
            <a:endParaRPr lang="en-US" sz="300" b="1" dirty="0">
              <a:solidFill>
                <a:schemeClr val="bg1"/>
              </a:solidFill>
              <a:latin typeface="Arial" panose="020B0604020202020204" pitchFamily="34" charset="0"/>
              <a:cs typeface="Arial" panose="020B0604020202020204" pitchFamily="34" charset="0"/>
            </a:endParaRPr>
          </a:p>
          <a:p>
            <a:pPr algn="ctr"/>
            <a:endParaRPr lang="en-US" sz="300" b="1" dirty="0">
              <a:solidFill>
                <a:schemeClr val="bg1"/>
              </a:solidFill>
              <a:latin typeface="Arial" panose="020B0604020202020204" pitchFamily="34" charset="0"/>
              <a:cs typeface="Arial" panose="020B0604020202020204" pitchFamily="34" charset="0"/>
            </a:endParaRPr>
          </a:p>
        </p:txBody>
      </p:sp>
      <p:pic>
        <p:nvPicPr>
          <p:cNvPr id="47" name="Picture 46">
            <a:extLst>
              <a:ext uri="{FF2B5EF4-FFF2-40B4-BE49-F238E27FC236}">
                <a16:creationId xmlns:a16="http://schemas.microsoft.com/office/drawing/2014/main" id="{D2845BFD-7F1F-95EC-89A1-5E71AE5C79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24030" y="2088098"/>
            <a:ext cx="1678691" cy="1692450"/>
          </a:xfrm>
          <a:prstGeom prst="rect">
            <a:avLst/>
          </a:prstGeom>
        </p:spPr>
      </p:pic>
      <p:cxnSp>
        <p:nvCxnSpPr>
          <p:cNvPr id="69" name="Straight Connector 68">
            <a:extLst>
              <a:ext uri="{FF2B5EF4-FFF2-40B4-BE49-F238E27FC236}">
                <a16:creationId xmlns:a16="http://schemas.microsoft.com/office/drawing/2014/main" id="{D3E4581D-1DC8-3459-27D7-F9A0AADA5C1C}"/>
              </a:ext>
            </a:extLst>
          </p:cNvPr>
          <p:cNvCxnSpPr>
            <a:cxnSpLocks/>
            <a:stCxn id="47" idx="0"/>
          </p:cNvCxnSpPr>
          <p:nvPr/>
        </p:nvCxnSpPr>
        <p:spPr>
          <a:xfrm flipH="1" flipV="1">
            <a:off x="4962165" y="1528794"/>
            <a:ext cx="1211" cy="559304"/>
          </a:xfrm>
          <a:prstGeom prst="line">
            <a:avLst/>
          </a:prstGeom>
          <a:ln w="28575">
            <a:solidFill>
              <a:srgbClr val="006663"/>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46512FB-719F-E0AF-B90A-89B50477C624}"/>
              </a:ext>
            </a:extLst>
          </p:cNvPr>
          <p:cNvCxnSpPr>
            <a:cxnSpLocks/>
          </p:cNvCxnSpPr>
          <p:nvPr/>
        </p:nvCxnSpPr>
        <p:spPr>
          <a:xfrm flipV="1">
            <a:off x="8688486" y="1960212"/>
            <a:ext cx="0" cy="791207"/>
          </a:xfrm>
          <a:prstGeom prst="line">
            <a:avLst/>
          </a:prstGeom>
          <a:ln w="28575">
            <a:solidFill>
              <a:srgbClr val="006663"/>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5DE03B9C-2121-0F83-CC2C-5418B59FA316}"/>
              </a:ext>
            </a:extLst>
          </p:cNvPr>
          <p:cNvCxnSpPr>
            <a:cxnSpLocks/>
          </p:cNvCxnSpPr>
          <p:nvPr/>
        </p:nvCxnSpPr>
        <p:spPr>
          <a:xfrm flipV="1">
            <a:off x="1965057" y="2088098"/>
            <a:ext cx="0" cy="666391"/>
          </a:xfrm>
          <a:prstGeom prst="line">
            <a:avLst/>
          </a:prstGeom>
          <a:ln w="28575">
            <a:solidFill>
              <a:srgbClr val="006663"/>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8A98D882-088E-B4B6-D3FD-612DD19B12D2}"/>
              </a:ext>
            </a:extLst>
          </p:cNvPr>
          <p:cNvCxnSpPr>
            <a:cxnSpLocks/>
          </p:cNvCxnSpPr>
          <p:nvPr/>
        </p:nvCxnSpPr>
        <p:spPr>
          <a:xfrm flipV="1">
            <a:off x="6865303" y="3735087"/>
            <a:ext cx="0" cy="69485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Rectangle: Top Corners Rounded 39">
            <a:extLst>
              <a:ext uri="{FF2B5EF4-FFF2-40B4-BE49-F238E27FC236}">
                <a16:creationId xmlns:a16="http://schemas.microsoft.com/office/drawing/2014/main" id="{2971C3ED-CA2E-3BB6-930D-FD01862412DE}"/>
              </a:ext>
            </a:extLst>
          </p:cNvPr>
          <p:cNvSpPr/>
          <p:nvPr/>
        </p:nvSpPr>
        <p:spPr>
          <a:xfrm rot="10800000">
            <a:off x="105421" y="5212014"/>
            <a:ext cx="8933158" cy="340000"/>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latin typeface="Arial" panose="020B0604020202020204" pitchFamily="34" charset="0"/>
              <a:cs typeface="Arial" panose="020B0604020202020204" pitchFamily="34" charset="0"/>
            </a:endParaRPr>
          </a:p>
        </p:txBody>
      </p:sp>
      <p:sp>
        <p:nvSpPr>
          <p:cNvPr id="41" name="Rectangle: Top Corners Rounded 40">
            <a:extLst>
              <a:ext uri="{FF2B5EF4-FFF2-40B4-BE49-F238E27FC236}">
                <a16:creationId xmlns:a16="http://schemas.microsoft.com/office/drawing/2014/main" id="{33C90EA6-2465-82AD-AF7F-84284789722D}"/>
              </a:ext>
            </a:extLst>
          </p:cNvPr>
          <p:cNvSpPr/>
          <p:nvPr/>
        </p:nvSpPr>
        <p:spPr>
          <a:xfrm>
            <a:off x="101545" y="875615"/>
            <a:ext cx="8937034" cy="340000"/>
          </a:xfrm>
          <a:prstGeom prst="round2SameRect">
            <a:avLst>
              <a:gd name="adj1" fmla="val 50000"/>
              <a:gd name="adj2" fmla="val 0"/>
            </a:avLst>
          </a:prstGeom>
          <a:solidFill>
            <a:srgbClr val="006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Affiliate Responsibilities </a:t>
            </a:r>
          </a:p>
        </p:txBody>
      </p:sp>
      <p:sp>
        <p:nvSpPr>
          <p:cNvPr id="42" name="TextBox 41">
            <a:extLst>
              <a:ext uri="{FF2B5EF4-FFF2-40B4-BE49-F238E27FC236}">
                <a16:creationId xmlns:a16="http://schemas.microsoft.com/office/drawing/2014/main" id="{6A0D7916-E3B9-EB05-1736-C83C3B967055}"/>
              </a:ext>
            </a:extLst>
          </p:cNvPr>
          <p:cNvSpPr txBox="1"/>
          <p:nvPr/>
        </p:nvSpPr>
        <p:spPr>
          <a:xfrm>
            <a:off x="2281562" y="5203136"/>
            <a:ext cx="4580876" cy="369332"/>
          </a:xfrm>
          <a:prstGeom prst="rect">
            <a:avLst/>
          </a:prstGeom>
          <a:noFill/>
        </p:spPr>
        <p:txBody>
          <a:bodyPr wrap="square">
            <a:spAutoFit/>
          </a:bodyPr>
          <a:lstStyle/>
          <a:p>
            <a:pPr algn="ctr"/>
            <a:r>
              <a:rPr lang="en-US">
                <a:solidFill>
                  <a:schemeClr val="bg1"/>
                </a:solidFill>
                <a:latin typeface="Arial" panose="020B0604020202020204" pitchFamily="34" charset="0"/>
                <a:cs typeface="Arial" panose="020B0604020202020204" pitchFamily="34" charset="0"/>
              </a:rPr>
              <a:t>VA Responsibilities </a:t>
            </a:r>
          </a:p>
        </p:txBody>
      </p:sp>
      <p:sp>
        <p:nvSpPr>
          <p:cNvPr id="59" name="TextBox 58">
            <a:extLst>
              <a:ext uri="{FF2B5EF4-FFF2-40B4-BE49-F238E27FC236}">
                <a16:creationId xmlns:a16="http://schemas.microsoft.com/office/drawing/2014/main" id="{BEE82E3C-A100-6B05-3171-A0E87C1F607E}"/>
              </a:ext>
            </a:extLst>
          </p:cNvPr>
          <p:cNvSpPr txBox="1"/>
          <p:nvPr/>
        </p:nvSpPr>
        <p:spPr>
          <a:xfrm>
            <a:off x="2909495" y="1267158"/>
            <a:ext cx="3670365" cy="646331"/>
          </a:xfrm>
          <a:prstGeom prst="rect">
            <a:avLst/>
          </a:prstGeom>
          <a:solidFill>
            <a:srgbClr val="006663"/>
          </a:solidFill>
          <a:ln>
            <a:noFill/>
          </a:ln>
          <a:effectLst>
            <a:outerShdw blurRad="50800" dist="38100" dir="8100000" algn="tr" rotWithShape="0">
              <a:prstClr val="black">
                <a:alpha val="40000"/>
              </a:prstClr>
            </a:outerShdw>
          </a:effectLst>
        </p:spPr>
        <p:txBody>
          <a:bodyPr wrap="square" rtlCol="0">
            <a:spAutoFit/>
          </a:bodyPr>
          <a:lstStyle/>
          <a:p>
            <a:pPr algn="ctr"/>
            <a:r>
              <a:rPr lang="en-US" sz="1000" b="1">
                <a:solidFill>
                  <a:schemeClr val="bg1"/>
                </a:solidFill>
                <a:latin typeface="Arial" panose="020B0604020202020204" pitchFamily="34" charset="0"/>
                <a:cs typeface="Arial" panose="020B0604020202020204" pitchFamily="34" charset="0"/>
              </a:rPr>
              <a:t>Secure Financing (Private Capital) </a:t>
            </a:r>
          </a:p>
          <a:p>
            <a:pPr algn="ctr"/>
            <a:endParaRPr lang="en-US" sz="300" b="1">
              <a:solidFill>
                <a:schemeClr val="bg1"/>
              </a:solidFill>
              <a:latin typeface="Arial" panose="020B0604020202020204" pitchFamily="34" charset="0"/>
              <a:cs typeface="Arial" panose="020B0604020202020204" pitchFamily="34" charset="0"/>
            </a:endParaRPr>
          </a:p>
          <a:p>
            <a:pPr algn="ctr"/>
            <a:r>
              <a:rPr lang="en-US" sz="1000" b="1">
                <a:solidFill>
                  <a:schemeClr val="bg1"/>
                </a:solidFill>
                <a:latin typeface="Arial" panose="020B0604020202020204" pitchFamily="34" charset="0"/>
                <a:cs typeface="Arial" panose="020B0604020202020204" pitchFamily="34" charset="0"/>
              </a:rPr>
              <a:t>Renovate (or build) space for VA use </a:t>
            </a:r>
          </a:p>
          <a:p>
            <a:pPr algn="ctr"/>
            <a:endParaRPr lang="en-US" sz="300" b="1">
              <a:solidFill>
                <a:schemeClr val="bg1"/>
              </a:solidFill>
              <a:latin typeface="Arial" panose="020B0604020202020204" pitchFamily="34" charset="0"/>
              <a:cs typeface="Arial" panose="020B0604020202020204" pitchFamily="34" charset="0"/>
            </a:endParaRPr>
          </a:p>
          <a:p>
            <a:pPr algn="ctr"/>
            <a:r>
              <a:rPr lang="en-US" sz="1000" b="1">
                <a:solidFill>
                  <a:schemeClr val="bg1"/>
                </a:solidFill>
                <a:latin typeface="Arial" panose="020B0604020202020204" pitchFamily="34" charset="0"/>
                <a:cs typeface="Arial" panose="020B0604020202020204" pitchFamily="34" charset="0"/>
              </a:rPr>
              <a:t>Successful commissioning report (if required)</a:t>
            </a:r>
          </a:p>
        </p:txBody>
      </p:sp>
      <p:sp>
        <p:nvSpPr>
          <p:cNvPr id="4" name="Arrow: Curved Left 3">
            <a:extLst>
              <a:ext uri="{FF2B5EF4-FFF2-40B4-BE49-F238E27FC236}">
                <a16:creationId xmlns:a16="http://schemas.microsoft.com/office/drawing/2014/main" id="{75D9BE1C-9AC7-4672-3710-32F059269298}"/>
              </a:ext>
            </a:extLst>
          </p:cNvPr>
          <p:cNvSpPr/>
          <p:nvPr/>
        </p:nvSpPr>
        <p:spPr>
          <a:xfrm>
            <a:off x="3427586" y="2129779"/>
            <a:ext cx="572477" cy="1494950"/>
          </a:xfrm>
          <a:prstGeom prst="curvedLeftArrow">
            <a:avLst/>
          </a:prstGeom>
          <a:solidFill>
            <a:srgbClr val="DBDBDB">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Arrow: Curved Left 4">
            <a:extLst>
              <a:ext uri="{FF2B5EF4-FFF2-40B4-BE49-F238E27FC236}">
                <a16:creationId xmlns:a16="http://schemas.microsoft.com/office/drawing/2014/main" id="{4DBC9B3F-DA72-9B7F-5901-6E0AEE7527B2}"/>
              </a:ext>
            </a:extLst>
          </p:cNvPr>
          <p:cNvSpPr/>
          <p:nvPr/>
        </p:nvSpPr>
        <p:spPr>
          <a:xfrm flipH="1" flipV="1">
            <a:off x="2761416" y="2064419"/>
            <a:ext cx="556580" cy="1476076"/>
          </a:xfrm>
          <a:prstGeom prst="curvedLeftArrow">
            <a:avLst/>
          </a:prstGeom>
          <a:solidFill>
            <a:srgbClr val="DBDBDB">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Rounded Corners 5">
            <a:extLst>
              <a:ext uri="{FF2B5EF4-FFF2-40B4-BE49-F238E27FC236}">
                <a16:creationId xmlns:a16="http://schemas.microsoft.com/office/drawing/2014/main" id="{5324AEB9-78E7-9457-C513-7DE4F3E72F82}"/>
              </a:ext>
            </a:extLst>
          </p:cNvPr>
          <p:cNvSpPr/>
          <p:nvPr/>
        </p:nvSpPr>
        <p:spPr>
          <a:xfrm>
            <a:off x="2735895" y="2356540"/>
            <a:ext cx="1092945" cy="247923"/>
          </a:xfrm>
          <a:prstGeom prst="roundRect">
            <a:avLst>
              <a:gd name="adj" fmla="val 4228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tx1"/>
                </a:solidFill>
              </a:rPr>
              <a:t>Negotiations With Identified Affiliate</a:t>
            </a:r>
          </a:p>
        </p:txBody>
      </p:sp>
      <p:sp>
        <p:nvSpPr>
          <p:cNvPr id="7" name="Rectangle: Rounded Corners 6">
            <a:extLst>
              <a:ext uri="{FF2B5EF4-FFF2-40B4-BE49-F238E27FC236}">
                <a16:creationId xmlns:a16="http://schemas.microsoft.com/office/drawing/2014/main" id="{57D3DD91-D80D-EAD3-FBCD-2076CE3DA0DE}"/>
              </a:ext>
            </a:extLst>
          </p:cNvPr>
          <p:cNvSpPr/>
          <p:nvPr/>
        </p:nvSpPr>
        <p:spPr>
          <a:xfrm>
            <a:off x="3481512" y="2568022"/>
            <a:ext cx="313941" cy="745097"/>
          </a:xfrm>
          <a:prstGeom prst="roundRect">
            <a:avLst>
              <a:gd name="adj" fmla="val 28803"/>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C462FA86-45EF-6CB7-784A-7E7561329BC8}"/>
              </a:ext>
            </a:extLst>
          </p:cNvPr>
          <p:cNvSpPr/>
          <p:nvPr/>
        </p:nvSpPr>
        <p:spPr>
          <a:xfrm>
            <a:off x="3508258" y="3037269"/>
            <a:ext cx="247888" cy="22805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tar: 5 Points 30">
            <a:extLst>
              <a:ext uri="{FF2B5EF4-FFF2-40B4-BE49-F238E27FC236}">
                <a16:creationId xmlns:a16="http://schemas.microsoft.com/office/drawing/2014/main" id="{5FD7FC05-5E66-D7C4-CDB6-4E84D6E73D12}"/>
              </a:ext>
            </a:extLst>
          </p:cNvPr>
          <p:cNvSpPr/>
          <p:nvPr/>
        </p:nvSpPr>
        <p:spPr>
          <a:xfrm>
            <a:off x="3505739" y="2593725"/>
            <a:ext cx="247888" cy="228059"/>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tar: 5 Points 31">
            <a:extLst>
              <a:ext uri="{FF2B5EF4-FFF2-40B4-BE49-F238E27FC236}">
                <a16:creationId xmlns:a16="http://schemas.microsoft.com/office/drawing/2014/main" id="{16E533C7-3BFB-A935-C033-2CAA82B82741}"/>
              </a:ext>
            </a:extLst>
          </p:cNvPr>
          <p:cNvSpPr/>
          <p:nvPr/>
        </p:nvSpPr>
        <p:spPr>
          <a:xfrm>
            <a:off x="3508258" y="2818360"/>
            <a:ext cx="247888" cy="228059"/>
          </a:xfrm>
          <a:prstGeom prst="star5">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647564F4-0BD1-6626-DBF7-AE55C04162E7}"/>
              </a:ext>
            </a:extLst>
          </p:cNvPr>
          <p:cNvSpPr txBox="1"/>
          <p:nvPr/>
        </p:nvSpPr>
        <p:spPr>
          <a:xfrm>
            <a:off x="6862438" y="4205672"/>
            <a:ext cx="1455525" cy="707886"/>
          </a:xfrm>
          <a:prstGeom prst="rect">
            <a:avLst/>
          </a:prstGeom>
          <a:solidFill>
            <a:srgbClr val="02355F"/>
          </a:solidFill>
          <a:ln>
            <a:noFill/>
          </a:ln>
          <a:effectLst>
            <a:outerShdw blurRad="50800" dist="38100" dir="8100000" algn="tr" rotWithShape="0">
              <a:prstClr val="black">
                <a:alpha val="40000"/>
              </a:prstClr>
            </a:outerShdw>
          </a:effectLst>
        </p:spPr>
        <p:txBody>
          <a:bodyPr wrap="square" rtlCol="0">
            <a:spAutoFit/>
          </a:bodyPr>
          <a:lstStyle/>
          <a:p>
            <a:pPr algn="ctr"/>
            <a:r>
              <a:rPr lang="en-US" sz="1100" b="1" dirty="0">
                <a:solidFill>
                  <a:schemeClr val="bg1"/>
                </a:solidFill>
                <a:latin typeface="Arial" panose="020B0604020202020204" pitchFamily="34" charset="0"/>
                <a:cs typeface="Arial" panose="020B0604020202020204" pitchFamily="34" charset="0"/>
              </a:rPr>
              <a:t>Activate, staff, and operate space</a:t>
            </a:r>
            <a:r>
              <a:rPr lang="en-US" sz="1100" b="1" baseline="30000" dirty="0">
                <a:solidFill>
                  <a:schemeClr val="bg1"/>
                </a:solidFill>
                <a:latin typeface="Arial" panose="020B0604020202020204" pitchFamily="34" charset="0"/>
                <a:cs typeface="Arial" panose="020B0604020202020204" pitchFamily="34" charset="0"/>
              </a:rPr>
              <a:t>3</a:t>
            </a:r>
            <a:endParaRPr lang="en-US" sz="1100" b="1" dirty="0">
              <a:solidFill>
                <a:schemeClr val="bg1"/>
              </a:solidFill>
              <a:latin typeface="Arial" panose="020B0604020202020204" pitchFamily="34" charset="0"/>
              <a:cs typeface="Arial" panose="020B0604020202020204" pitchFamily="34" charset="0"/>
            </a:endParaRPr>
          </a:p>
          <a:p>
            <a:pPr algn="ctr"/>
            <a:r>
              <a:rPr lang="en-US" sz="900" b="1" dirty="0">
                <a:solidFill>
                  <a:schemeClr val="bg1"/>
                </a:solidFill>
                <a:latin typeface="Arial" panose="020B0604020202020204" pitchFamily="34" charset="0"/>
                <a:cs typeface="Arial" panose="020B0604020202020204" pitchFamily="34" charset="0"/>
              </a:rPr>
              <a:t>(VA Pays Rent to Affiliate)</a:t>
            </a:r>
            <a:endParaRPr lang="en-US" sz="1100" b="1" dirty="0">
              <a:solidFill>
                <a:schemeClr val="bg1"/>
              </a:solidFill>
              <a:latin typeface="Arial" panose="020B0604020202020204" pitchFamily="34" charset="0"/>
              <a:cs typeface="Arial" panose="020B0604020202020204" pitchFamily="34" charset="0"/>
            </a:endParaRPr>
          </a:p>
        </p:txBody>
      </p:sp>
      <p:sp>
        <p:nvSpPr>
          <p:cNvPr id="49" name="Star: 5 Points 48">
            <a:extLst>
              <a:ext uri="{FF2B5EF4-FFF2-40B4-BE49-F238E27FC236}">
                <a16:creationId xmlns:a16="http://schemas.microsoft.com/office/drawing/2014/main" id="{A29C87F8-C0F5-4206-9889-E38AEDB1E794}"/>
              </a:ext>
            </a:extLst>
          </p:cNvPr>
          <p:cNvSpPr/>
          <p:nvPr/>
        </p:nvSpPr>
        <p:spPr>
          <a:xfrm>
            <a:off x="5408876" y="1950492"/>
            <a:ext cx="224284" cy="20634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907F2DD0-FC92-F729-6504-CFAE672D86FC}"/>
              </a:ext>
            </a:extLst>
          </p:cNvPr>
          <p:cNvSpPr txBox="1"/>
          <p:nvPr/>
        </p:nvSpPr>
        <p:spPr>
          <a:xfrm>
            <a:off x="6974685" y="1262651"/>
            <a:ext cx="1907284" cy="769441"/>
          </a:xfrm>
          <a:prstGeom prst="rect">
            <a:avLst/>
          </a:prstGeom>
          <a:solidFill>
            <a:srgbClr val="006663"/>
          </a:solidFill>
          <a:ln>
            <a:noFill/>
          </a:ln>
          <a:effectLst>
            <a:outerShdw blurRad="50800" dist="38100" dir="8100000" algn="tr" rotWithShape="0">
              <a:prstClr val="black">
                <a:alpha val="40000"/>
              </a:prstClr>
            </a:outerShdw>
          </a:effectLst>
        </p:spPr>
        <p:txBody>
          <a:bodyPr wrap="square" rtlCol="0">
            <a:spAutoFit/>
          </a:bodyPr>
          <a:lstStyle/>
          <a:p>
            <a:pPr algn="ctr"/>
            <a:r>
              <a:rPr lang="en-US" sz="1100" b="1">
                <a:solidFill>
                  <a:schemeClr val="bg1"/>
                </a:solidFill>
                <a:latin typeface="Arial" panose="020B0604020202020204" pitchFamily="34" charset="0"/>
                <a:cs typeface="Arial" panose="020B0604020202020204" pitchFamily="34" charset="0"/>
              </a:rPr>
              <a:t>Provide (or contract for) Facility Management/ Operations pursuant to the terms of the lease</a:t>
            </a:r>
          </a:p>
        </p:txBody>
      </p:sp>
      <p:sp>
        <p:nvSpPr>
          <p:cNvPr id="55" name="Star: 5 Points 54">
            <a:extLst>
              <a:ext uri="{FF2B5EF4-FFF2-40B4-BE49-F238E27FC236}">
                <a16:creationId xmlns:a16="http://schemas.microsoft.com/office/drawing/2014/main" id="{575A3BA0-CDFE-B852-302E-FB9BDE9365E9}"/>
              </a:ext>
            </a:extLst>
          </p:cNvPr>
          <p:cNvSpPr/>
          <p:nvPr/>
        </p:nvSpPr>
        <p:spPr>
          <a:xfrm>
            <a:off x="193231" y="5818844"/>
            <a:ext cx="247888" cy="22805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tar: 5 Points 55">
            <a:extLst>
              <a:ext uri="{FF2B5EF4-FFF2-40B4-BE49-F238E27FC236}">
                <a16:creationId xmlns:a16="http://schemas.microsoft.com/office/drawing/2014/main" id="{740ABC9D-644E-69A2-19E2-CC3D9CB74CFA}"/>
              </a:ext>
            </a:extLst>
          </p:cNvPr>
          <p:cNvSpPr/>
          <p:nvPr/>
        </p:nvSpPr>
        <p:spPr>
          <a:xfrm>
            <a:off x="198743" y="6113123"/>
            <a:ext cx="247888" cy="228059"/>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F9553310-3570-41E7-0DF8-9AE5E5DF1964}"/>
              </a:ext>
            </a:extLst>
          </p:cNvPr>
          <p:cNvSpPr/>
          <p:nvPr/>
        </p:nvSpPr>
        <p:spPr>
          <a:xfrm>
            <a:off x="112363" y="5778592"/>
            <a:ext cx="3842417" cy="628067"/>
          </a:xfrm>
          <a:prstGeom prst="roundRect">
            <a:avLst>
              <a:gd name="adj" fmla="val 27658"/>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Star: 5 Points 57">
            <a:extLst>
              <a:ext uri="{FF2B5EF4-FFF2-40B4-BE49-F238E27FC236}">
                <a16:creationId xmlns:a16="http://schemas.microsoft.com/office/drawing/2014/main" id="{D6A3BEC8-8A4C-44D9-FF0C-5A1379A23BE3}"/>
              </a:ext>
            </a:extLst>
          </p:cNvPr>
          <p:cNvSpPr/>
          <p:nvPr/>
        </p:nvSpPr>
        <p:spPr>
          <a:xfrm>
            <a:off x="1405791" y="5811374"/>
            <a:ext cx="247888" cy="228059"/>
          </a:xfrm>
          <a:prstGeom prst="star5">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3A58BAC-3FD5-D7B4-E2E1-A2FC561730D3}"/>
              </a:ext>
            </a:extLst>
          </p:cNvPr>
          <p:cNvSpPr txBox="1"/>
          <p:nvPr/>
        </p:nvSpPr>
        <p:spPr>
          <a:xfrm>
            <a:off x="1103181" y="5534865"/>
            <a:ext cx="1954549" cy="276999"/>
          </a:xfrm>
          <a:prstGeom prst="rect">
            <a:avLst/>
          </a:prstGeom>
          <a:noFill/>
        </p:spPr>
        <p:txBody>
          <a:bodyPr wrap="square" rtlCol="0">
            <a:spAutoFit/>
          </a:bodyPr>
          <a:lstStyle/>
          <a:p>
            <a:pPr algn="ctr"/>
            <a:r>
              <a:rPr lang="en-US" sz="1200" b="1">
                <a:latin typeface="Arial" panose="020B0604020202020204" pitchFamily="34" charset="0"/>
                <a:cs typeface="Arial" panose="020B0604020202020204" pitchFamily="34" charset="0"/>
              </a:rPr>
              <a:t>APPROVAL POINTS</a:t>
            </a:r>
          </a:p>
        </p:txBody>
      </p:sp>
      <p:sp>
        <p:nvSpPr>
          <p:cNvPr id="61" name="TextBox 60">
            <a:extLst>
              <a:ext uri="{FF2B5EF4-FFF2-40B4-BE49-F238E27FC236}">
                <a16:creationId xmlns:a16="http://schemas.microsoft.com/office/drawing/2014/main" id="{3F1A2ABE-E922-8866-546B-997093E46F46}"/>
              </a:ext>
            </a:extLst>
          </p:cNvPr>
          <p:cNvSpPr txBox="1"/>
          <p:nvPr/>
        </p:nvSpPr>
        <p:spPr>
          <a:xfrm>
            <a:off x="404176" y="5800432"/>
            <a:ext cx="814293" cy="307777"/>
          </a:xfrm>
          <a:prstGeom prst="rect">
            <a:avLst/>
          </a:prstGeom>
          <a:noFill/>
        </p:spPr>
        <p:txBody>
          <a:bodyPr wrap="square" rtlCol="0">
            <a:spAutoFit/>
          </a:bodyPr>
          <a:lstStyle/>
          <a:p>
            <a:pPr algn="l"/>
            <a:r>
              <a:rPr lang="en-US" sz="1400" b="1">
                <a:latin typeface="Arial" panose="020B0604020202020204" pitchFamily="34" charset="0"/>
                <a:cs typeface="Arial" panose="020B0604020202020204" pitchFamily="34" charset="0"/>
              </a:rPr>
              <a:t>= </a:t>
            </a:r>
            <a:r>
              <a:rPr lang="en-US" sz="1200" b="1">
                <a:latin typeface="Arial" panose="020B0604020202020204" pitchFamily="34" charset="0"/>
                <a:cs typeface="Arial" panose="020B0604020202020204" pitchFamily="34" charset="0"/>
              </a:rPr>
              <a:t>OGC</a:t>
            </a:r>
          </a:p>
        </p:txBody>
      </p:sp>
      <p:sp>
        <p:nvSpPr>
          <p:cNvPr id="62" name="TextBox 61">
            <a:extLst>
              <a:ext uri="{FF2B5EF4-FFF2-40B4-BE49-F238E27FC236}">
                <a16:creationId xmlns:a16="http://schemas.microsoft.com/office/drawing/2014/main" id="{CD97AC70-CCA1-BA9C-37AA-B85EAA4026EA}"/>
              </a:ext>
            </a:extLst>
          </p:cNvPr>
          <p:cNvSpPr txBox="1"/>
          <p:nvPr/>
        </p:nvSpPr>
        <p:spPr>
          <a:xfrm>
            <a:off x="424333" y="6111417"/>
            <a:ext cx="1229968" cy="276999"/>
          </a:xfrm>
          <a:prstGeom prst="rect">
            <a:avLst/>
          </a:prstGeom>
          <a:noFill/>
        </p:spPr>
        <p:txBody>
          <a:bodyPr wrap="square" rtlCol="0">
            <a:spAutoFit/>
          </a:bodyPr>
          <a:lstStyle/>
          <a:p>
            <a:pPr algn="l"/>
            <a:r>
              <a:rPr lang="en-US" sz="1200" b="1">
                <a:latin typeface="Arial" panose="020B0604020202020204" pitchFamily="34" charset="0"/>
                <a:cs typeface="Arial" panose="020B0604020202020204" pitchFamily="34" charset="0"/>
              </a:rPr>
              <a:t>= ORP/CFM</a:t>
            </a:r>
          </a:p>
        </p:txBody>
      </p:sp>
      <p:sp>
        <p:nvSpPr>
          <p:cNvPr id="63" name="TextBox 62">
            <a:extLst>
              <a:ext uri="{FF2B5EF4-FFF2-40B4-BE49-F238E27FC236}">
                <a16:creationId xmlns:a16="http://schemas.microsoft.com/office/drawing/2014/main" id="{A20C7619-C9C7-D446-1300-7805BBCFA01D}"/>
              </a:ext>
            </a:extLst>
          </p:cNvPr>
          <p:cNvSpPr txBox="1"/>
          <p:nvPr/>
        </p:nvSpPr>
        <p:spPr>
          <a:xfrm>
            <a:off x="1640616" y="5809957"/>
            <a:ext cx="3096005" cy="276999"/>
          </a:xfrm>
          <a:prstGeom prst="rect">
            <a:avLst/>
          </a:prstGeom>
          <a:noFill/>
        </p:spPr>
        <p:txBody>
          <a:bodyPr wrap="square" rtlCol="0">
            <a:spAutoFit/>
          </a:bodyPr>
          <a:lstStyle/>
          <a:p>
            <a:pPr algn="l"/>
            <a:r>
              <a:rPr lang="en-US" sz="1200" b="1" dirty="0">
                <a:latin typeface="Arial" panose="020B0604020202020204" pitchFamily="34" charset="0"/>
                <a:cs typeface="Arial" panose="020B0604020202020204" pitchFamily="34" charset="0"/>
              </a:rPr>
              <a:t>= VHA / VHA OAA</a:t>
            </a:r>
            <a:endParaRPr lang="en-US" sz="1200" b="1" baseline="30000" dirty="0">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6495B70D-33E2-295A-882B-CCE6E3582C48}"/>
              </a:ext>
            </a:extLst>
          </p:cNvPr>
          <p:cNvSpPr txBox="1"/>
          <p:nvPr/>
        </p:nvSpPr>
        <p:spPr>
          <a:xfrm>
            <a:off x="4555850" y="3869690"/>
            <a:ext cx="2184893" cy="1292662"/>
          </a:xfrm>
          <a:prstGeom prst="rect">
            <a:avLst/>
          </a:prstGeom>
          <a:solidFill>
            <a:srgbClr val="02355F"/>
          </a:solidFill>
          <a:ln>
            <a:noFill/>
          </a:ln>
          <a:effectLst>
            <a:outerShdw blurRad="50800" dist="38100" dir="8100000" algn="tr" rotWithShape="0">
              <a:prstClr val="black">
                <a:alpha val="40000"/>
              </a:prstClr>
            </a:outerShdw>
          </a:effectLst>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Complete internal VA approvals</a:t>
            </a:r>
          </a:p>
          <a:p>
            <a:pPr algn="ctr"/>
            <a:endParaRPr lang="en-US" sz="300" b="1" dirty="0">
              <a:solidFill>
                <a:schemeClr val="bg1"/>
              </a:solidFill>
              <a:latin typeface="Arial" panose="020B0604020202020204" pitchFamily="34" charset="0"/>
              <a:cs typeface="Arial" panose="020B0604020202020204" pitchFamily="34" charset="0"/>
            </a:endParaRPr>
          </a:p>
          <a:p>
            <a:pPr algn="ctr"/>
            <a:r>
              <a:rPr lang="en-US" sz="900" b="1" dirty="0">
                <a:solidFill>
                  <a:schemeClr val="bg1"/>
                </a:solidFill>
                <a:latin typeface="Arial" panose="020B0604020202020204" pitchFamily="34" charset="0"/>
                <a:cs typeface="Arial" panose="020B0604020202020204" pitchFamily="34" charset="0"/>
              </a:rPr>
              <a:t>Review RLP submission and confirm space meets seismic, physical security, ABAAS, and fire/life safety requirements</a:t>
            </a:r>
          </a:p>
          <a:p>
            <a:pPr algn="ctr"/>
            <a:endParaRPr lang="en-US" sz="300" b="1" dirty="0">
              <a:solidFill>
                <a:schemeClr val="bg1"/>
              </a:solidFill>
              <a:latin typeface="Arial" panose="020B0604020202020204" pitchFamily="34" charset="0"/>
              <a:cs typeface="Arial" panose="020B0604020202020204" pitchFamily="34" charset="0"/>
            </a:endParaRPr>
          </a:p>
          <a:p>
            <a:pPr algn="ctr"/>
            <a:r>
              <a:rPr lang="en-US" sz="900" b="1" dirty="0">
                <a:solidFill>
                  <a:schemeClr val="bg1"/>
                </a:solidFill>
                <a:latin typeface="Arial" panose="020B0604020202020204" pitchFamily="34" charset="0"/>
                <a:cs typeface="Arial" panose="020B0604020202020204" pitchFamily="34" charset="0"/>
              </a:rPr>
              <a:t> Negotiate Sole Source Lease Contract with Affiliate for Eye Clinic space</a:t>
            </a:r>
            <a:r>
              <a:rPr lang="en-US" sz="900" b="1" baseline="30000" dirty="0">
                <a:solidFill>
                  <a:schemeClr val="bg1"/>
                </a:solidFill>
                <a:latin typeface="Arial" panose="020B0604020202020204" pitchFamily="34" charset="0"/>
                <a:cs typeface="Arial" panose="020B0604020202020204" pitchFamily="34" charset="0"/>
              </a:rPr>
              <a:t>2,3,4</a:t>
            </a:r>
          </a:p>
        </p:txBody>
      </p:sp>
      <p:cxnSp>
        <p:nvCxnSpPr>
          <p:cNvPr id="84" name="Connector: Elbow 83">
            <a:extLst>
              <a:ext uri="{FF2B5EF4-FFF2-40B4-BE49-F238E27FC236}">
                <a16:creationId xmlns:a16="http://schemas.microsoft.com/office/drawing/2014/main" id="{5553F3A0-DEBC-0985-CBE1-EFCEA5D576C7}"/>
              </a:ext>
            </a:extLst>
          </p:cNvPr>
          <p:cNvCxnSpPr>
            <a:cxnSpLocks/>
          </p:cNvCxnSpPr>
          <p:nvPr/>
        </p:nvCxnSpPr>
        <p:spPr>
          <a:xfrm rot="16200000" flipH="1">
            <a:off x="703733" y="3631547"/>
            <a:ext cx="1610564" cy="521532"/>
          </a:xfrm>
          <a:prstGeom prst="bentConnector3">
            <a:avLst>
              <a:gd name="adj1" fmla="val 19956"/>
            </a:avLst>
          </a:prstGeom>
          <a:ln w="28575"/>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9256F8E5-6EB9-CCF0-78A8-0521E05DBA1A}"/>
              </a:ext>
            </a:extLst>
          </p:cNvPr>
          <p:cNvCxnSpPr>
            <a:cxnSpLocks/>
          </p:cNvCxnSpPr>
          <p:nvPr/>
        </p:nvCxnSpPr>
        <p:spPr>
          <a:xfrm flipV="1">
            <a:off x="2556725" y="3105757"/>
            <a:ext cx="0" cy="11101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6614C4D3-08BD-FAF9-1085-AB6FC8AB0040}"/>
              </a:ext>
            </a:extLst>
          </p:cNvPr>
          <p:cNvSpPr txBox="1"/>
          <p:nvPr/>
        </p:nvSpPr>
        <p:spPr>
          <a:xfrm>
            <a:off x="1860922" y="3663295"/>
            <a:ext cx="2378983" cy="1292662"/>
          </a:xfrm>
          <a:prstGeom prst="rect">
            <a:avLst/>
          </a:prstGeom>
          <a:solidFill>
            <a:srgbClr val="02355F"/>
          </a:solidFill>
          <a:ln>
            <a:noFill/>
          </a:ln>
          <a:effectLst>
            <a:outerShdw blurRad="50800" dist="38100" dir="8100000" algn="tr" rotWithShape="0">
              <a:prstClr val="black">
                <a:alpha val="40000"/>
              </a:prstClr>
            </a:outerShdw>
          </a:effectLst>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Review market research and identified affiliate space </a:t>
            </a:r>
          </a:p>
          <a:p>
            <a:pPr algn="ctr"/>
            <a:endParaRPr lang="en-US" sz="300" b="1" dirty="0">
              <a:solidFill>
                <a:schemeClr val="bg1"/>
              </a:solidFill>
              <a:latin typeface="Arial" panose="020B0604020202020204" pitchFamily="34" charset="0"/>
              <a:cs typeface="Arial" panose="020B0604020202020204" pitchFamily="34" charset="0"/>
            </a:endParaRPr>
          </a:p>
          <a:p>
            <a:pPr algn="ctr"/>
            <a:r>
              <a:rPr lang="en-US" sz="900" b="1" dirty="0">
                <a:solidFill>
                  <a:schemeClr val="bg1"/>
                </a:solidFill>
                <a:latin typeface="Arial" panose="020B0604020202020204" pitchFamily="34" charset="0"/>
                <a:cs typeface="Arial" panose="020B0604020202020204" pitchFamily="34" charset="0"/>
              </a:rPr>
              <a:t>Develop acquisition package for 7,000 RSF of  Eye Clinic space (no healthcare resource sharing required)</a:t>
            </a:r>
          </a:p>
          <a:p>
            <a:pPr algn="ctr"/>
            <a:r>
              <a:rPr lang="en-US" sz="300" b="1" dirty="0">
                <a:solidFill>
                  <a:schemeClr val="bg1"/>
                </a:solidFill>
                <a:latin typeface="Arial" panose="020B0604020202020204" pitchFamily="34" charset="0"/>
                <a:cs typeface="Arial" panose="020B0604020202020204" pitchFamily="34" charset="0"/>
              </a:rPr>
              <a:t> </a:t>
            </a:r>
          </a:p>
          <a:p>
            <a:pPr algn="ctr"/>
            <a:r>
              <a:rPr lang="en-US" sz="900" b="1" dirty="0">
                <a:solidFill>
                  <a:schemeClr val="bg1"/>
                </a:solidFill>
                <a:latin typeface="Arial" panose="020B0604020202020204" pitchFamily="34" charset="0"/>
                <a:cs typeface="Arial" panose="020B0604020202020204" pitchFamily="34" charset="0"/>
              </a:rPr>
              <a:t>Develop Lack of Competition Memo (SLAT) and Request for Lease Proposal for Affiliate submission</a:t>
            </a:r>
            <a:r>
              <a:rPr lang="en-US" sz="900" b="1" baseline="30000" dirty="0">
                <a:solidFill>
                  <a:schemeClr val="bg1"/>
                </a:solidFill>
                <a:latin typeface="Arial" panose="020B0604020202020204" pitchFamily="34" charset="0"/>
                <a:cs typeface="Arial" panose="020B0604020202020204" pitchFamily="34" charset="0"/>
              </a:rPr>
              <a:t> 4</a:t>
            </a:r>
            <a:r>
              <a:rPr lang="en-US" sz="900" b="1" dirty="0">
                <a:solidFill>
                  <a:schemeClr val="bg1"/>
                </a:solidFill>
                <a:latin typeface="Arial" panose="020B0604020202020204" pitchFamily="34" charset="0"/>
                <a:cs typeface="Arial" panose="020B0604020202020204" pitchFamily="34" charset="0"/>
              </a:rPr>
              <a:t> </a:t>
            </a:r>
          </a:p>
        </p:txBody>
      </p:sp>
      <p:cxnSp>
        <p:nvCxnSpPr>
          <p:cNvPr id="116" name="Straight Arrow Connector 115">
            <a:extLst>
              <a:ext uri="{FF2B5EF4-FFF2-40B4-BE49-F238E27FC236}">
                <a16:creationId xmlns:a16="http://schemas.microsoft.com/office/drawing/2014/main" id="{20F725CC-3E36-5BF5-C96A-665C4D83E265}"/>
              </a:ext>
            </a:extLst>
          </p:cNvPr>
          <p:cNvCxnSpPr>
            <a:cxnSpLocks/>
          </p:cNvCxnSpPr>
          <p:nvPr/>
        </p:nvCxnSpPr>
        <p:spPr>
          <a:xfrm flipH="1" flipV="1">
            <a:off x="4983954" y="2001029"/>
            <a:ext cx="401561" cy="57907"/>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AF74268-9BF6-EF1C-B083-D06EBD358902}"/>
              </a:ext>
            </a:extLst>
          </p:cNvPr>
          <p:cNvSpPr txBox="1"/>
          <p:nvPr/>
        </p:nvSpPr>
        <p:spPr>
          <a:xfrm>
            <a:off x="1647431" y="6115030"/>
            <a:ext cx="1018026" cy="276999"/>
          </a:xfrm>
          <a:prstGeom prst="rect">
            <a:avLst/>
          </a:prstGeom>
          <a:noFill/>
        </p:spPr>
        <p:txBody>
          <a:bodyPr wrap="square" rtlCol="0">
            <a:spAutoFit/>
          </a:bodyPr>
          <a:lstStyle/>
          <a:p>
            <a:pPr algn="l"/>
            <a:r>
              <a:rPr lang="en-US" sz="1200" b="1">
                <a:latin typeface="Arial" panose="020B0604020202020204" pitchFamily="34" charset="0"/>
                <a:cs typeface="Arial" panose="020B0604020202020204" pitchFamily="34" charset="0"/>
              </a:rPr>
              <a:t>= OAEM</a:t>
            </a:r>
          </a:p>
        </p:txBody>
      </p:sp>
      <p:sp>
        <p:nvSpPr>
          <p:cNvPr id="13" name="Star: 5 Points 12">
            <a:extLst>
              <a:ext uri="{FF2B5EF4-FFF2-40B4-BE49-F238E27FC236}">
                <a16:creationId xmlns:a16="http://schemas.microsoft.com/office/drawing/2014/main" id="{FD67D4AA-9E41-322D-E90D-01E71B58657A}"/>
              </a:ext>
            </a:extLst>
          </p:cNvPr>
          <p:cNvSpPr/>
          <p:nvPr/>
        </p:nvSpPr>
        <p:spPr>
          <a:xfrm>
            <a:off x="1405791" y="6110927"/>
            <a:ext cx="247888" cy="228059"/>
          </a:xfrm>
          <a:prstGeom prst="star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488CB96E-194B-EC3D-7DD4-B56A9268DFE5}"/>
              </a:ext>
            </a:extLst>
          </p:cNvPr>
          <p:cNvSpPr/>
          <p:nvPr/>
        </p:nvSpPr>
        <p:spPr>
          <a:xfrm>
            <a:off x="731970" y="2638721"/>
            <a:ext cx="313941" cy="626607"/>
          </a:xfrm>
          <a:prstGeom prst="roundRect">
            <a:avLst>
              <a:gd name="adj" fmla="val 28803"/>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CF942E3D-6243-18F4-5BDF-15887F4D8D9E}"/>
              </a:ext>
            </a:extLst>
          </p:cNvPr>
          <p:cNvSpPr/>
          <p:nvPr/>
        </p:nvSpPr>
        <p:spPr>
          <a:xfrm>
            <a:off x="759388" y="2962052"/>
            <a:ext cx="247888" cy="228059"/>
          </a:xfrm>
          <a:prstGeom prst="star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Star: 5 Points 42">
            <a:extLst>
              <a:ext uri="{FF2B5EF4-FFF2-40B4-BE49-F238E27FC236}">
                <a16:creationId xmlns:a16="http://schemas.microsoft.com/office/drawing/2014/main" id="{94CFB715-5261-51D9-09A0-8B7CE7E65DEC}"/>
              </a:ext>
            </a:extLst>
          </p:cNvPr>
          <p:cNvSpPr/>
          <p:nvPr/>
        </p:nvSpPr>
        <p:spPr>
          <a:xfrm>
            <a:off x="763449" y="2693411"/>
            <a:ext cx="247888" cy="228059"/>
          </a:xfrm>
          <a:prstGeom prst="star5">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tar: 5 Points 45">
            <a:extLst>
              <a:ext uri="{FF2B5EF4-FFF2-40B4-BE49-F238E27FC236}">
                <a16:creationId xmlns:a16="http://schemas.microsoft.com/office/drawing/2014/main" id="{EB45A78A-7292-E94D-0287-3D40C9FEA61F}"/>
              </a:ext>
            </a:extLst>
          </p:cNvPr>
          <p:cNvSpPr/>
          <p:nvPr/>
        </p:nvSpPr>
        <p:spPr>
          <a:xfrm>
            <a:off x="5803417" y="2804749"/>
            <a:ext cx="247888" cy="228059"/>
          </a:xfrm>
          <a:prstGeom prst="star5">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BB25D0E0-2978-93F3-B904-2E1182E80E0F}"/>
              </a:ext>
            </a:extLst>
          </p:cNvPr>
          <p:cNvCxnSpPr>
            <a:cxnSpLocks/>
          </p:cNvCxnSpPr>
          <p:nvPr/>
        </p:nvCxnSpPr>
        <p:spPr>
          <a:xfrm flipV="1">
            <a:off x="8090716" y="3070691"/>
            <a:ext cx="0" cy="71184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89FEC701-1F3A-BAD9-79C2-A4692E423D79}"/>
              </a:ext>
            </a:extLst>
          </p:cNvPr>
          <p:cNvSpPr>
            <a:spLocks noGrp="1"/>
          </p:cNvSpPr>
          <p:nvPr>
            <p:ph type="body" sz="quarter" idx="13"/>
          </p:nvPr>
        </p:nvSpPr>
        <p:spPr>
          <a:xfrm>
            <a:off x="38615" y="52705"/>
            <a:ext cx="9105385" cy="691286"/>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900" b="1" i="0" u="none" strike="noStrike" kern="1200" cap="none" spc="0" normalizeH="0" baseline="0" noProof="0" dirty="0">
                <a:ln>
                  <a:noFill/>
                </a:ln>
                <a:solidFill>
                  <a:srgbClr val="FFFFFF"/>
                </a:solidFill>
                <a:effectLst/>
                <a:uLnTx/>
                <a:uFillTx/>
              </a:rPr>
              <a:t>Sec. 704 - Scenario </a:t>
            </a:r>
            <a:r>
              <a:rPr lang="en-US" sz="1900" dirty="0">
                <a:solidFill>
                  <a:srgbClr val="FFFFFF"/>
                </a:solidFill>
              </a:rPr>
              <a:t>1</a:t>
            </a:r>
            <a:r>
              <a:rPr kumimoji="0" lang="en-US" sz="1900" b="1" i="0" u="none" strike="noStrike" kern="1200" cap="none" spc="0" normalizeH="0" baseline="0" noProof="0" dirty="0">
                <a:ln>
                  <a:noFill/>
                </a:ln>
                <a:solidFill>
                  <a:srgbClr val="FFFFFF"/>
                </a:solidFill>
                <a:effectLst/>
                <a:uLnTx/>
                <a:uFillTx/>
              </a:rPr>
              <a:t>: </a:t>
            </a:r>
            <a:r>
              <a:rPr lang="en-US" sz="1900" b="0" dirty="0">
                <a:solidFill>
                  <a:srgbClr val="FFFFFF"/>
                </a:solidFill>
              </a:rPr>
              <a:t>Sole Source </a:t>
            </a:r>
            <a:r>
              <a:rPr kumimoji="0" lang="en-US" sz="1900" b="0" i="0" u="none" strike="noStrike" kern="1200" cap="none" spc="0" normalizeH="0" baseline="0" noProof="0" dirty="0">
                <a:ln>
                  <a:noFill/>
                </a:ln>
                <a:solidFill>
                  <a:srgbClr val="FFFFFF"/>
                </a:solidFill>
                <a:effectLst/>
                <a:uLnTx/>
                <a:uFillTx/>
              </a:rPr>
              <a:t>Lease from Affiliate for 7,000 RSF of Specialty Care Space for Eye Clinic (below Simplified Lease Acquisition Threshold)</a:t>
            </a:r>
            <a:endParaRPr kumimoji="0" lang="en-US" sz="1900" b="0" i="1" u="none" strike="noStrike" kern="1200" cap="none" spc="0" normalizeH="0" baseline="0" noProof="0" dirty="0">
              <a:ln>
                <a:noFill/>
              </a:ln>
              <a:solidFill>
                <a:srgbClr val="FFFFFF"/>
              </a:solidFill>
              <a:effectLst/>
              <a:uLnTx/>
              <a:uFillTx/>
            </a:endParaRPr>
          </a:p>
        </p:txBody>
      </p:sp>
      <p:sp>
        <p:nvSpPr>
          <p:cNvPr id="28" name="TextBox 27">
            <a:extLst>
              <a:ext uri="{FF2B5EF4-FFF2-40B4-BE49-F238E27FC236}">
                <a16:creationId xmlns:a16="http://schemas.microsoft.com/office/drawing/2014/main" id="{2B637439-6A5D-C64F-BE4D-F33402D22DBE}"/>
              </a:ext>
            </a:extLst>
          </p:cNvPr>
          <p:cNvSpPr txBox="1"/>
          <p:nvPr/>
        </p:nvSpPr>
        <p:spPr>
          <a:xfrm>
            <a:off x="7680939" y="3352837"/>
            <a:ext cx="1099659" cy="553998"/>
          </a:xfrm>
          <a:prstGeom prst="rect">
            <a:avLst/>
          </a:prstGeom>
          <a:solidFill>
            <a:schemeClr val="accent2">
              <a:lumMod val="75000"/>
            </a:schemeClr>
          </a:solidFill>
          <a:ln>
            <a:noFill/>
          </a:ln>
          <a:effectLst>
            <a:outerShdw blurRad="50800" dist="38100" dir="8100000" algn="tr" rotWithShape="0">
              <a:prstClr val="black">
                <a:alpha val="40000"/>
              </a:prstClr>
            </a:outerShdw>
          </a:effectLst>
        </p:spPr>
        <p:txBody>
          <a:bodyPr wrap="square" rtlCol="0">
            <a:spAutoFit/>
          </a:bodyPr>
          <a:lstStyle/>
          <a:p>
            <a:pPr algn="ctr"/>
            <a:r>
              <a:rPr lang="en-US" sz="1000" b="1" dirty="0">
                <a:solidFill>
                  <a:schemeClr val="bg1"/>
                </a:solidFill>
                <a:latin typeface="Arial" panose="020B0604020202020204" pitchFamily="34" charset="0"/>
                <a:cs typeface="Arial" panose="020B0604020202020204" pitchFamily="34" charset="0"/>
              </a:rPr>
              <a:t>VA Provides Direct Patient Care</a:t>
            </a:r>
          </a:p>
        </p:txBody>
      </p:sp>
      <p:sp>
        <p:nvSpPr>
          <p:cNvPr id="35" name="TextBox 34">
            <a:extLst>
              <a:ext uri="{FF2B5EF4-FFF2-40B4-BE49-F238E27FC236}">
                <a16:creationId xmlns:a16="http://schemas.microsoft.com/office/drawing/2014/main" id="{9048DE16-D19D-85A3-150D-22BB983A8A7C}"/>
              </a:ext>
            </a:extLst>
          </p:cNvPr>
          <p:cNvSpPr txBox="1"/>
          <p:nvPr/>
        </p:nvSpPr>
        <p:spPr>
          <a:xfrm>
            <a:off x="140277" y="3512616"/>
            <a:ext cx="1457566" cy="969496"/>
          </a:xfrm>
          <a:prstGeom prst="rect">
            <a:avLst/>
          </a:prstGeom>
          <a:solidFill>
            <a:srgbClr val="02355F"/>
          </a:solidFill>
          <a:ln>
            <a:noFill/>
          </a:ln>
          <a:effectLst>
            <a:outerShdw blurRad="50800" dist="38100" dir="8100000" algn="tr" rotWithShape="0">
              <a:prstClr val="black">
                <a:alpha val="40000"/>
              </a:prstClr>
            </a:outerShdw>
          </a:effectLst>
        </p:spPr>
        <p:txBody>
          <a:bodyPr wrap="square" rtlCol="0">
            <a:spAutoFit/>
          </a:bodyPr>
          <a:lstStyle/>
          <a:p>
            <a:pPr algn="ctr"/>
            <a:r>
              <a:rPr lang="en-US" sz="900" b="1">
                <a:solidFill>
                  <a:schemeClr val="bg1"/>
                </a:solidFill>
                <a:latin typeface="Arial" panose="020B0604020202020204" pitchFamily="34" charset="0"/>
                <a:cs typeface="Arial" panose="020B0604020202020204" pitchFamily="34" charset="0"/>
              </a:rPr>
              <a:t>Identified need for 7,000 rentable square feet of specialty care space for an Eye Clinic in local vicinity, submit for approvals</a:t>
            </a:r>
            <a:r>
              <a:rPr lang="en-US" sz="900" b="1" baseline="30000">
                <a:solidFill>
                  <a:schemeClr val="bg1"/>
                </a:solidFill>
                <a:latin typeface="Arial" panose="020B0604020202020204" pitchFamily="34" charset="0"/>
                <a:cs typeface="Arial" panose="020B0604020202020204" pitchFamily="34" charset="0"/>
              </a:rPr>
              <a:t>1</a:t>
            </a:r>
          </a:p>
          <a:p>
            <a:pPr algn="ctr"/>
            <a:endParaRPr lang="en-US" sz="300" b="1">
              <a:solidFill>
                <a:schemeClr val="bg1"/>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4A3DD329-29CD-CAE4-BA74-BDAC449B3AF6}"/>
              </a:ext>
            </a:extLst>
          </p:cNvPr>
          <p:cNvSpPr txBox="1"/>
          <p:nvPr/>
        </p:nvSpPr>
        <p:spPr>
          <a:xfrm>
            <a:off x="140276" y="4582369"/>
            <a:ext cx="1649596" cy="507831"/>
          </a:xfrm>
          <a:prstGeom prst="rect">
            <a:avLst/>
          </a:prstGeom>
          <a:solidFill>
            <a:srgbClr val="02355F"/>
          </a:solidFill>
          <a:ln>
            <a:noFill/>
          </a:ln>
          <a:effectLst>
            <a:outerShdw blurRad="50800" dist="38100" dir="8100000" algn="tr" rotWithShape="0">
              <a:prstClr val="black">
                <a:alpha val="40000"/>
              </a:prstClr>
            </a:outerShdw>
          </a:effectLst>
        </p:spPr>
        <p:txBody>
          <a:bodyPr wrap="square" rtlCol="0">
            <a:spAutoFit/>
          </a:bodyPr>
          <a:lstStyle/>
          <a:p>
            <a:pPr algn="ctr"/>
            <a:r>
              <a:rPr lang="en-US" sz="900" b="1">
                <a:solidFill>
                  <a:schemeClr val="bg1"/>
                </a:solidFill>
                <a:latin typeface="Arial" panose="020B0604020202020204" pitchFamily="34" charset="0"/>
                <a:cs typeface="Arial" panose="020B0604020202020204" pitchFamily="34" charset="0"/>
              </a:rPr>
              <a:t>Conduct market research, </a:t>
            </a:r>
          </a:p>
          <a:p>
            <a:pPr algn="ctr"/>
            <a:r>
              <a:rPr lang="en-US" sz="900" b="1">
                <a:solidFill>
                  <a:schemeClr val="bg1"/>
                </a:solidFill>
                <a:latin typeface="Arial" panose="020B0604020202020204" pitchFamily="34" charset="0"/>
                <a:cs typeface="Arial" panose="020B0604020202020204" pitchFamily="34" charset="0"/>
              </a:rPr>
              <a:t>gauge potential courses of action;</a:t>
            </a:r>
            <a:r>
              <a:rPr lang="en-US" sz="900" b="1" baseline="30000">
                <a:solidFill>
                  <a:schemeClr val="bg1"/>
                </a:solidFill>
                <a:latin typeface="Arial" panose="020B0604020202020204" pitchFamily="34" charset="0"/>
                <a:cs typeface="Arial" panose="020B0604020202020204" pitchFamily="34" charset="0"/>
              </a:rPr>
              <a:t> 4</a:t>
            </a:r>
            <a:endParaRPr lang="en-US" sz="900" b="1">
              <a:solidFill>
                <a:schemeClr val="bg1"/>
              </a:solidFill>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26C222BC-74AB-D860-BB53-8152109B6EBA}"/>
              </a:ext>
            </a:extLst>
          </p:cNvPr>
          <p:cNvSpPr/>
          <p:nvPr/>
        </p:nvSpPr>
        <p:spPr>
          <a:xfrm>
            <a:off x="3974528" y="5650097"/>
            <a:ext cx="5113013" cy="672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800" b="1" baseline="30000" dirty="0">
                <a:solidFill>
                  <a:schemeClr val="tx1"/>
                </a:solidFill>
                <a:latin typeface="Arial" panose="020B0604020202020204" pitchFamily="34" charset="0"/>
                <a:cs typeface="Arial" panose="020B0604020202020204" pitchFamily="34" charset="0"/>
              </a:rPr>
              <a:t>1 </a:t>
            </a:r>
            <a:r>
              <a:rPr lang="en-US" sz="800" b="0" i="0" dirty="0">
                <a:solidFill>
                  <a:schemeClr val="tx1"/>
                </a:solidFill>
                <a:effectLst/>
                <a:latin typeface="Arial" panose="020B0604020202020204" pitchFamily="34" charset="0"/>
                <a:cs typeface="Arial" panose="020B0604020202020204" pitchFamily="34" charset="0"/>
              </a:rPr>
              <a:t>Requirements must be submitted by VHA through SCIP, be included in Budget Vol. IV (</a:t>
            </a:r>
            <a:r>
              <a:rPr lang="en-US" sz="800" b="0" i="0" dirty="0">
                <a:solidFill>
                  <a:schemeClr val="tx1"/>
                </a:solidFill>
                <a:effectLst/>
                <a:latin typeface="Arial" panose="020B0604020202020204" pitchFamily="34" charset="0"/>
                <a:cs typeface="Arial" panose="020B0604020202020204" pitchFamily="34" charset="0"/>
                <a:hlinkClick r:id="rId4"/>
              </a:rPr>
              <a:t>https://www.va.gov/budget/products.asp</a:t>
            </a:r>
            <a:r>
              <a:rPr lang="en-US" sz="800" b="0" i="0" dirty="0">
                <a:solidFill>
                  <a:schemeClr val="tx1"/>
                </a:solidFill>
                <a:effectLst/>
                <a:latin typeface="Arial" panose="020B0604020202020204" pitchFamily="34" charset="0"/>
                <a:cs typeface="Arial" panose="020B0604020202020204" pitchFamily="34" charset="0"/>
              </a:rPr>
              <a:t>), and receive GSA delegation prior to proceeding </a:t>
            </a:r>
            <a:r>
              <a:rPr lang="en-US" sz="800" dirty="0">
                <a:solidFill>
                  <a:schemeClr val="tx1"/>
                </a:solidFill>
                <a:latin typeface="Arial" panose="020B0604020202020204" pitchFamily="34" charset="0"/>
                <a:cs typeface="Arial" panose="020B0604020202020204" pitchFamily="34" charset="0"/>
              </a:rPr>
              <a:t>with</a:t>
            </a:r>
            <a:r>
              <a:rPr lang="en-US" sz="800" b="0" i="0" dirty="0">
                <a:solidFill>
                  <a:schemeClr val="tx1"/>
                </a:solidFill>
                <a:effectLst/>
                <a:latin typeface="Arial" panose="020B0604020202020204" pitchFamily="34" charset="0"/>
                <a:cs typeface="Arial" panose="020B0604020202020204" pitchFamily="34" charset="0"/>
              </a:rPr>
              <a:t> lease.</a:t>
            </a:r>
          </a:p>
          <a:p>
            <a:r>
              <a:rPr lang="en-US" sz="800" b="1" baseline="30000" dirty="0">
                <a:solidFill>
                  <a:schemeClr val="tx1"/>
                </a:solidFill>
                <a:latin typeface="Arial" panose="020B0604020202020204" pitchFamily="34" charset="0"/>
                <a:cs typeface="Arial" panose="020B0604020202020204" pitchFamily="34" charset="0"/>
              </a:rPr>
              <a:t>2 </a:t>
            </a:r>
            <a:r>
              <a:rPr lang="en-US" sz="800" dirty="0">
                <a:solidFill>
                  <a:schemeClr val="tx1"/>
                </a:solidFill>
                <a:latin typeface="Arial" panose="020B0604020202020204" pitchFamily="34" charset="0"/>
                <a:cs typeface="Arial" panose="020B0604020202020204" pitchFamily="34" charset="0"/>
              </a:rPr>
              <a:t>Lack of Competition Memo must be completed (Template located on ORP SP and ELMT SP)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3 </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Any Healthcare Resource sharing must be executed separately through a contract under 38 USC 8153</a:t>
            </a:r>
          </a:p>
          <a:p>
            <a:pPr>
              <a:defRPr/>
            </a:pPr>
            <a:r>
              <a:rPr lang="en-US" sz="800" baseline="30000" dirty="0">
                <a:solidFill>
                  <a:prstClr val="black"/>
                </a:solidFill>
                <a:latin typeface="Arial" panose="020B0604020202020204" pitchFamily="34" charset="0"/>
                <a:cs typeface="Arial" panose="020B0604020202020204" pitchFamily="34" charset="0"/>
              </a:rPr>
              <a:t>4</a:t>
            </a:r>
            <a:r>
              <a:rPr lang="en-US" sz="800" dirty="0">
                <a:solidFill>
                  <a:prstClr val="black"/>
                </a:solidFill>
                <a:latin typeface="Arial" panose="020B0604020202020204" pitchFamily="34" charset="0"/>
                <a:cs typeface="Arial" panose="020B0604020202020204" pitchFamily="34" charset="0"/>
              </a:rPr>
              <a:t> Steps 2 through 5 represent contracting/procurement/acquisition process for the lease</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 name="Star: 5 Points 44">
            <a:extLst>
              <a:ext uri="{FF2B5EF4-FFF2-40B4-BE49-F238E27FC236}">
                <a16:creationId xmlns:a16="http://schemas.microsoft.com/office/drawing/2014/main" id="{06C9ABBD-6B68-3757-5A17-884AD1B1DFBA}"/>
              </a:ext>
            </a:extLst>
          </p:cNvPr>
          <p:cNvSpPr/>
          <p:nvPr/>
        </p:nvSpPr>
        <p:spPr>
          <a:xfrm>
            <a:off x="2400472" y="6110927"/>
            <a:ext cx="247888" cy="228059"/>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48" name="TextBox 47">
            <a:extLst>
              <a:ext uri="{FF2B5EF4-FFF2-40B4-BE49-F238E27FC236}">
                <a16:creationId xmlns:a16="http://schemas.microsoft.com/office/drawing/2014/main" id="{5DA281A2-B482-D7BC-6657-933B2CE6C84A}"/>
              </a:ext>
            </a:extLst>
          </p:cNvPr>
          <p:cNvSpPr txBox="1"/>
          <p:nvPr/>
        </p:nvSpPr>
        <p:spPr>
          <a:xfrm>
            <a:off x="2735896" y="6000570"/>
            <a:ext cx="1128010" cy="461665"/>
          </a:xfrm>
          <a:prstGeom prst="rect">
            <a:avLst/>
          </a:prstGeom>
          <a:noFill/>
        </p:spPr>
        <p:txBody>
          <a:bodyPr wrap="square" rtlCol="0">
            <a:spAutoFit/>
          </a:bodyPr>
          <a:lstStyle/>
          <a:p>
            <a:pPr algn="l"/>
            <a:r>
              <a:rPr lang="en-US" sz="1200" b="1" dirty="0">
                <a:latin typeface="Arial" panose="020B0604020202020204" pitchFamily="34" charset="0"/>
                <a:cs typeface="Arial" panose="020B0604020202020204" pitchFamily="34" charset="0"/>
              </a:rPr>
              <a:t>VHA USH, </a:t>
            </a:r>
          </a:p>
          <a:p>
            <a:pPr algn="l"/>
            <a:r>
              <a:rPr lang="en-US" sz="1200" b="1" dirty="0">
                <a:latin typeface="Arial" panose="020B0604020202020204" pitchFamily="34" charset="0"/>
                <a:cs typeface="Arial" panose="020B0604020202020204" pitchFamily="34" charset="0"/>
              </a:rPr>
              <a:t>VAOB, VAEB</a:t>
            </a:r>
          </a:p>
        </p:txBody>
      </p:sp>
      <p:sp>
        <p:nvSpPr>
          <p:cNvPr id="50" name="TextBox 49">
            <a:extLst>
              <a:ext uri="{FF2B5EF4-FFF2-40B4-BE49-F238E27FC236}">
                <a16:creationId xmlns:a16="http://schemas.microsoft.com/office/drawing/2014/main" id="{4E24013B-B474-B202-1287-5A2613CBAE57}"/>
              </a:ext>
            </a:extLst>
          </p:cNvPr>
          <p:cNvSpPr txBox="1"/>
          <p:nvPr/>
        </p:nvSpPr>
        <p:spPr>
          <a:xfrm>
            <a:off x="2609710" y="6100299"/>
            <a:ext cx="337397" cy="276999"/>
          </a:xfrm>
          <a:prstGeom prst="rect">
            <a:avLst/>
          </a:prstGeom>
          <a:noFill/>
        </p:spPr>
        <p:txBody>
          <a:bodyPr wrap="square" rtlCol="0">
            <a:spAutoFit/>
          </a:bodyPr>
          <a:lstStyle/>
          <a:p>
            <a:pPr algn="l"/>
            <a:r>
              <a:rPr lang="en-US" sz="1200" b="1">
                <a:latin typeface="Arial" panose="020B0604020202020204" pitchFamily="34" charset="0"/>
                <a:cs typeface="Arial" panose="020B0604020202020204" pitchFamily="34" charset="0"/>
              </a:rPr>
              <a:t>=</a:t>
            </a:r>
          </a:p>
        </p:txBody>
      </p:sp>
      <p:sp>
        <p:nvSpPr>
          <p:cNvPr id="14" name="Oval 13">
            <a:extLst>
              <a:ext uri="{FF2B5EF4-FFF2-40B4-BE49-F238E27FC236}">
                <a16:creationId xmlns:a16="http://schemas.microsoft.com/office/drawing/2014/main" id="{4E0A2DD3-9D07-9A68-C115-D57F242C0D61}"/>
              </a:ext>
            </a:extLst>
          </p:cNvPr>
          <p:cNvSpPr/>
          <p:nvPr/>
        </p:nvSpPr>
        <p:spPr>
          <a:xfrm>
            <a:off x="239499" y="2696468"/>
            <a:ext cx="521208" cy="475488"/>
          </a:xfrm>
          <a:prstGeom prst="ellipse">
            <a:avLst/>
          </a:prstGeom>
          <a:solidFill>
            <a:schemeClr val="bg1"/>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1</a:t>
            </a:r>
          </a:p>
        </p:txBody>
      </p:sp>
      <p:sp>
        <p:nvSpPr>
          <p:cNvPr id="16" name="Oval 15">
            <a:extLst>
              <a:ext uri="{FF2B5EF4-FFF2-40B4-BE49-F238E27FC236}">
                <a16:creationId xmlns:a16="http://schemas.microsoft.com/office/drawing/2014/main" id="{AA6F2E08-62C6-A30B-197C-2439EACA155F}"/>
              </a:ext>
            </a:extLst>
          </p:cNvPr>
          <p:cNvSpPr/>
          <p:nvPr/>
        </p:nvSpPr>
        <p:spPr>
          <a:xfrm>
            <a:off x="1702729" y="2696466"/>
            <a:ext cx="521208" cy="475488"/>
          </a:xfrm>
          <a:prstGeom prst="ellipse">
            <a:avLst/>
          </a:prstGeom>
          <a:solidFill>
            <a:srgbClr val="FFCC00"/>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3</a:t>
            </a:r>
            <a:r>
              <a:rPr kumimoji="0" lang="en-US" sz="1200" b="0" i="0" u="none" strike="noStrike" kern="1200" cap="none" spc="0" normalizeH="0" baseline="82000" noProof="0">
                <a:ln>
                  <a:noFill/>
                </a:ln>
                <a:solidFill>
                  <a:prstClr val="black"/>
                </a:solidFill>
                <a:effectLst/>
                <a:uLnTx/>
                <a:uFillTx/>
                <a:latin typeface="Arial" panose="020B0604020202020204" pitchFamily="34" charset="0"/>
                <a:ea typeface="+mn-ea"/>
                <a:cs typeface="Arial" panose="020B0604020202020204" pitchFamily="34" charset="0"/>
              </a:rPr>
              <a:t>5</a:t>
            </a:r>
            <a:endParaRPr lang="en-US">
              <a:solidFill>
                <a:schemeClr val="tx1"/>
              </a:solidFill>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id="{CDFE4509-45F3-23DA-83D1-DE3C23F12B23}"/>
              </a:ext>
            </a:extLst>
          </p:cNvPr>
          <p:cNvSpPr/>
          <p:nvPr/>
        </p:nvSpPr>
        <p:spPr>
          <a:xfrm>
            <a:off x="2289485" y="2711611"/>
            <a:ext cx="521208" cy="475488"/>
          </a:xfrm>
          <a:prstGeom prst="ellipse">
            <a:avLst/>
          </a:prstGeom>
          <a:solidFill>
            <a:srgbClr val="FFCC00"/>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4</a:t>
            </a:r>
            <a:r>
              <a:rPr kumimoji="0" lang="en-US" sz="1200" b="0" i="0" u="none" strike="noStrike" kern="1200" cap="none" spc="0" normalizeH="0" baseline="82000" noProof="0">
                <a:ln>
                  <a:noFill/>
                </a:ln>
                <a:solidFill>
                  <a:prstClr val="black"/>
                </a:solidFill>
                <a:effectLst/>
                <a:uLnTx/>
                <a:uFillTx/>
                <a:latin typeface="Arial" panose="020B0604020202020204" pitchFamily="34" charset="0"/>
                <a:ea typeface="+mn-ea"/>
                <a:cs typeface="Arial" panose="020B0604020202020204" pitchFamily="34" charset="0"/>
              </a:rPr>
              <a:t>5</a:t>
            </a:r>
            <a:endParaRPr lang="en-US">
              <a:solidFill>
                <a:schemeClr val="tx1"/>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DDF7CD48-3830-91B5-E220-8D6BEB42E766}"/>
              </a:ext>
            </a:extLst>
          </p:cNvPr>
          <p:cNvSpPr/>
          <p:nvPr/>
        </p:nvSpPr>
        <p:spPr>
          <a:xfrm>
            <a:off x="2992999" y="2696466"/>
            <a:ext cx="521208" cy="475488"/>
          </a:xfrm>
          <a:prstGeom prst="ellipse">
            <a:avLst/>
          </a:prstGeom>
          <a:solidFill>
            <a:srgbClr val="FFCC00"/>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5</a:t>
            </a:r>
            <a:r>
              <a:rPr kumimoji="0" lang="en-US" sz="1200" b="0" i="0" u="none" strike="noStrike" kern="1200" cap="none" spc="0" normalizeH="0" baseline="82000" noProof="0">
                <a:ln>
                  <a:noFill/>
                </a:ln>
                <a:solidFill>
                  <a:prstClr val="black"/>
                </a:solidFill>
                <a:effectLst/>
                <a:uLnTx/>
                <a:uFillTx/>
                <a:latin typeface="Arial" panose="020B0604020202020204" pitchFamily="34" charset="0"/>
                <a:ea typeface="+mn-ea"/>
                <a:cs typeface="Arial" panose="020B0604020202020204" pitchFamily="34" charset="0"/>
              </a:rPr>
              <a:t>5</a:t>
            </a:r>
            <a:endParaRPr lang="en-US">
              <a:solidFill>
                <a:schemeClr val="tx1"/>
              </a:solidFill>
              <a:latin typeface="Arial" panose="020B0604020202020204" pitchFamily="34" charset="0"/>
              <a:cs typeface="Arial" panose="020B0604020202020204" pitchFamily="34" charset="0"/>
            </a:endParaRPr>
          </a:p>
        </p:txBody>
      </p:sp>
      <p:sp>
        <p:nvSpPr>
          <p:cNvPr id="76" name="Oval 75">
            <a:extLst>
              <a:ext uri="{FF2B5EF4-FFF2-40B4-BE49-F238E27FC236}">
                <a16:creationId xmlns:a16="http://schemas.microsoft.com/office/drawing/2014/main" id="{663BF88A-4634-25DB-8BD9-27E07D3B4F15}"/>
              </a:ext>
            </a:extLst>
          </p:cNvPr>
          <p:cNvSpPr/>
          <p:nvPr/>
        </p:nvSpPr>
        <p:spPr>
          <a:xfrm>
            <a:off x="8460151" y="2674390"/>
            <a:ext cx="521208" cy="475488"/>
          </a:xfrm>
          <a:prstGeom prst="ellipse">
            <a:avLst/>
          </a:prstGeom>
          <a:solidFill>
            <a:schemeClr val="bg1"/>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9</a:t>
            </a:r>
          </a:p>
        </p:txBody>
      </p:sp>
      <p:sp>
        <p:nvSpPr>
          <p:cNvPr id="91" name="Oval 90">
            <a:extLst>
              <a:ext uri="{FF2B5EF4-FFF2-40B4-BE49-F238E27FC236}">
                <a16:creationId xmlns:a16="http://schemas.microsoft.com/office/drawing/2014/main" id="{64BAB619-6119-13E3-11F4-CE5670CDF120}"/>
              </a:ext>
            </a:extLst>
          </p:cNvPr>
          <p:cNvSpPr/>
          <p:nvPr/>
        </p:nvSpPr>
        <p:spPr>
          <a:xfrm>
            <a:off x="4012018" y="2124848"/>
            <a:ext cx="521208" cy="475488"/>
          </a:xfrm>
          <a:prstGeom prst="ellipse">
            <a:avLst/>
          </a:prstGeom>
          <a:solidFill>
            <a:schemeClr val="bg1"/>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6</a:t>
            </a:r>
          </a:p>
        </p:txBody>
      </p:sp>
      <p:sp>
        <p:nvSpPr>
          <p:cNvPr id="24" name="Oval 23">
            <a:extLst>
              <a:ext uri="{FF2B5EF4-FFF2-40B4-BE49-F238E27FC236}">
                <a16:creationId xmlns:a16="http://schemas.microsoft.com/office/drawing/2014/main" id="{62A4BDA2-E9AD-5301-F90D-16B6499A4E34}"/>
              </a:ext>
            </a:extLst>
          </p:cNvPr>
          <p:cNvSpPr/>
          <p:nvPr/>
        </p:nvSpPr>
        <p:spPr>
          <a:xfrm>
            <a:off x="7848616" y="2681413"/>
            <a:ext cx="521208" cy="475488"/>
          </a:xfrm>
          <a:prstGeom prst="ellipse">
            <a:avLst/>
          </a:prstGeom>
          <a:solidFill>
            <a:schemeClr val="bg1"/>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8</a:t>
            </a:r>
          </a:p>
        </p:txBody>
      </p:sp>
      <p:sp>
        <p:nvSpPr>
          <p:cNvPr id="72" name="Oval 71">
            <a:extLst>
              <a:ext uri="{FF2B5EF4-FFF2-40B4-BE49-F238E27FC236}">
                <a16:creationId xmlns:a16="http://schemas.microsoft.com/office/drawing/2014/main" id="{102318A7-8DA4-789C-CF35-C1A99E1E5CF5}"/>
              </a:ext>
            </a:extLst>
          </p:cNvPr>
          <p:cNvSpPr/>
          <p:nvPr/>
        </p:nvSpPr>
        <p:spPr>
          <a:xfrm>
            <a:off x="1009583" y="2696466"/>
            <a:ext cx="521208" cy="475488"/>
          </a:xfrm>
          <a:prstGeom prst="ellipse">
            <a:avLst/>
          </a:prstGeom>
          <a:solidFill>
            <a:srgbClr val="FFCC00"/>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2</a:t>
            </a:r>
            <a:r>
              <a:rPr kumimoji="0" lang="en-US" sz="1200" b="0" i="0" u="none" strike="noStrike" kern="1200" cap="none" spc="0" normalizeH="0" baseline="82000" noProof="0">
                <a:ln>
                  <a:noFill/>
                </a:ln>
                <a:solidFill>
                  <a:prstClr val="black"/>
                </a:solidFill>
                <a:effectLst/>
                <a:uLnTx/>
                <a:uFillTx/>
                <a:latin typeface="Arial" panose="020B0604020202020204" pitchFamily="34" charset="0"/>
                <a:ea typeface="+mn-ea"/>
                <a:cs typeface="Arial" panose="020B0604020202020204" pitchFamily="34" charset="0"/>
              </a:rPr>
              <a:t>5</a:t>
            </a:r>
            <a:endParaRPr lang="en-US">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BDFB322-ADDB-4E66-F833-B81A567D7BB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055759" y="2072553"/>
            <a:ext cx="1678690" cy="1692449"/>
          </a:xfrm>
          <a:prstGeom prst="rect">
            <a:avLst/>
          </a:prstGeom>
        </p:spPr>
      </p:pic>
      <p:sp>
        <p:nvSpPr>
          <p:cNvPr id="92" name="Oval 91">
            <a:extLst>
              <a:ext uri="{FF2B5EF4-FFF2-40B4-BE49-F238E27FC236}">
                <a16:creationId xmlns:a16="http://schemas.microsoft.com/office/drawing/2014/main" id="{D10D48CA-CB22-BD81-792B-F5A4AB499AAF}"/>
              </a:ext>
            </a:extLst>
          </p:cNvPr>
          <p:cNvSpPr/>
          <p:nvPr/>
        </p:nvSpPr>
        <p:spPr>
          <a:xfrm>
            <a:off x="6009827" y="3316329"/>
            <a:ext cx="521208" cy="475488"/>
          </a:xfrm>
          <a:prstGeom prst="ellipse">
            <a:avLst/>
          </a:prstGeom>
          <a:solidFill>
            <a:schemeClr val="bg1"/>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7</a:t>
            </a:r>
          </a:p>
        </p:txBody>
      </p:sp>
      <p:cxnSp>
        <p:nvCxnSpPr>
          <p:cNvPr id="29" name="Straight Connector 28">
            <a:extLst>
              <a:ext uri="{FF2B5EF4-FFF2-40B4-BE49-F238E27FC236}">
                <a16:creationId xmlns:a16="http://schemas.microsoft.com/office/drawing/2014/main" id="{0821C838-2D89-7825-3110-2E308A28B9C6}"/>
              </a:ext>
            </a:extLst>
          </p:cNvPr>
          <p:cNvCxnSpPr>
            <a:cxnSpLocks/>
          </p:cNvCxnSpPr>
          <p:nvPr/>
        </p:nvCxnSpPr>
        <p:spPr>
          <a:xfrm flipV="1">
            <a:off x="3252529" y="3180419"/>
            <a:ext cx="7480" cy="42678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702BBAFA-8DE4-E97C-0950-AA2015191E17}"/>
              </a:ext>
            </a:extLst>
          </p:cNvPr>
          <p:cNvCxnSpPr>
            <a:cxnSpLocks/>
          </p:cNvCxnSpPr>
          <p:nvPr/>
        </p:nvCxnSpPr>
        <p:spPr>
          <a:xfrm>
            <a:off x="3244911" y="3596590"/>
            <a:ext cx="1319202" cy="568673"/>
          </a:xfrm>
          <a:prstGeom prst="bentConnector3">
            <a:avLst>
              <a:gd name="adj1" fmla="val 86643"/>
            </a:avLst>
          </a:prstGeom>
          <a:ln w="28575"/>
        </p:spPr>
        <p:style>
          <a:lnRef idx="1">
            <a:schemeClr val="accent1"/>
          </a:lnRef>
          <a:fillRef idx="0">
            <a:schemeClr val="accent1"/>
          </a:fillRef>
          <a:effectRef idx="0">
            <a:schemeClr val="accent1"/>
          </a:effectRef>
          <a:fontRef idx="minor">
            <a:schemeClr val="tx1"/>
          </a:fontRef>
        </p:style>
      </p:cxnSp>
      <p:sp>
        <p:nvSpPr>
          <p:cNvPr id="51" name="Star: 5 Points 50">
            <a:extLst>
              <a:ext uri="{FF2B5EF4-FFF2-40B4-BE49-F238E27FC236}">
                <a16:creationId xmlns:a16="http://schemas.microsoft.com/office/drawing/2014/main" id="{CC12E810-64A2-27D4-A6D7-402583A48057}"/>
              </a:ext>
            </a:extLst>
          </p:cNvPr>
          <p:cNvSpPr/>
          <p:nvPr/>
        </p:nvSpPr>
        <p:spPr>
          <a:xfrm>
            <a:off x="4264772" y="3735791"/>
            <a:ext cx="247888" cy="228059"/>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Tree>
    <p:extLst>
      <p:ext uri="{BB962C8B-B14F-4D97-AF65-F5344CB8AC3E}">
        <p14:creationId xmlns:p14="http://schemas.microsoft.com/office/powerpoint/2010/main" val="3658167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4AD8F6-024C-D91E-535B-807BDD6B4895}"/>
              </a:ext>
            </a:extLst>
          </p:cNvPr>
          <p:cNvSpPr/>
          <p:nvPr/>
        </p:nvSpPr>
        <p:spPr>
          <a:xfrm>
            <a:off x="498803" y="2445041"/>
            <a:ext cx="8324143" cy="2926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8D5938D-5EBB-4FC7-343B-4EFD41A99CA0}"/>
              </a:ext>
            </a:extLst>
          </p:cNvPr>
          <p:cNvSpPr/>
          <p:nvPr/>
        </p:nvSpPr>
        <p:spPr>
          <a:xfrm>
            <a:off x="193937" y="2392763"/>
            <a:ext cx="397164" cy="3971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341F05D-957A-34E4-605B-FDC0F740ABFD}"/>
              </a:ext>
            </a:extLst>
          </p:cNvPr>
          <p:cNvSpPr/>
          <p:nvPr/>
        </p:nvSpPr>
        <p:spPr>
          <a:xfrm>
            <a:off x="497134" y="1109990"/>
            <a:ext cx="8324143" cy="2926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1526D8A-5FBB-2856-7C74-2C1860CB747E}"/>
              </a:ext>
            </a:extLst>
          </p:cNvPr>
          <p:cNvSpPr/>
          <p:nvPr/>
        </p:nvSpPr>
        <p:spPr>
          <a:xfrm>
            <a:off x="206960" y="1062909"/>
            <a:ext cx="397164" cy="3971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96AC68D-6C73-F068-7774-13813ED924B7}"/>
              </a:ext>
            </a:extLst>
          </p:cNvPr>
          <p:cNvSpPr>
            <a:spLocks noGrp="1"/>
          </p:cNvSpPr>
          <p:nvPr>
            <p:ph type="body" sz="quarter" idx="13"/>
          </p:nvPr>
        </p:nvSpPr>
        <p:spPr/>
        <p:txBody>
          <a:bodyPr/>
          <a:lstStyle/>
          <a:p>
            <a:r>
              <a:rPr lang="en-US" dirty="0"/>
              <a:t>Presentation Purpose</a:t>
            </a:r>
          </a:p>
        </p:txBody>
      </p:sp>
      <p:sp>
        <p:nvSpPr>
          <p:cNvPr id="2" name="Content Placeholder 1">
            <a:extLst>
              <a:ext uri="{FF2B5EF4-FFF2-40B4-BE49-F238E27FC236}">
                <a16:creationId xmlns:a16="http://schemas.microsoft.com/office/drawing/2014/main" id="{533D899F-C136-1159-4CB1-F93388CA819F}"/>
              </a:ext>
            </a:extLst>
          </p:cNvPr>
          <p:cNvSpPr>
            <a:spLocks noGrp="1"/>
          </p:cNvSpPr>
          <p:nvPr>
            <p:ph idx="12"/>
          </p:nvPr>
        </p:nvSpPr>
        <p:spPr>
          <a:xfrm>
            <a:off x="206960" y="1062909"/>
            <a:ext cx="8743103" cy="5133705"/>
          </a:xfrm>
        </p:spPr>
        <p:txBody>
          <a:bodyPr/>
          <a:lstStyle/>
          <a:p>
            <a:pPr marL="0" indent="0">
              <a:buNone/>
            </a:pPr>
            <a:r>
              <a:rPr lang="en-US" sz="1800" dirty="0">
                <a:solidFill>
                  <a:schemeClr val="bg1"/>
                </a:solidFill>
              </a:rPr>
              <a:t>A   </a:t>
            </a:r>
            <a:r>
              <a:rPr lang="en-US" sz="1800" dirty="0">
                <a:solidFill>
                  <a:srgbClr val="00375A"/>
                </a:solidFill>
              </a:rPr>
              <a:t>Purpose:   </a:t>
            </a:r>
          </a:p>
          <a:p>
            <a:r>
              <a:rPr lang="en-US" sz="1600" b="0" dirty="0"/>
              <a:t>Provide leasing-specific policy and guidance resulting from the PACT Act, enacted August 10, 2022, </a:t>
            </a:r>
            <a:r>
              <a:rPr lang="en-US" sz="1600" b="0" dirty="0">
                <a:hlinkClick r:id="rId3"/>
              </a:rPr>
              <a:t>Public Law # 117-168</a:t>
            </a:r>
            <a:endParaRPr lang="en-US" sz="1600" b="0" dirty="0"/>
          </a:p>
          <a:p>
            <a:pPr marL="0" indent="0">
              <a:buNone/>
              <a:tabLst>
                <a:tab pos="457200" algn="l"/>
              </a:tabLst>
            </a:pPr>
            <a:endParaRPr lang="en-US" sz="2400" dirty="0">
              <a:solidFill>
                <a:schemeClr val="bg1"/>
              </a:solidFill>
            </a:endParaRPr>
          </a:p>
          <a:p>
            <a:pPr marL="0" indent="0">
              <a:buNone/>
            </a:pPr>
            <a:r>
              <a:rPr lang="en-US" sz="1800" dirty="0">
                <a:solidFill>
                  <a:schemeClr val="bg1"/>
                </a:solidFill>
              </a:rPr>
              <a:t>B   </a:t>
            </a:r>
            <a:r>
              <a:rPr lang="en-US" sz="1800" dirty="0">
                <a:solidFill>
                  <a:schemeClr val="accent2">
                    <a:lumMod val="75000"/>
                  </a:schemeClr>
                </a:solidFill>
              </a:rPr>
              <a:t>Goals:  </a:t>
            </a:r>
          </a:p>
          <a:p>
            <a:r>
              <a:rPr lang="en-US" sz="1600" b="0" dirty="0"/>
              <a:t>Provide information to VA leasing stakeholders including:  </a:t>
            </a:r>
          </a:p>
          <a:p>
            <a:pPr marL="747713" lvl="2" indent="-285750">
              <a:buFont typeface="Courier New" panose="02070309020205020404" pitchFamily="49" charset="0"/>
              <a:buChar char="o"/>
            </a:pPr>
            <a:r>
              <a:rPr lang="en-US" sz="1600" dirty="0"/>
              <a:t>RPO and NCO Leadership</a:t>
            </a:r>
          </a:p>
          <a:p>
            <a:pPr marL="747713" lvl="2" indent="-285750">
              <a:buFont typeface="Courier New" panose="02070309020205020404" pitchFamily="49" charset="0"/>
              <a:buChar char="o"/>
            </a:pPr>
            <a:r>
              <a:rPr lang="en-US" sz="1600" dirty="0"/>
              <a:t>Lease Contracting Officers</a:t>
            </a:r>
          </a:p>
          <a:p>
            <a:pPr marL="747713" lvl="2" indent="-285750">
              <a:buFont typeface="Courier New" panose="02070309020205020404" pitchFamily="49" charset="0"/>
              <a:buChar char="o"/>
            </a:pPr>
            <a:r>
              <a:rPr lang="en-US" sz="1600" dirty="0"/>
              <a:t>Leasing Specialists</a:t>
            </a:r>
          </a:p>
          <a:p>
            <a:pPr marL="747713" lvl="2" indent="-285750">
              <a:buFont typeface="Courier New" panose="02070309020205020404" pitchFamily="49" charset="0"/>
              <a:buChar char="o"/>
            </a:pPr>
            <a:r>
              <a:rPr lang="en-US" sz="1600" dirty="0"/>
              <a:t>VAMC and VISN Leadership</a:t>
            </a:r>
          </a:p>
          <a:p>
            <a:pPr marL="747713" lvl="2" indent="-285750">
              <a:buFont typeface="Courier New" panose="02070309020205020404" pitchFamily="49" charset="0"/>
              <a:buChar char="o"/>
            </a:pPr>
            <a:r>
              <a:rPr lang="en-US" sz="1600" dirty="0"/>
              <a:t>Capital Asset Managers</a:t>
            </a:r>
          </a:p>
          <a:p>
            <a:pPr marL="747713" lvl="2" indent="-285750">
              <a:buFont typeface="Courier New" panose="02070309020205020404" pitchFamily="49" charset="0"/>
              <a:buChar char="o"/>
            </a:pPr>
            <a:r>
              <a:rPr lang="en-US" sz="1600" dirty="0"/>
              <a:t>Capital Planners</a:t>
            </a:r>
          </a:p>
          <a:p>
            <a:pPr marL="747713" lvl="2" indent="-285750">
              <a:buFont typeface="Courier New" panose="02070309020205020404" pitchFamily="49" charset="0"/>
              <a:buChar char="o"/>
            </a:pPr>
            <a:r>
              <a:rPr lang="en-US" sz="1600" dirty="0"/>
              <a:t>VACO: OCAMS, OAEM, OGC</a:t>
            </a:r>
          </a:p>
          <a:p>
            <a:pPr marL="461963" lvl="2" indent="0">
              <a:buNone/>
            </a:pPr>
            <a:endParaRPr lang="en-US" sz="800" dirty="0"/>
          </a:p>
          <a:p>
            <a:pPr marL="176213"/>
            <a:r>
              <a:rPr lang="en-US" sz="1600" b="0" dirty="0"/>
              <a:t>Describe process and policy changes for PACT-Act specific lease authorities* </a:t>
            </a:r>
          </a:p>
          <a:p>
            <a:pPr marL="0" indent="0">
              <a:buNone/>
            </a:pPr>
            <a:endParaRPr lang="en-US" sz="1600" b="0" dirty="0"/>
          </a:p>
          <a:p>
            <a:pPr marL="0" indent="0">
              <a:buNone/>
            </a:pPr>
            <a:r>
              <a:rPr lang="en-US" sz="1100" dirty="0"/>
              <a:t>*Guidance regarding Enhanced Use Lease requirements to be provided separately by OAEM.  </a:t>
            </a:r>
          </a:p>
        </p:txBody>
      </p:sp>
    </p:spTree>
    <p:extLst>
      <p:ext uri="{BB962C8B-B14F-4D97-AF65-F5344CB8AC3E}">
        <p14:creationId xmlns:p14="http://schemas.microsoft.com/office/powerpoint/2010/main" val="838523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Top Corners Rounded 36">
            <a:extLst>
              <a:ext uri="{FF2B5EF4-FFF2-40B4-BE49-F238E27FC236}">
                <a16:creationId xmlns:a16="http://schemas.microsoft.com/office/drawing/2014/main" id="{83B9A35B-2EB0-D399-40BB-04560977265F}"/>
              </a:ext>
            </a:extLst>
          </p:cNvPr>
          <p:cNvSpPr/>
          <p:nvPr/>
        </p:nvSpPr>
        <p:spPr>
          <a:xfrm rot="10800000">
            <a:off x="105418" y="1200055"/>
            <a:ext cx="8937033" cy="1438665"/>
          </a:xfrm>
          <a:prstGeom prst="round2SameRect">
            <a:avLst/>
          </a:prstGeom>
          <a:solidFill>
            <a:srgbClr val="006663">
              <a:alpha val="1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a:solidFill>
                <a:schemeClr val="tx1"/>
              </a:solidFill>
              <a:latin typeface="Arial" panose="020B0604020202020204" pitchFamily="34" charset="0"/>
              <a:cs typeface="Arial" panose="020B0604020202020204" pitchFamily="34" charset="0"/>
            </a:endParaRPr>
          </a:p>
        </p:txBody>
      </p:sp>
      <p:sp>
        <p:nvSpPr>
          <p:cNvPr id="38" name="Rectangle: Top Corners Rounded 37">
            <a:extLst>
              <a:ext uri="{FF2B5EF4-FFF2-40B4-BE49-F238E27FC236}">
                <a16:creationId xmlns:a16="http://schemas.microsoft.com/office/drawing/2014/main" id="{7332F947-0491-386A-D42C-EE9F728FA129}"/>
              </a:ext>
            </a:extLst>
          </p:cNvPr>
          <p:cNvSpPr/>
          <p:nvPr/>
        </p:nvSpPr>
        <p:spPr>
          <a:xfrm>
            <a:off x="105421" y="3205736"/>
            <a:ext cx="8937033" cy="2020419"/>
          </a:xfrm>
          <a:prstGeom prst="round2SameRect">
            <a:avLst/>
          </a:prstGeom>
          <a:solidFill>
            <a:srgbClr val="254172">
              <a:alpha val="1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a:solidFill>
                <a:schemeClr val="tx1"/>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251B2BC8-FB61-6889-ED08-2E3D7F884378}"/>
              </a:ext>
            </a:extLst>
          </p:cNvPr>
          <p:cNvCxnSpPr>
            <a:cxnSpLocks/>
          </p:cNvCxnSpPr>
          <p:nvPr/>
        </p:nvCxnSpPr>
        <p:spPr>
          <a:xfrm flipH="1">
            <a:off x="447721" y="2929935"/>
            <a:ext cx="8332877" cy="2207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DE7E319-6F12-A2FC-1494-0574DB23FB53}"/>
              </a:ext>
            </a:extLst>
          </p:cNvPr>
          <p:cNvCxnSpPr>
            <a:cxnSpLocks/>
          </p:cNvCxnSpPr>
          <p:nvPr/>
        </p:nvCxnSpPr>
        <p:spPr>
          <a:xfrm flipV="1">
            <a:off x="480490" y="3097634"/>
            <a:ext cx="0" cy="47054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5270E4B-602B-8EE2-E20E-10070F988105}"/>
              </a:ext>
            </a:extLst>
          </p:cNvPr>
          <p:cNvSpPr txBox="1"/>
          <p:nvPr/>
        </p:nvSpPr>
        <p:spPr>
          <a:xfrm>
            <a:off x="204003" y="1263787"/>
            <a:ext cx="2397688" cy="800219"/>
          </a:xfrm>
          <a:prstGeom prst="rect">
            <a:avLst/>
          </a:prstGeom>
          <a:solidFill>
            <a:srgbClr val="006663"/>
          </a:solidFill>
          <a:ln>
            <a:noFill/>
          </a:ln>
          <a:effectLst>
            <a:outerShdw blurRad="50800" dist="38100" dir="8100000" algn="tr" rotWithShape="0">
              <a:prstClr val="black">
                <a:alpha val="40000"/>
              </a:prstClr>
            </a:outerShdw>
          </a:effectLst>
        </p:spPr>
        <p:txBody>
          <a:bodyPr wrap="square" rtlCol="0">
            <a:spAutoFit/>
          </a:bodyPr>
          <a:lstStyle/>
          <a:p>
            <a:pPr algn="ctr"/>
            <a:r>
              <a:rPr lang="en-US" sz="1000" b="1">
                <a:solidFill>
                  <a:schemeClr val="bg1"/>
                </a:solidFill>
                <a:latin typeface="Arial" panose="020B0604020202020204" pitchFamily="34" charset="0"/>
                <a:cs typeface="Arial" panose="020B0604020202020204" pitchFamily="34" charset="0"/>
              </a:rPr>
              <a:t>Respond to market research</a:t>
            </a:r>
            <a:r>
              <a:rPr lang="en-US" sz="1000" b="1" baseline="30000">
                <a:solidFill>
                  <a:schemeClr val="bg1"/>
                </a:solidFill>
                <a:latin typeface="Arial" panose="020B0604020202020204" pitchFamily="34" charset="0"/>
                <a:cs typeface="Arial" panose="020B0604020202020204" pitchFamily="34" charset="0"/>
              </a:rPr>
              <a:t>5</a:t>
            </a:r>
            <a:r>
              <a:rPr lang="en-US" sz="1000" b="1">
                <a:solidFill>
                  <a:schemeClr val="bg1"/>
                </a:solidFill>
                <a:latin typeface="Arial" panose="020B0604020202020204" pitchFamily="34" charset="0"/>
                <a:cs typeface="Arial" panose="020B0604020202020204" pitchFamily="34" charset="0"/>
              </a:rPr>
              <a:t> </a:t>
            </a:r>
          </a:p>
          <a:p>
            <a:pPr algn="ctr"/>
            <a:endParaRPr lang="en-US" sz="300" b="1">
              <a:solidFill>
                <a:schemeClr val="bg1"/>
              </a:solidFill>
              <a:latin typeface="Arial" panose="020B0604020202020204" pitchFamily="34" charset="0"/>
              <a:cs typeface="Arial" panose="020B0604020202020204" pitchFamily="34" charset="0"/>
            </a:endParaRPr>
          </a:p>
          <a:p>
            <a:pPr algn="ctr"/>
            <a:r>
              <a:rPr lang="en-US" sz="1000" b="1">
                <a:solidFill>
                  <a:schemeClr val="bg1"/>
                </a:solidFill>
                <a:latin typeface="Arial" panose="020B0604020202020204" pitchFamily="34" charset="0"/>
                <a:cs typeface="Arial" panose="020B0604020202020204" pitchFamily="34" charset="0"/>
              </a:rPr>
              <a:t>Identify owned or controlled assets available to meet VA-defined technical project requirements</a:t>
            </a:r>
          </a:p>
          <a:p>
            <a:pPr algn="ctr"/>
            <a:endParaRPr lang="en-US" sz="300" b="1">
              <a:solidFill>
                <a:schemeClr val="bg1"/>
              </a:solidFill>
              <a:latin typeface="Arial" panose="020B0604020202020204" pitchFamily="34" charset="0"/>
              <a:cs typeface="Arial" panose="020B0604020202020204" pitchFamily="34" charset="0"/>
            </a:endParaRPr>
          </a:p>
        </p:txBody>
      </p:sp>
      <p:pic>
        <p:nvPicPr>
          <p:cNvPr id="47" name="Picture 46">
            <a:extLst>
              <a:ext uri="{FF2B5EF4-FFF2-40B4-BE49-F238E27FC236}">
                <a16:creationId xmlns:a16="http://schemas.microsoft.com/office/drawing/2014/main" id="{D2845BFD-7F1F-95EC-89A1-5E71AE5C79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24030" y="2088098"/>
            <a:ext cx="1678691" cy="1692450"/>
          </a:xfrm>
          <a:prstGeom prst="rect">
            <a:avLst/>
          </a:prstGeom>
        </p:spPr>
      </p:pic>
      <p:cxnSp>
        <p:nvCxnSpPr>
          <p:cNvPr id="69" name="Straight Connector 68">
            <a:extLst>
              <a:ext uri="{FF2B5EF4-FFF2-40B4-BE49-F238E27FC236}">
                <a16:creationId xmlns:a16="http://schemas.microsoft.com/office/drawing/2014/main" id="{D3E4581D-1DC8-3459-27D7-F9A0AADA5C1C}"/>
              </a:ext>
            </a:extLst>
          </p:cNvPr>
          <p:cNvCxnSpPr>
            <a:cxnSpLocks/>
            <a:stCxn id="47" idx="0"/>
          </p:cNvCxnSpPr>
          <p:nvPr/>
        </p:nvCxnSpPr>
        <p:spPr>
          <a:xfrm flipH="1" flipV="1">
            <a:off x="4962165" y="1528794"/>
            <a:ext cx="1211" cy="559304"/>
          </a:xfrm>
          <a:prstGeom prst="line">
            <a:avLst/>
          </a:prstGeom>
          <a:ln w="28575">
            <a:solidFill>
              <a:srgbClr val="006663"/>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46512FB-719F-E0AF-B90A-89B50477C624}"/>
              </a:ext>
            </a:extLst>
          </p:cNvPr>
          <p:cNvCxnSpPr>
            <a:cxnSpLocks/>
          </p:cNvCxnSpPr>
          <p:nvPr/>
        </p:nvCxnSpPr>
        <p:spPr>
          <a:xfrm flipV="1">
            <a:off x="8688486" y="1960212"/>
            <a:ext cx="0" cy="791207"/>
          </a:xfrm>
          <a:prstGeom prst="line">
            <a:avLst/>
          </a:prstGeom>
          <a:ln w="28575">
            <a:solidFill>
              <a:srgbClr val="006663"/>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5DE03B9C-2121-0F83-CC2C-5418B59FA316}"/>
              </a:ext>
            </a:extLst>
          </p:cNvPr>
          <p:cNvCxnSpPr>
            <a:cxnSpLocks/>
          </p:cNvCxnSpPr>
          <p:nvPr/>
        </p:nvCxnSpPr>
        <p:spPr>
          <a:xfrm flipV="1">
            <a:off x="1946007" y="1945378"/>
            <a:ext cx="0" cy="828161"/>
          </a:xfrm>
          <a:prstGeom prst="line">
            <a:avLst/>
          </a:prstGeom>
          <a:ln w="28575">
            <a:solidFill>
              <a:srgbClr val="006663"/>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8A98D882-088E-B4B6-D3FD-612DD19B12D2}"/>
              </a:ext>
            </a:extLst>
          </p:cNvPr>
          <p:cNvCxnSpPr>
            <a:cxnSpLocks/>
          </p:cNvCxnSpPr>
          <p:nvPr/>
        </p:nvCxnSpPr>
        <p:spPr>
          <a:xfrm flipV="1">
            <a:off x="6952388" y="3735087"/>
            <a:ext cx="0" cy="69485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BC091B78-77AD-FF41-81B5-717AE425C626}"/>
              </a:ext>
            </a:extLst>
          </p:cNvPr>
          <p:cNvSpPr txBox="1">
            <a:spLocks/>
          </p:cNvSpPr>
          <p:nvPr/>
        </p:nvSpPr>
        <p:spPr>
          <a:xfrm>
            <a:off x="190865" y="52266"/>
            <a:ext cx="8847714" cy="6727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Sec. 704 - Scenario 2: </a:t>
            </a:r>
            <a:r>
              <a:rPr lang="en-US" sz="2400" b="0" dirty="0">
                <a:latin typeface="Arial" panose="020B0604020202020204" pitchFamily="34" charset="0"/>
                <a:cs typeface="Arial" panose="020B0604020202020204" pitchFamily="34" charset="0"/>
              </a:rPr>
              <a:t>Sole Source Lease from Affiliate for New VA Patient Care Wing Co-Located with Affiliate’s Facility</a:t>
            </a:r>
          </a:p>
        </p:txBody>
      </p:sp>
      <p:sp>
        <p:nvSpPr>
          <p:cNvPr id="40" name="Rectangle: Top Corners Rounded 39">
            <a:extLst>
              <a:ext uri="{FF2B5EF4-FFF2-40B4-BE49-F238E27FC236}">
                <a16:creationId xmlns:a16="http://schemas.microsoft.com/office/drawing/2014/main" id="{2971C3ED-CA2E-3BB6-930D-FD01862412DE}"/>
              </a:ext>
            </a:extLst>
          </p:cNvPr>
          <p:cNvSpPr/>
          <p:nvPr/>
        </p:nvSpPr>
        <p:spPr>
          <a:xfrm rot="10800000">
            <a:off x="105421" y="5212014"/>
            <a:ext cx="8933158" cy="340000"/>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latin typeface="Arial" panose="020B0604020202020204" pitchFamily="34" charset="0"/>
              <a:cs typeface="Arial" panose="020B0604020202020204" pitchFamily="34" charset="0"/>
            </a:endParaRPr>
          </a:p>
        </p:txBody>
      </p:sp>
      <p:sp>
        <p:nvSpPr>
          <p:cNvPr id="41" name="Rectangle: Top Corners Rounded 40">
            <a:extLst>
              <a:ext uri="{FF2B5EF4-FFF2-40B4-BE49-F238E27FC236}">
                <a16:creationId xmlns:a16="http://schemas.microsoft.com/office/drawing/2014/main" id="{33C90EA6-2465-82AD-AF7F-84284789722D}"/>
              </a:ext>
            </a:extLst>
          </p:cNvPr>
          <p:cNvSpPr/>
          <p:nvPr/>
        </p:nvSpPr>
        <p:spPr>
          <a:xfrm>
            <a:off x="101545" y="875615"/>
            <a:ext cx="8937034" cy="340000"/>
          </a:xfrm>
          <a:prstGeom prst="round2SameRect">
            <a:avLst>
              <a:gd name="adj1" fmla="val 50000"/>
              <a:gd name="adj2" fmla="val 0"/>
            </a:avLst>
          </a:prstGeom>
          <a:solidFill>
            <a:srgbClr val="006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Affiliate Responsibilities </a:t>
            </a:r>
          </a:p>
        </p:txBody>
      </p:sp>
      <p:sp>
        <p:nvSpPr>
          <p:cNvPr id="42" name="TextBox 41">
            <a:extLst>
              <a:ext uri="{FF2B5EF4-FFF2-40B4-BE49-F238E27FC236}">
                <a16:creationId xmlns:a16="http://schemas.microsoft.com/office/drawing/2014/main" id="{6A0D7916-E3B9-EB05-1736-C83C3B967055}"/>
              </a:ext>
            </a:extLst>
          </p:cNvPr>
          <p:cNvSpPr txBox="1"/>
          <p:nvPr/>
        </p:nvSpPr>
        <p:spPr>
          <a:xfrm>
            <a:off x="2281562" y="5203136"/>
            <a:ext cx="4580876" cy="369332"/>
          </a:xfrm>
          <a:prstGeom prst="rect">
            <a:avLst/>
          </a:prstGeom>
          <a:noFill/>
        </p:spPr>
        <p:txBody>
          <a:bodyPr wrap="square">
            <a:spAutoFit/>
          </a:bodyPr>
          <a:lstStyle/>
          <a:p>
            <a:pPr algn="ctr"/>
            <a:r>
              <a:rPr lang="en-US">
                <a:solidFill>
                  <a:schemeClr val="bg1"/>
                </a:solidFill>
                <a:latin typeface="Arial" panose="020B0604020202020204" pitchFamily="34" charset="0"/>
                <a:cs typeface="Arial" panose="020B0604020202020204" pitchFamily="34" charset="0"/>
              </a:rPr>
              <a:t>VA Responsibilities </a:t>
            </a:r>
          </a:p>
        </p:txBody>
      </p:sp>
      <p:sp>
        <p:nvSpPr>
          <p:cNvPr id="59" name="TextBox 58">
            <a:extLst>
              <a:ext uri="{FF2B5EF4-FFF2-40B4-BE49-F238E27FC236}">
                <a16:creationId xmlns:a16="http://schemas.microsoft.com/office/drawing/2014/main" id="{BEE82E3C-A100-6B05-3171-A0E87C1F607E}"/>
              </a:ext>
            </a:extLst>
          </p:cNvPr>
          <p:cNvSpPr txBox="1"/>
          <p:nvPr/>
        </p:nvSpPr>
        <p:spPr>
          <a:xfrm>
            <a:off x="2909495" y="1267158"/>
            <a:ext cx="3670365" cy="646331"/>
          </a:xfrm>
          <a:prstGeom prst="rect">
            <a:avLst/>
          </a:prstGeom>
          <a:solidFill>
            <a:srgbClr val="006663"/>
          </a:solidFill>
          <a:ln>
            <a:noFill/>
          </a:ln>
          <a:effectLst>
            <a:outerShdw blurRad="50800" dist="38100" dir="8100000" algn="tr" rotWithShape="0">
              <a:prstClr val="black">
                <a:alpha val="40000"/>
              </a:prstClr>
            </a:outerShdw>
          </a:effectLst>
        </p:spPr>
        <p:txBody>
          <a:bodyPr wrap="square" rtlCol="0">
            <a:spAutoFit/>
          </a:bodyPr>
          <a:lstStyle/>
          <a:p>
            <a:pPr algn="ctr"/>
            <a:r>
              <a:rPr lang="en-US" sz="1000" b="1">
                <a:solidFill>
                  <a:schemeClr val="bg1"/>
                </a:solidFill>
                <a:latin typeface="Arial" panose="020B0604020202020204" pitchFamily="34" charset="0"/>
                <a:cs typeface="Arial" panose="020B0604020202020204" pitchFamily="34" charset="0"/>
              </a:rPr>
              <a:t>Secure Financing (Private Capital) </a:t>
            </a:r>
          </a:p>
          <a:p>
            <a:pPr algn="ctr"/>
            <a:endParaRPr lang="en-US" sz="300" b="1">
              <a:solidFill>
                <a:schemeClr val="bg1"/>
              </a:solidFill>
              <a:latin typeface="Arial" panose="020B0604020202020204" pitchFamily="34" charset="0"/>
              <a:cs typeface="Arial" panose="020B0604020202020204" pitchFamily="34" charset="0"/>
            </a:endParaRPr>
          </a:p>
          <a:p>
            <a:pPr algn="ctr"/>
            <a:r>
              <a:rPr lang="en-US" sz="1000" b="1">
                <a:solidFill>
                  <a:schemeClr val="bg1"/>
                </a:solidFill>
                <a:latin typeface="Arial" panose="020B0604020202020204" pitchFamily="34" charset="0"/>
                <a:cs typeface="Arial" panose="020B0604020202020204" pitchFamily="34" charset="0"/>
              </a:rPr>
              <a:t>Renovate or construct new wing for VA use </a:t>
            </a:r>
          </a:p>
          <a:p>
            <a:pPr algn="ctr"/>
            <a:endParaRPr lang="en-US" sz="300" b="1">
              <a:solidFill>
                <a:schemeClr val="bg1"/>
              </a:solidFill>
              <a:latin typeface="Arial" panose="020B0604020202020204" pitchFamily="34" charset="0"/>
              <a:cs typeface="Arial" panose="020B0604020202020204" pitchFamily="34" charset="0"/>
            </a:endParaRPr>
          </a:p>
          <a:p>
            <a:pPr algn="ctr"/>
            <a:r>
              <a:rPr lang="en-US" sz="1000" b="1">
                <a:solidFill>
                  <a:schemeClr val="bg1"/>
                </a:solidFill>
                <a:latin typeface="Arial" panose="020B0604020202020204" pitchFamily="34" charset="0"/>
                <a:cs typeface="Arial" panose="020B0604020202020204" pitchFamily="34" charset="0"/>
              </a:rPr>
              <a:t>Successful commissioning report</a:t>
            </a:r>
          </a:p>
        </p:txBody>
      </p:sp>
      <p:sp>
        <p:nvSpPr>
          <p:cNvPr id="28" name="TextBox 27">
            <a:extLst>
              <a:ext uri="{FF2B5EF4-FFF2-40B4-BE49-F238E27FC236}">
                <a16:creationId xmlns:a16="http://schemas.microsoft.com/office/drawing/2014/main" id="{2B637439-6A5D-C64F-BE4D-F33402D22DBE}"/>
              </a:ext>
            </a:extLst>
          </p:cNvPr>
          <p:cNvSpPr txBox="1"/>
          <p:nvPr/>
        </p:nvSpPr>
        <p:spPr>
          <a:xfrm>
            <a:off x="7859750" y="4269916"/>
            <a:ext cx="1099232" cy="830997"/>
          </a:xfrm>
          <a:prstGeom prst="rect">
            <a:avLst/>
          </a:prstGeom>
          <a:solidFill>
            <a:schemeClr val="accent2">
              <a:lumMod val="75000"/>
            </a:schemeClr>
          </a:solidFill>
          <a:ln>
            <a:noFill/>
          </a:ln>
          <a:effectLst>
            <a:outerShdw blurRad="50800" dist="38100" dir="8100000" algn="tr" rotWithShape="0">
              <a:prstClr val="black">
                <a:alpha val="40000"/>
              </a:prstClr>
            </a:outerShdw>
          </a:effectLst>
        </p:spPr>
        <p:txBody>
          <a:bodyPr wrap="square" rtlCol="0">
            <a:spAutoFit/>
          </a:bodyPr>
          <a:lstStyle/>
          <a:p>
            <a:pPr algn="ctr"/>
            <a:r>
              <a:rPr lang="en-US" sz="1200" b="1" dirty="0">
                <a:solidFill>
                  <a:schemeClr val="bg1"/>
                </a:solidFill>
                <a:latin typeface="Arial" panose="020B0604020202020204" pitchFamily="34" charset="0"/>
                <a:cs typeface="Arial" panose="020B0604020202020204" pitchFamily="34" charset="0"/>
              </a:rPr>
              <a:t>VA Provides Direct Patient Care</a:t>
            </a:r>
            <a:r>
              <a:rPr lang="en-US" sz="1200" b="1" baseline="30000" dirty="0">
                <a:solidFill>
                  <a:schemeClr val="bg1"/>
                </a:solidFill>
                <a:latin typeface="Arial" panose="020B0604020202020204" pitchFamily="34" charset="0"/>
                <a:cs typeface="Arial" panose="020B0604020202020204" pitchFamily="34" charset="0"/>
              </a:rPr>
              <a:t>4</a:t>
            </a:r>
            <a:endParaRPr lang="en-US" sz="1200" b="1"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9565FBA-06C6-59AE-7E58-EAA470FBF787}"/>
              </a:ext>
            </a:extLst>
          </p:cNvPr>
          <p:cNvSpPr txBox="1"/>
          <p:nvPr/>
        </p:nvSpPr>
        <p:spPr>
          <a:xfrm>
            <a:off x="137604" y="3436416"/>
            <a:ext cx="1431663" cy="830997"/>
          </a:xfrm>
          <a:prstGeom prst="rect">
            <a:avLst/>
          </a:prstGeom>
          <a:solidFill>
            <a:srgbClr val="02355F"/>
          </a:solidFill>
          <a:ln>
            <a:noFill/>
          </a:ln>
          <a:effectLst>
            <a:outerShdw blurRad="50800" dist="38100" dir="8100000" algn="tr" rotWithShape="0">
              <a:prstClr val="black">
                <a:alpha val="40000"/>
              </a:prstClr>
            </a:outerShdw>
          </a:effectLst>
        </p:spPr>
        <p:txBody>
          <a:bodyPr wrap="square" rtlCol="0">
            <a:spAutoFit/>
          </a:bodyPr>
          <a:lstStyle/>
          <a:p>
            <a:pPr algn="ctr"/>
            <a:r>
              <a:rPr lang="en-US" sz="900" b="1">
                <a:solidFill>
                  <a:schemeClr val="bg1"/>
                </a:solidFill>
                <a:latin typeface="Arial" panose="020B0604020202020204" pitchFamily="34" charset="0"/>
                <a:cs typeface="Arial" panose="020B0604020202020204" pitchFamily="34" charset="0"/>
              </a:rPr>
              <a:t>Identify/Define VA facility need, submit for approvals</a:t>
            </a:r>
            <a:r>
              <a:rPr lang="en-US" sz="900" b="1" baseline="30000">
                <a:solidFill>
                  <a:schemeClr val="bg1"/>
                </a:solidFill>
                <a:latin typeface="Arial" panose="020B0604020202020204" pitchFamily="34" charset="0"/>
                <a:cs typeface="Arial" panose="020B0604020202020204" pitchFamily="34" charset="0"/>
              </a:rPr>
              <a:t>1</a:t>
            </a:r>
          </a:p>
          <a:p>
            <a:pPr algn="ctr"/>
            <a:endParaRPr lang="en-US" sz="300" b="1">
              <a:solidFill>
                <a:schemeClr val="bg1"/>
              </a:solidFill>
              <a:latin typeface="Arial" panose="020B0604020202020204" pitchFamily="34" charset="0"/>
              <a:cs typeface="Arial" panose="020B0604020202020204" pitchFamily="34" charset="0"/>
            </a:endParaRPr>
          </a:p>
          <a:p>
            <a:pPr algn="ctr"/>
            <a:r>
              <a:rPr lang="en-US" sz="900" b="1">
                <a:solidFill>
                  <a:schemeClr val="bg1"/>
                </a:solidFill>
                <a:latin typeface="Arial" panose="020B0604020202020204" pitchFamily="34" charset="0"/>
                <a:cs typeface="Arial" panose="020B0604020202020204" pitchFamily="34" charset="0"/>
              </a:rPr>
              <a:t>Define technical project requirements</a:t>
            </a:r>
            <a:endParaRPr lang="en-US" sz="900" b="1" baseline="30000">
              <a:solidFill>
                <a:schemeClr val="bg1"/>
              </a:solidFill>
              <a:latin typeface="Arial" panose="020B0604020202020204" pitchFamily="34" charset="0"/>
              <a:cs typeface="Arial" panose="020B0604020202020204" pitchFamily="34" charset="0"/>
            </a:endParaRPr>
          </a:p>
        </p:txBody>
      </p:sp>
      <p:sp>
        <p:nvSpPr>
          <p:cNvPr id="4" name="Arrow: Curved Left 3">
            <a:extLst>
              <a:ext uri="{FF2B5EF4-FFF2-40B4-BE49-F238E27FC236}">
                <a16:creationId xmlns:a16="http://schemas.microsoft.com/office/drawing/2014/main" id="{75D9BE1C-9AC7-4672-3710-32F059269298}"/>
              </a:ext>
            </a:extLst>
          </p:cNvPr>
          <p:cNvSpPr/>
          <p:nvPr/>
        </p:nvSpPr>
        <p:spPr>
          <a:xfrm>
            <a:off x="3427586" y="2129779"/>
            <a:ext cx="572477" cy="1494950"/>
          </a:xfrm>
          <a:prstGeom prst="curvedLeftArrow">
            <a:avLst/>
          </a:prstGeom>
          <a:solidFill>
            <a:srgbClr val="DBDBDB">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Arrow: Curved Left 4">
            <a:extLst>
              <a:ext uri="{FF2B5EF4-FFF2-40B4-BE49-F238E27FC236}">
                <a16:creationId xmlns:a16="http://schemas.microsoft.com/office/drawing/2014/main" id="{4DBC9B3F-DA72-9B7F-5901-6E0AEE7527B2}"/>
              </a:ext>
            </a:extLst>
          </p:cNvPr>
          <p:cNvSpPr/>
          <p:nvPr/>
        </p:nvSpPr>
        <p:spPr>
          <a:xfrm flipH="1" flipV="1">
            <a:off x="2761416" y="2064419"/>
            <a:ext cx="556580" cy="1476076"/>
          </a:xfrm>
          <a:prstGeom prst="curvedLeftArrow">
            <a:avLst/>
          </a:prstGeom>
          <a:solidFill>
            <a:srgbClr val="DBDBDB">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Rounded Corners 5">
            <a:extLst>
              <a:ext uri="{FF2B5EF4-FFF2-40B4-BE49-F238E27FC236}">
                <a16:creationId xmlns:a16="http://schemas.microsoft.com/office/drawing/2014/main" id="{5324AEB9-78E7-9457-C513-7DE4F3E72F82}"/>
              </a:ext>
            </a:extLst>
          </p:cNvPr>
          <p:cNvSpPr/>
          <p:nvPr/>
        </p:nvSpPr>
        <p:spPr>
          <a:xfrm>
            <a:off x="2652141" y="2347212"/>
            <a:ext cx="1177014" cy="247923"/>
          </a:xfrm>
          <a:prstGeom prst="roundRect">
            <a:avLst>
              <a:gd name="adj" fmla="val 4228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tx1"/>
                </a:solidFill>
              </a:rPr>
              <a:t>Negotiations With Identified Affiliate</a:t>
            </a:r>
          </a:p>
        </p:txBody>
      </p:sp>
      <p:sp>
        <p:nvSpPr>
          <p:cNvPr id="7" name="Rectangle: Rounded Corners 6">
            <a:extLst>
              <a:ext uri="{FF2B5EF4-FFF2-40B4-BE49-F238E27FC236}">
                <a16:creationId xmlns:a16="http://schemas.microsoft.com/office/drawing/2014/main" id="{57D3DD91-D80D-EAD3-FBCD-2076CE3DA0DE}"/>
              </a:ext>
            </a:extLst>
          </p:cNvPr>
          <p:cNvSpPr/>
          <p:nvPr/>
        </p:nvSpPr>
        <p:spPr>
          <a:xfrm>
            <a:off x="3481512" y="2568022"/>
            <a:ext cx="313941" cy="745097"/>
          </a:xfrm>
          <a:prstGeom prst="roundRect">
            <a:avLst>
              <a:gd name="adj" fmla="val 28803"/>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C462FA86-45EF-6CB7-784A-7E7561329BC8}"/>
              </a:ext>
            </a:extLst>
          </p:cNvPr>
          <p:cNvSpPr/>
          <p:nvPr/>
        </p:nvSpPr>
        <p:spPr>
          <a:xfrm>
            <a:off x="3508258" y="3037269"/>
            <a:ext cx="247888" cy="22805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tar: 5 Points 30">
            <a:extLst>
              <a:ext uri="{FF2B5EF4-FFF2-40B4-BE49-F238E27FC236}">
                <a16:creationId xmlns:a16="http://schemas.microsoft.com/office/drawing/2014/main" id="{5FD7FC05-5E66-D7C4-CDB6-4E84D6E73D12}"/>
              </a:ext>
            </a:extLst>
          </p:cNvPr>
          <p:cNvSpPr/>
          <p:nvPr/>
        </p:nvSpPr>
        <p:spPr>
          <a:xfrm>
            <a:off x="3505739" y="2593725"/>
            <a:ext cx="247888" cy="228059"/>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tar: 5 Points 31">
            <a:extLst>
              <a:ext uri="{FF2B5EF4-FFF2-40B4-BE49-F238E27FC236}">
                <a16:creationId xmlns:a16="http://schemas.microsoft.com/office/drawing/2014/main" id="{16E533C7-3BFB-A935-C033-2CAA82B82741}"/>
              </a:ext>
            </a:extLst>
          </p:cNvPr>
          <p:cNvSpPr/>
          <p:nvPr/>
        </p:nvSpPr>
        <p:spPr>
          <a:xfrm>
            <a:off x="3508258" y="2818360"/>
            <a:ext cx="247888" cy="228059"/>
          </a:xfrm>
          <a:prstGeom prst="star5">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647564F4-0BD1-6626-DBF7-AE55C04162E7}"/>
              </a:ext>
            </a:extLst>
          </p:cNvPr>
          <p:cNvSpPr txBox="1"/>
          <p:nvPr/>
        </p:nvSpPr>
        <p:spPr>
          <a:xfrm>
            <a:off x="6246922" y="4239289"/>
            <a:ext cx="1455525" cy="707886"/>
          </a:xfrm>
          <a:prstGeom prst="rect">
            <a:avLst/>
          </a:prstGeom>
          <a:solidFill>
            <a:srgbClr val="02355F"/>
          </a:solidFill>
          <a:ln>
            <a:noFill/>
          </a:ln>
          <a:effectLst>
            <a:outerShdw blurRad="50800" dist="38100" dir="8100000" algn="tr" rotWithShape="0">
              <a:prstClr val="black">
                <a:alpha val="40000"/>
              </a:prstClr>
            </a:outerShdw>
          </a:effectLst>
        </p:spPr>
        <p:txBody>
          <a:bodyPr wrap="square" rtlCol="0">
            <a:spAutoFit/>
          </a:bodyPr>
          <a:lstStyle/>
          <a:p>
            <a:pPr algn="ctr"/>
            <a:r>
              <a:rPr lang="en-US" sz="1100" b="1" dirty="0">
                <a:solidFill>
                  <a:schemeClr val="bg1"/>
                </a:solidFill>
                <a:latin typeface="Arial" panose="020B0604020202020204" pitchFamily="34" charset="0"/>
                <a:cs typeface="Arial" panose="020B0604020202020204" pitchFamily="34" charset="0"/>
              </a:rPr>
              <a:t>Activate, staff, and operate space</a:t>
            </a:r>
            <a:r>
              <a:rPr lang="en-US" sz="1100" b="1" baseline="30000" dirty="0">
                <a:solidFill>
                  <a:schemeClr val="bg1"/>
                </a:solidFill>
                <a:latin typeface="Arial" panose="020B0604020202020204" pitchFamily="34" charset="0"/>
                <a:cs typeface="Arial" panose="020B0604020202020204" pitchFamily="34" charset="0"/>
              </a:rPr>
              <a:t>4</a:t>
            </a:r>
            <a:endParaRPr lang="en-US" sz="1100" b="1" dirty="0">
              <a:solidFill>
                <a:schemeClr val="bg1"/>
              </a:solidFill>
              <a:latin typeface="Arial" panose="020B0604020202020204" pitchFamily="34" charset="0"/>
              <a:cs typeface="Arial" panose="020B0604020202020204" pitchFamily="34" charset="0"/>
            </a:endParaRPr>
          </a:p>
          <a:p>
            <a:pPr algn="ctr"/>
            <a:r>
              <a:rPr lang="en-US" sz="900" b="1" dirty="0">
                <a:solidFill>
                  <a:schemeClr val="bg1"/>
                </a:solidFill>
                <a:latin typeface="Arial" panose="020B0604020202020204" pitchFamily="34" charset="0"/>
                <a:cs typeface="Arial" panose="020B0604020202020204" pitchFamily="34" charset="0"/>
              </a:rPr>
              <a:t>(VA Pays Rent to Affiliate)</a:t>
            </a:r>
            <a:endParaRPr lang="en-US" sz="1100" b="1" dirty="0">
              <a:solidFill>
                <a:schemeClr val="bg1"/>
              </a:solidFill>
              <a:latin typeface="Arial" panose="020B0604020202020204" pitchFamily="34" charset="0"/>
              <a:cs typeface="Arial" panose="020B0604020202020204" pitchFamily="34" charset="0"/>
            </a:endParaRPr>
          </a:p>
        </p:txBody>
      </p:sp>
      <p:sp>
        <p:nvSpPr>
          <p:cNvPr id="49" name="Star: 5 Points 48">
            <a:extLst>
              <a:ext uri="{FF2B5EF4-FFF2-40B4-BE49-F238E27FC236}">
                <a16:creationId xmlns:a16="http://schemas.microsoft.com/office/drawing/2014/main" id="{A29C87F8-C0F5-4206-9889-E38AEDB1E794}"/>
              </a:ext>
            </a:extLst>
          </p:cNvPr>
          <p:cNvSpPr/>
          <p:nvPr/>
        </p:nvSpPr>
        <p:spPr>
          <a:xfrm>
            <a:off x="5408876" y="1950492"/>
            <a:ext cx="224284" cy="20634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907F2DD0-FC92-F729-6504-CFAE672D86FC}"/>
              </a:ext>
            </a:extLst>
          </p:cNvPr>
          <p:cNvSpPr txBox="1"/>
          <p:nvPr/>
        </p:nvSpPr>
        <p:spPr>
          <a:xfrm>
            <a:off x="6974685" y="1262651"/>
            <a:ext cx="1907284" cy="769441"/>
          </a:xfrm>
          <a:prstGeom prst="rect">
            <a:avLst/>
          </a:prstGeom>
          <a:solidFill>
            <a:srgbClr val="006663"/>
          </a:solidFill>
          <a:ln>
            <a:noFill/>
          </a:ln>
          <a:effectLst>
            <a:outerShdw blurRad="50800" dist="38100" dir="8100000" algn="tr" rotWithShape="0">
              <a:prstClr val="black">
                <a:alpha val="40000"/>
              </a:prstClr>
            </a:outerShdw>
          </a:effectLst>
        </p:spPr>
        <p:txBody>
          <a:bodyPr wrap="square" rtlCol="0">
            <a:spAutoFit/>
          </a:bodyPr>
          <a:lstStyle/>
          <a:p>
            <a:pPr algn="ctr"/>
            <a:r>
              <a:rPr lang="en-US" sz="1100" b="1">
                <a:solidFill>
                  <a:schemeClr val="bg1"/>
                </a:solidFill>
                <a:latin typeface="Arial" panose="020B0604020202020204" pitchFamily="34" charset="0"/>
                <a:cs typeface="Arial" panose="020B0604020202020204" pitchFamily="34" charset="0"/>
              </a:rPr>
              <a:t>Provide (or contract for) Facility Management/ Operations pursuant to the terms of the lease</a:t>
            </a:r>
          </a:p>
        </p:txBody>
      </p:sp>
      <p:pic>
        <p:nvPicPr>
          <p:cNvPr id="3" name="Picture 2" descr="Graphical user interface&#10;&#10;Description automatically generated with low confidence">
            <a:extLst>
              <a:ext uri="{FF2B5EF4-FFF2-40B4-BE49-F238E27FC236}">
                <a16:creationId xmlns:a16="http://schemas.microsoft.com/office/drawing/2014/main" id="{5536F5CB-5F9D-F666-D2F0-7FCE17E1C2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7151" y="2111117"/>
            <a:ext cx="1678690" cy="1692450"/>
          </a:xfrm>
          <a:prstGeom prst="rect">
            <a:avLst/>
          </a:prstGeom>
        </p:spPr>
      </p:pic>
      <p:sp>
        <p:nvSpPr>
          <p:cNvPr id="11" name="Rectangle: Rounded Corners 10">
            <a:extLst>
              <a:ext uri="{FF2B5EF4-FFF2-40B4-BE49-F238E27FC236}">
                <a16:creationId xmlns:a16="http://schemas.microsoft.com/office/drawing/2014/main" id="{F3CB61E0-4D15-BAF7-D5AB-2944378B7D34}"/>
              </a:ext>
            </a:extLst>
          </p:cNvPr>
          <p:cNvSpPr/>
          <p:nvPr/>
        </p:nvSpPr>
        <p:spPr>
          <a:xfrm>
            <a:off x="7112570" y="2639267"/>
            <a:ext cx="567283" cy="183888"/>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accent1"/>
                </a:solidFill>
              </a:rPr>
              <a:t>VA Wing</a:t>
            </a:r>
          </a:p>
        </p:txBody>
      </p:sp>
      <p:sp>
        <p:nvSpPr>
          <p:cNvPr id="25" name="Rectangle 24">
            <a:extLst>
              <a:ext uri="{FF2B5EF4-FFF2-40B4-BE49-F238E27FC236}">
                <a16:creationId xmlns:a16="http://schemas.microsoft.com/office/drawing/2014/main" id="{FB8D63F9-73B7-26D8-D93E-D21EB0DE216F}"/>
              </a:ext>
            </a:extLst>
          </p:cNvPr>
          <p:cNvSpPr/>
          <p:nvPr/>
        </p:nvSpPr>
        <p:spPr>
          <a:xfrm>
            <a:off x="6608437" y="2893271"/>
            <a:ext cx="571241" cy="110675"/>
          </a:xfrm>
          <a:prstGeom prst="rect">
            <a:avLst/>
          </a:prstGeom>
          <a:solidFill>
            <a:srgbClr val="CDE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6" name="Rectangle 25">
            <a:extLst>
              <a:ext uri="{FF2B5EF4-FFF2-40B4-BE49-F238E27FC236}">
                <a16:creationId xmlns:a16="http://schemas.microsoft.com/office/drawing/2014/main" id="{AD7CB6B2-1E83-0DC9-97BD-99A9ED4C7936}"/>
              </a:ext>
            </a:extLst>
          </p:cNvPr>
          <p:cNvSpPr/>
          <p:nvPr/>
        </p:nvSpPr>
        <p:spPr>
          <a:xfrm>
            <a:off x="6451089" y="2921056"/>
            <a:ext cx="808922" cy="110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rgbClr val="F2655E"/>
                </a:solidFill>
              </a:rPr>
              <a:t>Affiliate Hospital</a:t>
            </a:r>
          </a:p>
        </p:txBody>
      </p:sp>
      <p:pic>
        <p:nvPicPr>
          <p:cNvPr id="1026" name="Picture 2" descr="US Department of Veterans Affairs Logo PNG Transparent &amp; SVG Vector -  Freebie Supply">
            <a:extLst>
              <a:ext uri="{FF2B5EF4-FFF2-40B4-BE49-F238E27FC236}">
                <a16:creationId xmlns:a16="http://schemas.microsoft.com/office/drawing/2014/main" id="{CEF01F13-2EC8-B6A5-9948-9D272DD700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3288" y="2784931"/>
            <a:ext cx="125455" cy="125338"/>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80B34C80-9367-E603-7FEA-49CEFF46A47B}"/>
              </a:ext>
            </a:extLst>
          </p:cNvPr>
          <p:cNvSpPr/>
          <p:nvPr/>
        </p:nvSpPr>
        <p:spPr>
          <a:xfrm>
            <a:off x="4150534" y="5674951"/>
            <a:ext cx="5085454" cy="672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800" b="1" baseline="30000" dirty="0">
                <a:solidFill>
                  <a:schemeClr val="tx1"/>
                </a:solidFill>
                <a:latin typeface="Arial" panose="020B0604020202020204" pitchFamily="34" charset="0"/>
                <a:cs typeface="Arial" panose="020B0604020202020204" pitchFamily="34" charset="0"/>
              </a:rPr>
              <a:t>1 </a:t>
            </a:r>
            <a:r>
              <a:rPr lang="en-US" sz="800" b="0" i="0" dirty="0">
                <a:solidFill>
                  <a:schemeClr val="tx1"/>
                </a:solidFill>
                <a:effectLst/>
                <a:latin typeface="Arial" panose="020B0604020202020204" pitchFamily="34" charset="0"/>
                <a:cs typeface="Arial" panose="020B0604020202020204" pitchFamily="34" charset="0"/>
              </a:rPr>
              <a:t>Requirements must be submitted by VHA through SCIP, be included in Budget Vol. IV (</a:t>
            </a:r>
            <a:r>
              <a:rPr lang="en-US" sz="800" b="0" i="0" dirty="0">
                <a:solidFill>
                  <a:schemeClr val="tx1"/>
                </a:solidFill>
                <a:effectLst/>
                <a:latin typeface="Arial" panose="020B0604020202020204" pitchFamily="34" charset="0"/>
                <a:cs typeface="Arial" panose="020B0604020202020204" pitchFamily="34" charset="0"/>
                <a:hlinkClick r:id="rId6"/>
              </a:rPr>
              <a:t>https://www.va.gov/budget/products.asp</a:t>
            </a:r>
            <a:r>
              <a:rPr lang="en-US" sz="800" b="0" i="0" dirty="0">
                <a:solidFill>
                  <a:schemeClr val="tx1"/>
                </a:solidFill>
                <a:effectLst/>
                <a:latin typeface="Arial" panose="020B0604020202020204" pitchFamily="34" charset="0"/>
                <a:cs typeface="Arial" panose="020B0604020202020204" pitchFamily="34" charset="0"/>
              </a:rPr>
              <a:t>), and receive GSA delegation prior to proceeding </a:t>
            </a:r>
            <a:r>
              <a:rPr lang="en-US" sz="800" dirty="0">
                <a:solidFill>
                  <a:schemeClr val="tx1"/>
                </a:solidFill>
                <a:latin typeface="Arial" panose="020B0604020202020204" pitchFamily="34" charset="0"/>
                <a:cs typeface="Arial" panose="020B0604020202020204" pitchFamily="34" charset="0"/>
              </a:rPr>
              <a:t>with</a:t>
            </a:r>
            <a:r>
              <a:rPr lang="en-US" sz="800" b="0" i="0" dirty="0">
                <a:solidFill>
                  <a:schemeClr val="tx1"/>
                </a:solidFill>
                <a:effectLst/>
                <a:latin typeface="Arial" panose="020B0604020202020204" pitchFamily="34" charset="0"/>
                <a:cs typeface="Arial" panose="020B0604020202020204" pitchFamily="34" charset="0"/>
              </a:rPr>
              <a:t> lease.</a:t>
            </a:r>
          </a:p>
          <a:p>
            <a:r>
              <a:rPr lang="en-US" sz="800" b="1" baseline="30000" dirty="0">
                <a:solidFill>
                  <a:schemeClr val="tx1"/>
                </a:solidFill>
                <a:latin typeface="Arial" panose="020B0604020202020204" pitchFamily="34" charset="0"/>
                <a:cs typeface="Arial" panose="020B0604020202020204" pitchFamily="34" charset="0"/>
              </a:rPr>
              <a:t>2 </a:t>
            </a:r>
            <a:r>
              <a:rPr lang="en-US" sz="800" dirty="0">
                <a:solidFill>
                  <a:schemeClr val="tx1"/>
                </a:solidFill>
                <a:latin typeface="Arial" panose="020B0604020202020204" pitchFamily="34" charset="0"/>
                <a:cs typeface="Arial" panose="020B0604020202020204" pitchFamily="34" charset="0"/>
              </a:rPr>
              <a:t>Prospectus and Congressional Resolution required for all leases above GSA Prospectus threshold</a:t>
            </a:r>
            <a:r>
              <a:rPr lang="en-US" sz="800" b="0" i="0" dirty="0">
                <a:solidFill>
                  <a:schemeClr val="tx1"/>
                </a:solidFill>
                <a:effectLst/>
                <a:latin typeface="Arial" panose="020B0604020202020204" pitchFamily="34" charset="0"/>
                <a:cs typeface="Arial" panose="020B0604020202020204" pitchFamily="34" charset="0"/>
              </a:rPr>
              <a:t>  </a:t>
            </a:r>
            <a:endParaRPr lang="en-US" sz="800" b="0" i="0" dirty="0">
              <a:solidFill>
                <a:srgbClr val="242424"/>
              </a:solidFill>
              <a:effectLst/>
              <a:latin typeface="Arial" panose="020B0604020202020204" pitchFamily="34" charset="0"/>
              <a:cs typeface="Arial" panose="020B0604020202020204" pitchFamily="34" charset="0"/>
            </a:endParaRPr>
          </a:p>
          <a:p>
            <a:r>
              <a:rPr lang="en-US" sz="800" b="1" baseline="30000" dirty="0">
                <a:solidFill>
                  <a:schemeClr val="tx1"/>
                </a:solidFill>
                <a:latin typeface="Arial" panose="020B0604020202020204" pitchFamily="34" charset="0"/>
                <a:cs typeface="Arial" panose="020B0604020202020204" pitchFamily="34" charset="0"/>
              </a:rPr>
              <a:t>3 </a:t>
            </a:r>
            <a:r>
              <a:rPr lang="en-US" sz="800" dirty="0">
                <a:solidFill>
                  <a:schemeClr val="tx1"/>
                </a:solidFill>
                <a:latin typeface="Arial" panose="020B0604020202020204" pitchFamily="34" charset="0"/>
                <a:cs typeface="Arial" panose="020B0604020202020204" pitchFamily="34" charset="0"/>
              </a:rPr>
              <a:t>JOTFOC must be completed according to policy (Template located on ORP SP and ELMT)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baseline="30000" dirty="0">
                <a:solidFill>
                  <a:prstClr val="black"/>
                </a:solidFill>
                <a:latin typeface="Arial" panose="020B0604020202020204" pitchFamily="34" charset="0"/>
                <a:cs typeface="Arial" panose="020B0604020202020204" pitchFamily="34" charset="0"/>
              </a:rPr>
              <a:t>4</a:t>
            </a:r>
            <a:r>
              <a:rPr kumimoji="0" lang="en-US" sz="8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Any H</a:t>
            </a:r>
            <a:r>
              <a:rPr lang="en-US" sz="800" dirty="0" err="1">
                <a:solidFill>
                  <a:prstClr val="black"/>
                </a:solidFill>
                <a:latin typeface="Arial" panose="020B0604020202020204" pitchFamily="34" charset="0"/>
                <a:cs typeface="Arial" panose="020B0604020202020204" pitchFamily="34" charset="0"/>
              </a:rPr>
              <a:t>ealthcare</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Resource sharing must be executed separately through a contract t under 38 USC 8153</a:t>
            </a:r>
          </a:p>
          <a:p>
            <a:pPr>
              <a:defRPr/>
            </a:pPr>
            <a:r>
              <a:rPr lang="en-US" sz="800" baseline="30000" dirty="0">
                <a:solidFill>
                  <a:prstClr val="black"/>
                </a:solidFill>
                <a:latin typeface="Arial" panose="020B0604020202020204" pitchFamily="34" charset="0"/>
                <a:cs typeface="Arial" panose="020B0604020202020204" pitchFamily="34" charset="0"/>
              </a:rPr>
              <a:t>5</a:t>
            </a:r>
            <a:r>
              <a:rPr lang="en-US" sz="800" dirty="0">
                <a:solidFill>
                  <a:prstClr val="black"/>
                </a:solidFill>
                <a:latin typeface="Arial" panose="020B0604020202020204" pitchFamily="34" charset="0"/>
                <a:cs typeface="Arial" panose="020B0604020202020204" pitchFamily="34" charset="0"/>
              </a:rPr>
              <a:t> Steps 2 through 5 represent contracting/procurement/acquisition process for the lease</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5" name="Star: 5 Points 54">
            <a:extLst>
              <a:ext uri="{FF2B5EF4-FFF2-40B4-BE49-F238E27FC236}">
                <a16:creationId xmlns:a16="http://schemas.microsoft.com/office/drawing/2014/main" id="{575A3BA0-CDFE-B852-302E-FB9BDE9365E9}"/>
              </a:ext>
            </a:extLst>
          </p:cNvPr>
          <p:cNvSpPr/>
          <p:nvPr/>
        </p:nvSpPr>
        <p:spPr>
          <a:xfrm>
            <a:off x="193231" y="5818844"/>
            <a:ext cx="247888" cy="22805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tar: 5 Points 55">
            <a:extLst>
              <a:ext uri="{FF2B5EF4-FFF2-40B4-BE49-F238E27FC236}">
                <a16:creationId xmlns:a16="http://schemas.microsoft.com/office/drawing/2014/main" id="{740ABC9D-644E-69A2-19E2-CC3D9CB74CFA}"/>
              </a:ext>
            </a:extLst>
          </p:cNvPr>
          <p:cNvSpPr/>
          <p:nvPr/>
        </p:nvSpPr>
        <p:spPr>
          <a:xfrm>
            <a:off x="198743" y="6113123"/>
            <a:ext cx="247888" cy="228059"/>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F9553310-3570-41E7-0DF8-9AE5E5DF1964}"/>
              </a:ext>
            </a:extLst>
          </p:cNvPr>
          <p:cNvSpPr/>
          <p:nvPr/>
        </p:nvSpPr>
        <p:spPr>
          <a:xfrm>
            <a:off x="112363" y="5778592"/>
            <a:ext cx="4088162" cy="628067"/>
          </a:xfrm>
          <a:prstGeom prst="roundRect">
            <a:avLst>
              <a:gd name="adj" fmla="val 27658"/>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Star: 5 Points 57">
            <a:extLst>
              <a:ext uri="{FF2B5EF4-FFF2-40B4-BE49-F238E27FC236}">
                <a16:creationId xmlns:a16="http://schemas.microsoft.com/office/drawing/2014/main" id="{D6A3BEC8-8A4C-44D9-FF0C-5A1379A23BE3}"/>
              </a:ext>
            </a:extLst>
          </p:cNvPr>
          <p:cNvSpPr/>
          <p:nvPr/>
        </p:nvSpPr>
        <p:spPr>
          <a:xfrm>
            <a:off x="1405791" y="5811374"/>
            <a:ext cx="247888" cy="228059"/>
          </a:xfrm>
          <a:prstGeom prst="star5">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3A58BAC-3FD5-D7B4-E2E1-A2FC561730D3}"/>
              </a:ext>
            </a:extLst>
          </p:cNvPr>
          <p:cNvSpPr txBox="1"/>
          <p:nvPr/>
        </p:nvSpPr>
        <p:spPr>
          <a:xfrm>
            <a:off x="1103181" y="5534865"/>
            <a:ext cx="1954549" cy="276999"/>
          </a:xfrm>
          <a:prstGeom prst="rect">
            <a:avLst/>
          </a:prstGeom>
          <a:noFill/>
        </p:spPr>
        <p:txBody>
          <a:bodyPr wrap="square" rtlCol="0">
            <a:spAutoFit/>
          </a:bodyPr>
          <a:lstStyle/>
          <a:p>
            <a:pPr algn="ctr"/>
            <a:r>
              <a:rPr lang="en-US" sz="1200" b="1">
                <a:latin typeface="Arial" panose="020B0604020202020204" pitchFamily="34" charset="0"/>
                <a:cs typeface="Arial" panose="020B0604020202020204" pitchFamily="34" charset="0"/>
              </a:rPr>
              <a:t>APPROVAL POINTS</a:t>
            </a:r>
          </a:p>
        </p:txBody>
      </p:sp>
      <p:sp>
        <p:nvSpPr>
          <p:cNvPr id="61" name="TextBox 60">
            <a:extLst>
              <a:ext uri="{FF2B5EF4-FFF2-40B4-BE49-F238E27FC236}">
                <a16:creationId xmlns:a16="http://schemas.microsoft.com/office/drawing/2014/main" id="{3F1A2ABE-E922-8866-546B-997093E46F46}"/>
              </a:ext>
            </a:extLst>
          </p:cNvPr>
          <p:cNvSpPr txBox="1"/>
          <p:nvPr/>
        </p:nvSpPr>
        <p:spPr>
          <a:xfrm>
            <a:off x="404176" y="5800432"/>
            <a:ext cx="814293" cy="307777"/>
          </a:xfrm>
          <a:prstGeom prst="rect">
            <a:avLst/>
          </a:prstGeom>
          <a:noFill/>
        </p:spPr>
        <p:txBody>
          <a:bodyPr wrap="square" rtlCol="0">
            <a:spAutoFit/>
          </a:bodyPr>
          <a:lstStyle/>
          <a:p>
            <a:pPr algn="l"/>
            <a:r>
              <a:rPr lang="en-US" sz="1400" b="1">
                <a:latin typeface="Arial" panose="020B0604020202020204" pitchFamily="34" charset="0"/>
                <a:cs typeface="Arial" panose="020B0604020202020204" pitchFamily="34" charset="0"/>
              </a:rPr>
              <a:t>= </a:t>
            </a:r>
            <a:r>
              <a:rPr lang="en-US" sz="1200" b="1">
                <a:latin typeface="Arial" panose="020B0604020202020204" pitchFamily="34" charset="0"/>
                <a:cs typeface="Arial" panose="020B0604020202020204" pitchFamily="34" charset="0"/>
              </a:rPr>
              <a:t>OGC</a:t>
            </a:r>
          </a:p>
        </p:txBody>
      </p:sp>
      <p:sp>
        <p:nvSpPr>
          <p:cNvPr id="62" name="TextBox 61">
            <a:extLst>
              <a:ext uri="{FF2B5EF4-FFF2-40B4-BE49-F238E27FC236}">
                <a16:creationId xmlns:a16="http://schemas.microsoft.com/office/drawing/2014/main" id="{CD97AC70-CCA1-BA9C-37AA-B85EAA4026EA}"/>
              </a:ext>
            </a:extLst>
          </p:cNvPr>
          <p:cNvSpPr txBox="1"/>
          <p:nvPr/>
        </p:nvSpPr>
        <p:spPr>
          <a:xfrm>
            <a:off x="424333" y="6111417"/>
            <a:ext cx="1229968" cy="276999"/>
          </a:xfrm>
          <a:prstGeom prst="rect">
            <a:avLst/>
          </a:prstGeom>
          <a:noFill/>
        </p:spPr>
        <p:txBody>
          <a:bodyPr wrap="square" rtlCol="0">
            <a:spAutoFit/>
          </a:bodyPr>
          <a:lstStyle/>
          <a:p>
            <a:pPr algn="l"/>
            <a:r>
              <a:rPr lang="en-US" sz="1200" b="1">
                <a:latin typeface="Arial" panose="020B0604020202020204" pitchFamily="34" charset="0"/>
                <a:cs typeface="Arial" panose="020B0604020202020204" pitchFamily="34" charset="0"/>
              </a:rPr>
              <a:t>= ORP/CFM</a:t>
            </a:r>
          </a:p>
        </p:txBody>
      </p:sp>
      <p:sp>
        <p:nvSpPr>
          <p:cNvPr id="63" name="TextBox 62">
            <a:extLst>
              <a:ext uri="{FF2B5EF4-FFF2-40B4-BE49-F238E27FC236}">
                <a16:creationId xmlns:a16="http://schemas.microsoft.com/office/drawing/2014/main" id="{A20C7619-C9C7-D446-1300-7805BBCFA01D}"/>
              </a:ext>
            </a:extLst>
          </p:cNvPr>
          <p:cNvSpPr txBox="1"/>
          <p:nvPr/>
        </p:nvSpPr>
        <p:spPr>
          <a:xfrm>
            <a:off x="1640616" y="5809957"/>
            <a:ext cx="3096005" cy="276999"/>
          </a:xfrm>
          <a:prstGeom prst="rect">
            <a:avLst/>
          </a:prstGeom>
          <a:noFill/>
        </p:spPr>
        <p:txBody>
          <a:bodyPr wrap="square" rtlCol="0">
            <a:spAutoFit/>
          </a:bodyPr>
          <a:lstStyle/>
          <a:p>
            <a:pPr algn="l"/>
            <a:r>
              <a:rPr lang="en-US" sz="1200" b="1" dirty="0">
                <a:latin typeface="Arial" panose="020B0604020202020204" pitchFamily="34" charset="0"/>
                <a:cs typeface="Arial" panose="020B0604020202020204" pitchFamily="34" charset="0"/>
              </a:rPr>
              <a:t>= VHA / VHA OAA</a:t>
            </a:r>
            <a:endParaRPr lang="en-US" sz="1200" b="1" baseline="300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6D9AF1FC-D1DE-9986-87F9-85F99A82600B}"/>
              </a:ext>
            </a:extLst>
          </p:cNvPr>
          <p:cNvSpPr txBox="1"/>
          <p:nvPr/>
        </p:nvSpPr>
        <p:spPr>
          <a:xfrm>
            <a:off x="140387" y="4340589"/>
            <a:ext cx="1668395" cy="784830"/>
          </a:xfrm>
          <a:prstGeom prst="rect">
            <a:avLst/>
          </a:prstGeom>
          <a:solidFill>
            <a:srgbClr val="02355F"/>
          </a:solidFill>
          <a:ln>
            <a:noFill/>
          </a:ln>
          <a:effectLst>
            <a:outerShdw blurRad="50800" dist="38100" dir="8100000" algn="tr" rotWithShape="0">
              <a:prstClr val="black">
                <a:alpha val="40000"/>
              </a:prstClr>
            </a:outerShdw>
          </a:effectLst>
        </p:spPr>
        <p:txBody>
          <a:bodyPr wrap="square" rtlCol="0">
            <a:spAutoFit/>
          </a:bodyPr>
          <a:lstStyle/>
          <a:p>
            <a:pPr algn="ctr"/>
            <a:r>
              <a:rPr lang="en-US" sz="900" b="1">
                <a:solidFill>
                  <a:schemeClr val="bg1"/>
                </a:solidFill>
                <a:latin typeface="Arial" panose="020B0604020202020204" pitchFamily="34" charset="0"/>
                <a:cs typeface="Arial" panose="020B0604020202020204" pitchFamily="34" charset="0"/>
              </a:rPr>
              <a:t>Conduct market research, </a:t>
            </a:r>
          </a:p>
          <a:p>
            <a:pPr algn="ctr"/>
            <a:r>
              <a:rPr lang="en-US" sz="900" b="1">
                <a:solidFill>
                  <a:schemeClr val="bg1"/>
                </a:solidFill>
                <a:latin typeface="Arial" panose="020B0604020202020204" pitchFamily="34" charset="0"/>
                <a:cs typeface="Arial" panose="020B0604020202020204" pitchFamily="34" charset="0"/>
              </a:rPr>
              <a:t>gauge potential courses of action</a:t>
            </a:r>
            <a:r>
              <a:rPr lang="en-US" sz="900" b="1" baseline="30000">
                <a:solidFill>
                  <a:schemeClr val="bg1"/>
                </a:solidFill>
                <a:latin typeface="Arial" panose="020B0604020202020204" pitchFamily="34" charset="0"/>
                <a:cs typeface="Arial" panose="020B0604020202020204" pitchFamily="34" charset="0"/>
              </a:rPr>
              <a:t>5</a:t>
            </a:r>
            <a:r>
              <a:rPr lang="en-US" sz="900" b="1">
                <a:solidFill>
                  <a:schemeClr val="bg1"/>
                </a:solidFill>
                <a:latin typeface="Arial" panose="020B0604020202020204" pitchFamily="34" charset="0"/>
                <a:cs typeface="Arial" panose="020B0604020202020204" pitchFamily="34" charset="0"/>
              </a:rPr>
              <a:t>; </a:t>
            </a:r>
          </a:p>
          <a:p>
            <a:pPr algn="ctr"/>
            <a:r>
              <a:rPr lang="en-US" sz="900" b="1">
                <a:solidFill>
                  <a:schemeClr val="bg1"/>
                </a:solidFill>
                <a:latin typeface="Arial" panose="020B0604020202020204" pitchFamily="34" charset="0"/>
                <a:cs typeface="Arial" panose="020B0604020202020204" pitchFamily="34" charset="0"/>
              </a:rPr>
              <a:t>Complete Prospectus if required</a:t>
            </a:r>
            <a:r>
              <a:rPr lang="en-US" sz="900" b="1" baseline="30000">
                <a:solidFill>
                  <a:schemeClr val="bg1"/>
                </a:solidFill>
                <a:latin typeface="Arial" panose="020B0604020202020204" pitchFamily="34" charset="0"/>
                <a:cs typeface="Arial" panose="020B0604020202020204" pitchFamily="34" charset="0"/>
              </a:rPr>
              <a:t>2</a:t>
            </a:r>
          </a:p>
        </p:txBody>
      </p:sp>
      <p:cxnSp>
        <p:nvCxnSpPr>
          <p:cNvPr id="75" name="Connector: Elbow 74">
            <a:extLst>
              <a:ext uri="{FF2B5EF4-FFF2-40B4-BE49-F238E27FC236}">
                <a16:creationId xmlns:a16="http://schemas.microsoft.com/office/drawing/2014/main" id="{D7412286-10B8-B267-6CEC-D7C20622C807}"/>
              </a:ext>
            </a:extLst>
          </p:cNvPr>
          <p:cNvCxnSpPr>
            <a:cxnSpLocks/>
          </p:cNvCxnSpPr>
          <p:nvPr/>
        </p:nvCxnSpPr>
        <p:spPr>
          <a:xfrm rot="16200000" flipH="1">
            <a:off x="3063196" y="3262597"/>
            <a:ext cx="1244238" cy="911894"/>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6495B70D-33E2-295A-882B-CCE6E3582C48}"/>
              </a:ext>
            </a:extLst>
          </p:cNvPr>
          <p:cNvSpPr txBox="1"/>
          <p:nvPr/>
        </p:nvSpPr>
        <p:spPr>
          <a:xfrm>
            <a:off x="4069618" y="4292562"/>
            <a:ext cx="2093832" cy="830997"/>
          </a:xfrm>
          <a:prstGeom prst="rect">
            <a:avLst/>
          </a:prstGeom>
          <a:solidFill>
            <a:srgbClr val="02355F"/>
          </a:solidFill>
          <a:ln>
            <a:noFill/>
          </a:ln>
          <a:effectLst>
            <a:outerShdw blurRad="50800" dist="38100" dir="8100000" algn="tr" rotWithShape="0">
              <a:prstClr val="black">
                <a:alpha val="40000"/>
              </a:prstClr>
            </a:outerShdw>
          </a:effectLst>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Complete internal VA approvals</a:t>
            </a:r>
          </a:p>
          <a:p>
            <a:pPr algn="ctr"/>
            <a:endParaRPr lang="en-US" sz="300" b="1" dirty="0">
              <a:solidFill>
                <a:schemeClr val="bg1"/>
              </a:solidFill>
              <a:latin typeface="Arial" panose="020B0604020202020204" pitchFamily="34" charset="0"/>
              <a:cs typeface="Arial" panose="020B0604020202020204" pitchFamily="34" charset="0"/>
            </a:endParaRPr>
          </a:p>
          <a:p>
            <a:pPr algn="ctr"/>
            <a:r>
              <a:rPr lang="en-US" sz="900" b="1" dirty="0">
                <a:solidFill>
                  <a:schemeClr val="bg1"/>
                </a:solidFill>
                <a:latin typeface="Arial" panose="020B0604020202020204" pitchFamily="34" charset="0"/>
                <a:cs typeface="Arial" panose="020B0604020202020204" pitchFamily="34" charset="0"/>
              </a:rPr>
              <a:t> Negotiate Sole Source Lease Contract with Affiliate to renovate or construct new wing in Affiliate hospital for VA use</a:t>
            </a:r>
            <a:r>
              <a:rPr lang="en-US" sz="900" b="1" baseline="30000" dirty="0">
                <a:solidFill>
                  <a:schemeClr val="bg1"/>
                </a:solidFill>
                <a:latin typeface="Arial" panose="020B0604020202020204" pitchFamily="34" charset="0"/>
                <a:cs typeface="Arial" panose="020B0604020202020204" pitchFamily="34" charset="0"/>
              </a:rPr>
              <a:t>3,4,5</a:t>
            </a:r>
            <a:r>
              <a:rPr lang="en-US" sz="900" b="1" dirty="0">
                <a:solidFill>
                  <a:schemeClr val="bg1"/>
                </a:solidFill>
                <a:latin typeface="Arial" panose="020B0604020202020204" pitchFamily="34" charset="0"/>
                <a:cs typeface="Arial" panose="020B0604020202020204" pitchFamily="34" charset="0"/>
              </a:rPr>
              <a:t> </a:t>
            </a:r>
            <a:endParaRPr lang="en-US" sz="900" b="1" baseline="30000" dirty="0">
              <a:solidFill>
                <a:schemeClr val="bg1"/>
              </a:solidFill>
              <a:latin typeface="Arial" panose="020B0604020202020204" pitchFamily="34" charset="0"/>
              <a:cs typeface="Arial" panose="020B0604020202020204" pitchFamily="34" charset="0"/>
            </a:endParaRPr>
          </a:p>
        </p:txBody>
      </p:sp>
      <p:cxnSp>
        <p:nvCxnSpPr>
          <p:cNvPr id="84" name="Connector: Elbow 83">
            <a:extLst>
              <a:ext uri="{FF2B5EF4-FFF2-40B4-BE49-F238E27FC236}">
                <a16:creationId xmlns:a16="http://schemas.microsoft.com/office/drawing/2014/main" id="{5553F3A0-DEBC-0985-CBE1-EFCEA5D576C7}"/>
              </a:ext>
            </a:extLst>
          </p:cNvPr>
          <p:cNvCxnSpPr>
            <a:cxnSpLocks/>
          </p:cNvCxnSpPr>
          <p:nvPr/>
        </p:nvCxnSpPr>
        <p:spPr>
          <a:xfrm rot="16200000" flipH="1">
            <a:off x="823114" y="3512169"/>
            <a:ext cx="1391003" cy="540730"/>
          </a:xfrm>
          <a:prstGeom prst="bentConnector3">
            <a:avLst>
              <a:gd name="adj1" fmla="val 21827"/>
            </a:avLst>
          </a:prstGeom>
          <a:ln w="28575"/>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9256F8E5-6EB9-CCF0-78A8-0521E05DBA1A}"/>
              </a:ext>
            </a:extLst>
          </p:cNvPr>
          <p:cNvCxnSpPr>
            <a:cxnSpLocks/>
          </p:cNvCxnSpPr>
          <p:nvPr/>
        </p:nvCxnSpPr>
        <p:spPr>
          <a:xfrm flipV="1">
            <a:off x="2521005" y="3105757"/>
            <a:ext cx="0" cy="11101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6614C4D3-08BD-FAF9-1085-AB6FC8AB0040}"/>
              </a:ext>
            </a:extLst>
          </p:cNvPr>
          <p:cNvSpPr txBox="1"/>
          <p:nvPr/>
        </p:nvSpPr>
        <p:spPr>
          <a:xfrm>
            <a:off x="1955971" y="3971915"/>
            <a:ext cx="1945221" cy="1015663"/>
          </a:xfrm>
          <a:prstGeom prst="rect">
            <a:avLst/>
          </a:prstGeom>
          <a:solidFill>
            <a:srgbClr val="02355F"/>
          </a:solidFill>
          <a:ln>
            <a:noFill/>
          </a:ln>
          <a:effectLst>
            <a:outerShdw blurRad="50800" dist="38100" dir="8100000" algn="tr" rotWithShape="0">
              <a:prstClr val="black">
                <a:alpha val="40000"/>
              </a:prstClr>
            </a:outerShdw>
          </a:effectLst>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Review market research to gauge opportunities to meet VA technical requirements</a:t>
            </a:r>
          </a:p>
          <a:p>
            <a:pPr algn="ctr"/>
            <a:endParaRPr lang="en-US" sz="300" b="1" dirty="0">
              <a:solidFill>
                <a:schemeClr val="bg1"/>
              </a:solidFill>
              <a:latin typeface="Arial" panose="020B0604020202020204" pitchFamily="34" charset="0"/>
              <a:cs typeface="Arial" panose="020B0604020202020204" pitchFamily="34" charset="0"/>
            </a:endParaRPr>
          </a:p>
          <a:p>
            <a:pPr algn="ctr"/>
            <a:r>
              <a:rPr lang="en-US" sz="900" b="1" dirty="0">
                <a:solidFill>
                  <a:schemeClr val="bg1"/>
                </a:solidFill>
                <a:latin typeface="Arial" panose="020B0604020202020204" pitchFamily="34" charset="0"/>
                <a:cs typeface="Arial" panose="020B0604020202020204" pitchFamily="34" charset="0"/>
              </a:rPr>
              <a:t>Develop acquisition package</a:t>
            </a:r>
          </a:p>
          <a:p>
            <a:pPr algn="ctr"/>
            <a:r>
              <a:rPr lang="en-US" sz="300" b="1" dirty="0">
                <a:solidFill>
                  <a:schemeClr val="bg1"/>
                </a:solidFill>
                <a:latin typeface="Arial" panose="020B0604020202020204" pitchFamily="34" charset="0"/>
                <a:cs typeface="Arial" panose="020B0604020202020204" pitchFamily="34" charset="0"/>
              </a:rPr>
              <a:t> </a:t>
            </a:r>
          </a:p>
          <a:p>
            <a:pPr algn="ctr"/>
            <a:r>
              <a:rPr lang="en-US" sz="900" b="1" dirty="0">
                <a:solidFill>
                  <a:schemeClr val="bg1"/>
                </a:solidFill>
                <a:latin typeface="Arial" panose="020B0604020202020204" pitchFamily="34" charset="0"/>
                <a:cs typeface="Arial" panose="020B0604020202020204" pitchFamily="34" charset="0"/>
              </a:rPr>
              <a:t>Request for Lease Proposal for Affiliate submission</a:t>
            </a:r>
            <a:r>
              <a:rPr lang="en-US" sz="900" b="1" baseline="30000" dirty="0">
                <a:solidFill>
                  <a:schemeClr val="bg1"/>
                </a:solidFill>
                <a:latin typeface="Arial" panose="020B0604020202020204" pitchFamily="34" charset="0"/>
                <a:cs typeface="Arial" panose="020B0604020202020204" pitchFamily="34" charset="0"/>
              </a:rPr>
              <a:t>3,5</a:t>
            </a:r>
          </a:p>
        </p:txBody>
      </p:sp>
      <p:cxnSp>
        <p:nvCxnSpPr>
          <p:cNvPr id="116" name="Straight Arrow Connector 115">
            <a:extLst>
              <a:ext uri="{FF2B5EF4-FFF2-40B4-BE49-F238E27FC236}">
                <a16:creationId xmlns:a16="http://schemas.microsoft.com/office/drawing/2014/main" id="{20F725CC-3E36-5BF5-C96A-665C4D83E265}"/>
              </a:ext>
            </a:extLst>
          </p:cNvPr>
          <p:cNvCxnSpPr>
            <a:cxnSpLocks/>
          </p:cNvCxnSpPr>
          <p:nvPr/>
        </p:nvCxnSpPr>
        <p:spPr>
          <a:xfrm flipH="1" flipV="1">
            <a:off x="4983954" y="2001029"/>
            <a:ext cx="401561" cy="57907"/>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AF74268-9BF6-EF1C-B083-D06EBD358902}"/>
              </a:ext>
            </a:extLst>
          </p:cNvPr>
          <p:cNvSpPr txBox="1"/>
          <p:nvPr/>
        </p:nvSpPr>
        <p:spPr>
          <a:xfrm>
            <a:off x="1647431" y="6115030"/>
            <a:ext cx="1018026" cy="276999"/>
          </a:xfrm>
          <a:prstGeom prst="rect">
            <a:avLst/>
          </a:prstGeom>
          <a:noFill/>
        </p:spPr>
        <p:txBody>
          <a:bodyPr wrap="square" rtlCol="0">
            <a:spAutoFit/>
          </a:bodyPr>
          <a:lstStyle/>
          <a:p>
            <a:pPr algn="l"/>
            <a:r>
              <a:rPr lang="en-US" sz="1200" b="1">
                <a:latin typeface="Arial" panose="020B0604020202020204" pitchFamily="34" charset="0"/>
                <a:cs typeface="Arial" panose="020B0604020202020204" pitchFamily="34" charset="0"/>
              </a:rPr>
              <a:t>= OAEM</a:t>
            </a:r>
          </a:p>
        </p:txBody>
      </p:sp>
      <p:sp>
        <p:nvSpPr>
          <p:cNvPr id="13" name="Star: 5 Points 12">
            <a:extLst>
              <a:ext uri="{FF2B5EF4-FFF2-40B4-BE49-F238E27FC236}">
                <a16:creationId xmlns:a16="http://schemas.microsoft.com/office/drawing/2014/main" id="{FD67D4AA-9E41-322D-E90D-01E71B58657A}"/>
              </a:ext>
            </a:extLst>
          </p:cNvPr>
          <p:cNvSpPr/>
          <p:nvPr/>
        </p:nvSpPr>
        <p:spPr>
          <a:xfrm>
            <a:off x="1405791" y="6110927"/>
            <a:ext cx="247888" cy="228059"/>
          </a:xfrm>
          <a:prstGeom prst="star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488CB96E-194B-EC3D-7DD4-B56A9268DFE5}"/>
              </a:ext>
            </a:extLst>
          </p:cNvPr>
          <p:cNvSpPr/>
          <p:nvPr/>
        </p:nvSpPr>
        <p:spPr>
          <a:xfrm>
            <a:off x="731970" y="2638721"/>
            <a:ext cx="313941" cy="626607"/>
          </a:xfrm>
          <a:prstGeom prst="roundRect">
            <a:avLst>
              <a:gd name="adj" fmla="val 28803"/>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CF942E3D-6243-18F4-5BDF-15887F4D8D9E}"/>
              </a:ext>
            </a:extLst>
          </p:cNvPr>
          <p:cNvSpPr/>
          <p:nvPr/>
        </p:nvSpPr>
        <p:spPr>
          <a:xfrm>
            <a:off x="759388" y="2962052"/>
            <a:ext cx="247888" cy="228059"/>
          </a:xfrm>
          <a:prstGeom prst="star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Star: 5 Points 42">
            <a:extLst>
              <a:ext uri="{FF2B5EF4-FFF2-40B4-BE49-F238E27FC236}">
                <a16:creationId xmlns:a16="http://schemas.microsoft.com/office/drawing/2014/main" id="{94CFB715-5261-51D9-09A0-8B7CE7E65DEC}"/>
              </a:ext>
            </a:extLst>
          </p:cNvPr>
          <p:cNvSpPr/>
          <p:nvPr/>
        </p:nvSpPr>
        <p:spPr>
          <a:xfrm>
            <a:off x="763449" y="2693411"/>
            <a:ext cx="247888" cy="228059"/>
          </a:xfrm>
          <a:prstGeom prst="star5">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tar: 5 Points 45">
            <a:extLst>
              <a:ext uri="{FF2B5EF4-FFF2-40B4-BE49-F238E27FC236}">
                <a16:creationId xmlns:a16="http://schemas.microsoft.com/office/drawing/2014/main" id="{EB45A78A-7292-E94D-0287-3D40C9FEA61F}"/>
              </a:ext>
            </a:extLst>
          </p:cNvPr>
          <p:cNvSpPr/>
          <p:nvPr/>
        </p:nvSpPr>
        <p:spPr>
          <a:xfrm>
            <a:off x="5834442" y="2804749"/>
            <a:ext cx="247888" cy="228059"/>
          </a:xfrm>
          <a:prstGeom prst="star5">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BB25D0E0-2978-93F3-B904-2E1182E80E0F}"/>
              </a:ext>
            </a:extLst>
          </p:cNvPr>
          <p:cNvCxnSpPr>
            <a:cxnSpLocks/>
          </p:cNvCxnSpPr>
          <p:nvPr/>
        </p:nvCxnSpPr>
        <p:spPr>
          <a:xfrm flipV="1">
            <a:off x="8090716" y="3070691"/>
            <a:ext cx="0" cy="121557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tar: 5 Points 16">
            <a:extLst>
              <a:ext uri="{FF2B5EF4-FFF2-40B4-BE49-F238E27FC236}">
                <a16:creationId xmlns:a16="http://schemas.microsoft.com/office/drawing/2014/main" id="{A417EA66-20FB-C4AE-6392-8A8DA7E623D8}"/>
              </a:ext>
            </a:extLst>
          </p:cNvPr>
          <p:cNvSpPr/>
          <p:nvPr/>
        </p:nvSpPr>
        <p:spPr>
          <a:xfrm>
            <a:off x="4026027" y="3920896"/>
            <a:ext cx="247888" cy="228059"/>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8" name="Star: 5 Points 17">
            <a:extLst>
              <a:ext uri="{FF2B5EF4-FFF2-40B4-BE49-F238E27FC236}">
                <a16:creationId xmlns:a16="http://schemas.microsoft.com/office/drawing/2014/main" id="{B95AE81C-0A55-11E5-43A1-90117B3A4DBC}"/>
              </a:ext>
            </a:extLst>
          </p:cNvPr>
          <p:cNvSpPr/>
          <p:nvPr/>
        </p:nvSpPr>
        <p:spPr>
          <a:xfrm>
            <a:off x="2409181" y="6110927"/>
            <a:ext cx="247888" cy="228059"/>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21" name="TextBox 20">
            <a:extLst>
              <a:ext uri="{FF2B5EF4-FFF2-40B4-BE49-F238E27FC236}">
                <a16:creationId xmlns:a16="http://schemas.microsoft.com/office/drawing/2014/main" id="{CE5EAAD8-5842-183E-CF40-F5D59F47264F}"/>
              </a:ext>
            </a:extLst>
          </p:cNvPr>
          <p:cNvSpPr txBox="1"/>
          <p:nvPr/>
        </p:nvSpPr>
        <p:spPr>
          <a:xfrm>
            <a:off x="2735895" y="6000570"/>
            <a:ext cx="1484787" cy="461665"/>
          </a:xfrm>
          <a:prstGeom prst="rect">
            <a:avLst/>
          </a:prstGeom>
          <a:noFill/>
        </p:spPr>
        <p:txBody>
          <a:bodyPr wrap="square" rtlCol="0">
            <a:spAutoFit/>
          </a:bodyPr>
          <a:lstStyle/>
          <a:p>
            <a:pPr algn="l"/>
            <a:r>
              <a:rPr lang="en-US" sz="1200" b="1" dirty="0">
                <a:latin typeface="Arial" panose="020B0604020202020204" pitchFamily="34" charset="0"/>
                <a:cs typeface="Arial" panose="020B0604020202020204" pitchFamily="34" charset="0"/>
              </a:rPr>
              <a:t>VHA USH, </a:t>
            </a:r>
          </a:p>
          <a:p>
            <a:pPr algn="l"/>
            <a:r>
              <a:rPr lang="en-US" sz="1200" b="1" dirty="0">
                <a:latin typeface="Arial" panose="020B0604020202020204" pitchFamily="34" charset="0"/>
                <a:cs typeface="Arial" panose="020B0604020202020204" pitchFamily="34" charset="0"/>
              </a:rPr>
              <a:t>VAOB, VAEB</a:t>
            </a:r>
          </a:p>
        </p:txBody>
      </p:sp>
      <p:sp>
        <p:nvSpPr>
          <p:cNvPr id="23" name="TextBox 22">
            <a:extLst>
              <a:ext uri="{FF2B5EF4-FFF2-40B4-BE49-F238E27FC236}">
                <a16:creationId xmlns:a16="http://schemas.microsoft.com/office/drawing/2014/main" id="{C62F4CFF-B26A-8306-4670-32F2044EA3C1}"/>
              </a:ext>
            </a:extLst>
          </p:cNvPr>
          <p:cNvSpPr txBox="1"/>
          <p:nvPr/>
        </p:nvSpPr>
        <p:spPr>
          <a:xfrm>
            <a:off x="2609710" y="6100299"/>
            <a:ext cx="337397" cy="276999"/>
          </a:xfrm>
          <a:prstGeom prst="rect">
            <a:avLst/>
          </a:prstGeom>
          <a:noFill/>
        </p:spPr>
        <p:txBody>
          <a:bodyPr wrap="square" rtlCol="0">
            <a:spAutoFit/>
          </a:bodyPr>
          <a:lstStyle/>
          <a:p>
            <a:pPr algn="l"/>
            <a:r>
              <a:rPr lang="en-US" sz="1200" b="1" dirty="0">
                <a:latin typeface="Arial" panose="020B0604020202020204" pitchFamily="34" charset="0"/>
                <a:cs typeface="Arial" panose="020B0604020202020204" pitchFamily="34" charset="0"/>
              </a:rPr>
              <a:t>=</a:t>
            </a:r>
          </a:p>
        </p:txBody>
      </p:sp>
      <p:sp>
        <p:nvSpPr>
          <p:cNvPr id="14" name="Oval 13">
            <a:extLst>
              <a:ext uri="{FF2B5EF4-FFF2-40B4-BE49-F238E27FC236}">
                <a16:creationId xmlns:a16="http://schemas.microsoft.com/office/drawing/2014/main" id="{4E0A2DD3-9D07-9A68-C115-D57F242C0D61}"/>
              </a:ext>
            </a:extLst>
          </p:cNvPr>
          <p:cNvSpPr/>
          <p:nvPr/>
        </p:nvSpPr>
        <p:spPr>
          <a:xfrm>
            <a:off x="252751" y="2722972"/>
            <a:ext cx="521208" cy="475488"/>
          </a:xfrm>
          <a:prstGeom prst="ellipse">
            <a:avLst/>
          </a:prstGeom>
          <a:solidFill>
            <a:schemeClr val="bg1"/>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1</a:t>
            </a:r>
          </a:p>
        </p:txBody>
      </p:sp>
      <p:sp>
        <p:nvSpPr>
          <p:cNvPr id="16" name="Oval 15">
            <a:extLst>
              <a:ext uri="{FF2B5EF4-FFF2-40B4-BE49-F238E27FC236}">
                <a16:creationId xmlns:a16="http://schemas.microsoft.com/office/drawing/2014/main" id="{AA6F2E08-62C6-A30B-197C-2439EACA155F}"/>
              </a:ext>
            </a:extLst>
          </p:cNvPr>
          <p:cNvSpPr/>
          <p:nvPr/>
        </p:nvSpPr>
        <p:spPr>
          <a:xfrm>
            <a:off x="1715981" y="2722970"/>
            <a:ext cx="521208" cy="475488"/>
          </a:xfrm>
          <a:prstGeom prst="ellipse">
            <a:avLst/>
          </a:prstGeom>
          <a:solidFill>
            <a:srgbClr val="FFCC00"/>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3</a:t>
            </a:r>
            <a:r>
              <a:rPr kumimoji="0" lang="en-US" sz="1200" b="0" i="0" u="none" strike="noStrike" kern="1200" cap="none" spc="0" normalizeH="0" baseline="82000" noProof="0">
                <a:ln>
                  <a:noFill/>
                </a:ln>
                <a:solidFill>
                  <a:prstClr val="black"/>
                </a:solidFill>
                <a:effectLst/>
                <a:uLnTx/>
                <a:uFillTx/>
                <a:latin typeface="Arial" panose="020B0604020202020204" pitchFamily="34" charset="0"/>
                <a:ea typeface="+mn-ea"/>
                <a:cs typeface="Arial" panose="020B0604020202020204" pitchFamily="34" charset="0"/>
              </a:rPr>
              <a:t>5</a:t>
            </a:r>
            <a:endParaRPr lang="en-US">
              <a:solidFill>
                <a:schemeClr val="tx1"/>
              </a:solidFill>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id="{CDFE4509-45F3-23DA-83D1-DE3C23F12B23}"/>
              </a:ext>
            </a:extLst>
          </p:cNvPr>
          <p:cNvSpPr/>
          <p:nvPr/>
        </p:nvSpPr>
        <p:spPr>
          <a:xfrm>
            <a:off x="2302737" y="2738115"/>
            <a:ext cx="521208" cy="475488"/>
          </a:xfrm>
          <a:prstGeom prst="ellipse">
            <a:avLst/>
          </a:prstGeom>
          <a:solidFill>
            <a:srgbClr val="FFCC00"/>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4</a:t>
            </a:r>
            <a:r>
              <a:rPr kumimoji="0" lang="en-US" sz="1200" b="0" i="0" u="none" strike="noStrike" kern="1200" cap="none" spc="0" normalizeH="0" baseline="82000" noProof="0">
                <a:ln>
                  <a:noFill/>
                </a:ln>
                <a:solidFill>
                  <a:prstClr val="black"/>
                </a:solidFill>
                <a:effectLst/>
                <a:uLnTx/>
                <a:uFillTx/>
                <a:latin typeface="Arial" panose="020B0604020202020204" pitchFamily="34" charset="0"/>
                <a:ea typeface="+mn-ea"/>
                <a:cs typeface="Arial" panose="020B0604020202020204" pitchFamily="34" charset="0"/>
              </a:rPr>
              <a:t>5</a:t>
            </a:r>
            <a:endParaRPr lang="en-US">
              <a:solidFill>
                <a:schemeClr val="tx1"/>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DDF7CD48-3830-91B5-E220-8D6BEB42E766}"/>
              </a:ext>
            </a:extLst>
          </p:cNvPr>
          <p:cNvSpPr/>
          <p:nvPr/>
        </p:nvSpPr>
        <p:spPr>
          <a:xfrm>
            <a:off x="3006251" y="2722970"/>
            <a:ext cx="521208" cy="475488"/>
          </a:xfrm>
          <a:prstGeom prst="ellipse">
            <a:avLst/>
          </a:prstGeom>
          <a:solidFill>
            <a:srgbClr val="FFCC00"/>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5</a:t>
            </a:r>
            <a:r>
              <a:rPr kumimoji="0" lang="en-US" sz="1200" b="0" i="0" u="none" strike="noStrike" kern="1200" cap="none" spc="0" normalizeH="0" baseline="82000" noProof="0">
                <a:ln>
                  <a:noFill/>
                </a:ln>
                <a:solidFill>
                  <a:prstClr val="black"/>
                </a:solidFill>
                <a:effectLst/>
                <a:uLnTx/>
                <a:uFillTx/>
                <a:latin typeface="Arial" panose="020B0604020202020204" pitchFamily="34" charset="0"/>
                <a:ea typeface="+mn-ea"/>
                <a:cs typeface="Arial" panose="020B0604020202020204" pitchFamily="34" charset="0"/>
              </a:rPr>
              <a:t>5</a:t>
            </a:r>
            <a:endParaRPr lang="en-US">
              <a:solidFill>
                <a:schemeClr val="tx1"/>
              </a:solidFill>
              <a:latin typeface="Arial" panose="020B0604020202020204" pitchFamily="34" charset="0"/>
              <a:cs typeface="Arial" panose="020B0604020202020204" pitchFamily="34" charset="0"/>
            </a:endParaRPr>
          </a:p>
        </p:txBody>
      </p:sp>
      <p:sp>
        <p:nvSpPr>
          <p:cNvPr id="76" name="Oval 75">
            <a:extLst>
              <a:ext uri="{FF2B5EF4-FFF2-40B4-BE49-F238E27FC236}">
                <a16:creationId xmlns:a16="http://schemas.microsoft.com/office/drawing/2014/main" id="{663BF88A-4634-25DB-8BD9-27E07D3B4F15}"/>
              </a:ext>
            </a:extLst>
          </p:cNvPr>
          <p:cNvSpPr/>
          <p:nvPr/>
        </p:nvSpPr>
        <p:spPr>
          <a:xfrm>
            <a:off x="8473403" y="2700894"/>
            <a:ext cx="521208" cy="475488"/>
          </a:xfrm>
          <a:prstGeom prst="ellipse">
            <a:avLst/>
          </a:prstGeom>
          <a:solidFill>
            <a:schemeClr val="bg1"/>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9</a:t>
            </a:r>
          </a:p>
        </p:txBody>
      </p:sp>
      <p:sp>
        <p:nvSpPr>
          <p:cNvPr id="91" name="Oval 90">
            <a:extLst>
              <a:ext uri="{FF2B5EF4-FFF2-40B4-BE49-F238E27FC236}">
                <a16:creationId xmlns:a16="http://schemas.microsoft.com/office/drawing/2014/main" id="{64BAB619-6119-13E3-11F4-CE5670CDF120}"/>
              </a:ext>
            </a:extLst>
          </p:cNvPr>
          <p:cNvSpPr/>
          <p:nvPr/>
        </p:nvSpPr>
        <p:spPr>
          <a:xfrm>
            <a:off x="4025270" y="2151352"/>
            <a:ext cx="521208" cy="475488"/>
          </a:xfrm>
          <a:prstGeom prst="ellipse">
            <a:avLst/>
          </a:prstGeom>
          <a:solidFill>
            <a:schemeClr val="bg1"/>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6</a:t>
            </a:r>
          </a:p>
        </p:txBody>
      </p:sp>
      <p:sp>
        <p:nvSpPr>
          <p:cNvPr id="24" name="Oval 23">
            <a:extLst>
              <a:ext uri="{FF2B5EF4-FFF2-40B4-BE49-F238E27FC236}">
                <a16:creationId xmlns:a16="http://schemas.microsoft.com/office/drawing/2014/main" id="{62A4BDA2-E9AD-5301-F90D-16B6499A4E34}"/>
              </a:ext>
            </a:extLst>
          </p:cNvPr>
          <p:cNvSpPr/>
          <p:nvPr/>
        </p:nvSpPr>
        <p:spPr>
          <a:xfrm>
            <a:off x="7861868" y="2707917"/>
            <a:ext cx="521208" cy="475488"/>
          </a:xfrm>
          <a:prstGeom prst="ellipse">
            <a:avLst/>
          </a:prstGeom>
          <a:solidFill>
            <a:schemeClr val="bg1"/>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8</a:t>
            </a:r>
          </a:p>
        </p:txBody>
      </p:sp>
      <p:sp>
        <p:nvSpPr>
          <p:cNvPr id="92" name="Oval 91">
            <a:extLst>
              <a:ext uri="{FF2B5EF4-FFF2-40B4-BE49-F238E27FC236}">
                <a16:creationId xmlns:a16="http://schemas.microsoft.com/office/drawing/2014/main" id="{D10D48CA-CB22-BD81-792B-F5A4AB499AAF}"/>
              </a:ext>
            </a:extLst>
          </p:cNvPr>
          <p:cNvSpPr/>
          <p:nvPr/>
        </p:nvSpPr>
        <p:spPr>
          <a:xfrm>
            <a:off x="6110164" y="3342833"/>
            <a:ext cx="521208" cy="475488"/>
          </a:xfrm>
          <a:prstGeom prst="ellipse">
            <a:avLst/>
          </a:prstGeom>
          <a:solidFill>
            <a:schemeClr val="bg1"/>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7</a:t>
            </a:r>
          </a:p>
        </p:txBody>
      </p:sp>
      <p:sp>
        <p:nvSpPr>
          <p:cNvPr id="72" name="Oval 71">
            <a:extLst>
              <a:ext uri="{FF2B5EF4-FFF2-40B4-BE49-F238E27FC236}">
                <a16:creationId xmlns:a16="http://schemas.microsoft.com/office/drawing/2014/main" id="{102318A7-8DA4-789C-CF35-C1A99E1E5CF5}"/>
              </a:ext>
            </a:extLst>
          </p:cNvPr>
          <p:cNvSpPr/>
          <p:nvPr/>
        </p:nvSpPr>
        <p:spPr>
          <a:xfrm>
            <a:off x="1022835" y="2722970"/>
            <a:ext cx="521208" cy="475488"/>
          </a:xfrm>
          <a:prstGeom prst="ellipse">
            <a:avLst/>
          </a:prstGeom>
          <a:solidFill>
            <a:srgbClr val="FFCC00"/>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2</a:t>
            </a:r>
            <a:r>
              <a:rPr kumimoji="0" lang="en-US" sz="1200" b="0" i="0" u="none" strike="noStrike" kern="1200" cap="none" spc="0" normalizeH="0" baseline="82000" noProof="0">
                <a:ln>
                  <a:noFill/>
                </a:ln>
                <a:solidFill>
                  <a:prstClr val="black"/>
                </a:solidFill>
                <a:effectLst/>
                <a:uLnTx/>
                <a:uFillTx/>
                <a:latin typeface="Arial" panose="020B0604020202020204" pitchFamily="34" charset="0"/>
                <a:ea typeface="+mn-ea"/>
                <a:cs typeface="Arial" panose="020B0604020202020204" pitchFamily="34" charset="0"/>
              </a:rPr>
              <a:t>5</a:t>
            </a:r>
            <a:endParaRPr lang="en-US">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9364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Top Corners Rounded 36">
            <a:extLst>
              <a:ext uri="{FF2B5EF4-FFF2-40B4-BE49-F238E27FC236}">
                <a16:creationId xmlns:a16="http://schemas.microsoft.com/office/drawing/2014/main" id="{83B9A35B-2EB0-D399-40BB-04560977265F}"/>
              </a:ext>
            </a:extLst>
          </p:cNvPr>
          <p:cNvSpPr/>
          <p:nvPr/>
        </p:nvSpPr>
        <p:spPr>
          <a:xfrm rot="10800000">
            <a:off x="105420" y="1259680"/>
            <a:ext cx="8937033" cy="1335136"/>
          </a:xfrm>
          <a:prstGeom prst="round2SameRect">
            <a:avLst/>
          </a:prstGeom>
          <a:solidFill>
            <a:srgbClr val="006663">
              <a:alpha val="1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a:solidFill>
                <a:schemeClr val="tx1"/>
              </a:solidFill>
              <a:latin typeface="Arial" panose="020B0604020202020204" pitchFamily="34" charset="0"/>
              <a:cs typeface="Arial" panose="020B0604020202020204" pitchFamily="34" charset="0"/>
            </a:endParaRPr>
          </a:p>
        </p:txBody>
      </p:sp>
      <p:sp>
        <p:nvSpPr>
          <p:cNvPr id="38" name="Rectangle: Top Corners Rounded 37">
            <a:extLst>
              <a:ext uri="{FF2B5EF4-FFF2-40B4-BE49-F238E27FC236}">
                <a16:creationId xmlns:a16="http://schemas.microsoft.com/office/drawing/2014/main" id="{7332F947-0491-386A-D42C-EE9F728FA129}"/>
              </a:ext>
            </a:extLst>
          </p:cNvPr>
          <p:cNvSpPr/>
          <p:nvPr/>
        </p:nvSpPr>
        <p:spPr>
          <a:xfrm>
            <a:off x="105421" y="3161831"/>
            <a:ext cx="8937033" cy="2003493"/>
          </a:xfrm>
          <a:prstGeom prst="round2SameRect">
            <a:avLst/>
          </a:prstGeom>
          <a:solidFill>
            <a:srgbClr val="254172">
              <a:alpha val="1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a:solidFill>
                <a:schemeClr val="tx1"/>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251B2BC8-FB61-6889-ED08-2E3D7F884378}"/>
              </a:ext>
            </a:extLst>
          </p:cNvPr>
          <p:cNvCxnSpPr>
            <a:cxnSpLocks/>
          </p:cNvCxnSpPr>
          <p:nvPr/>
        </p:nvCxnSpPr>
        <p:spPr>
          <a:xfrm flipH="1">
            <a:off x="447721" y="2886030"/>
            <a:ext cx="8332877" cy="2207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DE7E319-6F12-A2FC-1494-0574DB23FB53}"/>
              </a:ext>
            </a:extLst>
          </p:cNvPr>
          <p:cNvCxnSpPr>
            <a:cxnSpLocks/>
          </p:cNvCxnSpPr>
          <p:nvPr/>
        </p:nvCxnSpPr>
        <p:spPr>
          <a:xfrm flipV="1">
            <a:off x="479674" y="3045020"/>
            <a:ext cx="0" cy="78523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3BBD1C3A-2A1E-8387-85D7-0B3F91FE497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64674" y="2029144"/>
            <a:ext cx="1678690" cy="1692449"/>
          </a:xfrm>
          <a:prstGeom prst="rect">
            <a:avLst/>
          </a:prstGeom>
        </p:spPr>
      </p:pic>
      <p:pic>
        <p:nvPicPr>
          <p:cNvPr id="47" name="Picture 46">
            <a:extLst>
              <a:ext uri="{FF2B5EF4-FFF2-40B4-BE49-F238E27FC236}">
                <a16:creationId xmlns:a16="http://schemas.microsoft.com/office/drawing/2014/main" id="{D2845BFD-7F1F-95EC-89A1-5E71AE5C799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17877" y="2044193"/>
            <a:ext cx="1678691" cy="1692450"/>
          </a:xfrm>
          <a:prstGeom prst="rect">
            <a:avLst/>
          </a:prstGeom>
        </p:spPr>
      </p:pic>
      <p:cxnSp>
        <p:nvCxnSpPr>
          <p:cNvPr id="69" name="Straight Connector 68">
            <a:extLst>
              <a:ext uri="{FF2B5EF4-FFF2-40B4-BE49-F238E27FC236}">
                <a16:creationId xmlns:a16="http://schemas.microsoft.com/office/drawing/2014/main" id="{D3E4581D-1DC8-3459-27D7-F9A0AADA5C1C}"/>
              </a:ext>
            </a:extLst>
          </p:cNvPr>
          <p:cNvCxnSpPr>
            <a:cxnSpLocks/>
          </p:cNvCxnSpPr>
          <p:nvPr/>
        </p:nvCxnSpPr>
        <p:spPr>
          <a:xfrm flipV="1">
            <a:off x="4525145" y="1713194"/>
            <a:ext cx="0" cy="348417"/>
          </a:xfrm>
          <a:prstGeom prst="line">
            <a:avLst/>
          </a:prstGeom>
          <a:ln w="28575">
            <a:solidFill>
              <a:srgbClr val="006663"/>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BEE82E3C-A100-6B05-3171-A0E87C1F607E}"/>
              </a:ext>
            </a:extLst>
          </p:cNvPr>
          <p:cNvSpPr txBox="1"/>
          <p:nvPr/>
        </p:nvSpPr>
        <p:spPr>
          <a:xfrm>
            <a:off x="2760618" y="1322423"/>
            <a:ext cx="4153990" cy="553998"/>
          </a:xfrm>
          <a:prstGeom prst="rect">
            <a:avLst/>
          </a:prstGeom>
          <a:solidFill>
            <a:srgbClr val="006663"/>
          </a:solidFill>
          <a:ln>
            <a:noFill/>
          </a:ln>
          <a:effectLst>
            <a:outerShdw blurRad="50800" dist="38100" dir="8100000" algn="tr" rotWithShape="0">
              <a:prstClr val="black">
                <a:alpha val="40000"/>
              </a:prstClr>
            </a:outerShdw>
          </a:effectLst>
        </p:spPr>
        <p:txBody>
          <a:bodyPr wrap="square" lIns="91440" tIns="45720" rIns="91440" bIns="45720" rtlCol="0" anchor="t">
            <a:spAutoFit/>
          </a:bodyPr>
          <a:lstStyle/>
          <a:p>
            <a:pPr algn="ctr"/>
            <a:r>
              <a:rPr lang="en-US" sz="1000" b="1">
                <a:solidFill>
                  <a:schemeClr val="bg1"/>
                </a:solidFill>
                <a:latin typeface="Arial" panose="020B0604020202020204" pitchFamily="34" charset="0"/>
                <a:cs typeface="Arial" panose="020B0604020202020204" pitchFamily="34" charset="0"/>
              </a:rPr>
              <a:t>Selected Developer Constructs Clinic Facility for Joint VA/DoD Lease including successful commissioning report</a:t>
            </a:r>
          </a:p>
          <a:p>
            <a:pPr algn="ctr"/>
            <a:r>
              <a:rPr lang="en-US" sz="900" b="1">
                <a:solidFill>
                  <a:schemeClr val="bg1"/>
                </a:solidFill>
                <a:latin typeface="Arial" panose="020B0604020202020204" pitchFamily="34" charset="0"/>
                <a:cs typeface="Arial" panose="020B0604020202020204" pitchFamily="34" charset="0"/>
              </a:rPr>
              <a:t>(to meet negotiated VA &amp; DoD design standards)</a:t>
            </a:r>
          </a:p>
        </p:txBody>
      </p:sp>
      <p:cxnSp>
        <p:nvCxnSpPr>
          <p:cNvPr id="81" name="Straight Connector 80">
            <a:extLst>
              <a:ext uri="{FF2B5EF4-FFF2-40B4-BE49-F238E27FC236}">
                <a16:creationId xmlns:a16="http://schemas.microsoft.com/office/drawing/2014/main" id="{F5176057-4978-806A-5F60-82C54B44BED0}"/>
              </a:ext>
            </a:extLst>
          </p:cNvPr>
          <p:cNvCxnSpPr>
            <a:cxnSpLocks/>
          </p:cNvCxnSpPr>
          <p:nvPr/>
        </p:nvCxnSpPr>
        <p:spPr>
          <a:xfrm flipV="1">
            <a:off x="7958538" y="3033716"/>
            <a:ext cx="0" cy="128740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46512FB-719F-E0AF-B90A-89B50477C624}"/>
              </a:ext>
            </a:extLst>
          </p:cNvPr>
          <p:cNvCxnSpPr>
            <a:cxnSpLocks/>
          </p:cNvCxnSpPr>
          <p:nvPr/>
        </p:nvCxnSpPr>
        <p:spPr>
          <a:xfrm flipV="1">
            <a:off x="8694880" y="2105291"/>
            <a:ext cx="0" cy="602223"/>
          </a:xfrm>
          <a:prstGeom prst="line">
            <a:avLst/>
          </a:prstGeom>
          <a:ln w="28575">
            <a:solidFill>
              <a:srgbClr val="006663"/>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907F2DD0-FC92-F729-6504-CFAE672D86FC}"/>
              </a:ext>
            </a:extLst>
          </p:cNvPr>
          <p:cNvSpPr txBox="1"/>
          <p:nvPr/>
        </p:nvSpPr>
        <p:spPr>
          <a:xfrm>
            <a:off x="7095079" y="1327807"/>
            <a:ext cx="1939625" cy="769441"/>
          </a:xfrm>
          <a:prstGeom prst="rect">
            <a:avLst/>
          </a:prstGeom>
          <a:solidFill>
            <a:srgbClr val="006663"/>
          </a:solidFill>
          <a:ln>
            <a:noFill/>
          </a:ln>
          <a:effectLst>
            <a:outerShdw blurRad="50800" dist="38100" dir="8100000" algn="tr" rotWithShape="0">
              <a:prstClr val="black">
                <a:alpha val="40000"/>
              </a:prstClr>
            </a:outerShdw>
          </a:effectLst>
        </p:spPr>
        <p:txBody>
          <a:bodyPr wrap="square" lIns="91440" tIns="45720" rIns="91440" bIns="45720" rtlCol="0" anchor="t">
            <a:spAutoFit/>
          </a:bodyPr>
          <a:lstStyle/>
          <a:p>
            <a:pPr algn="ctr"/>
            <a:r>
              <a:rPr lang="en-US" sz="1100" b="1">
                <a:solidFill>
                  <a:schemeClr val="bg1"/>
                </a:solidFill>
                <a:latin typeface="Arial" panose="020B0604020202020204" pitchFamily="34" charset="0"/>
                <a:cs typeface="Arial" panose="020B0604020202020204" pitchFamily="34" charset="0"/>
              </a:rPr>
              <a:t>Developer provides for Facility Management/ Operations pursuant to terms of the lease</a:t>
            </a:r>
          </a:p>
        </p:txBody>
      </p:sp>
      <p:sp>
        <p:nvSpPr>
          <p:cNvPr id="97" name="TextBox 96">
            <a:extLst>
              <a:ext uri="{FF2B5EF4-FFF2-40B4-BE49-F238E27FC236}">
                <a16:creationId xmlns:a16="http://schemas.microsoft.com/office/drawing/2014/main" id="{6614C4D3-08BD-FAF9-1085-AB6FC8AB0040}"/>
              </a:ext>
            </a:extLst>
          </p:cNvPr>
          <p:cNvSpPr txBox="1"/>
          <p:nvPr/>
        </p:nvSpPr>
        <p:spPr>
          <a:xfrm>
            <a:off x="1712230" y="3831840"/>
            <a:ext cx="1652478" cy="1246495"/>
          </a:xfrm>
          <a:prstGeom prst="rect">
            <a:avLst/>
          </a:prstGeom>
          <a:solidFill>
            <a:srgbClr val="02355F"/>
          </a:solidFill>
          <a:ln>
            <a:noFill/>
          </a:ln>
          <a:effectLst>
            <a:outerShdw blurRad="50800" dist="38100" dir="8100000" algn="tr" rotWithShape="0">
              <a:prstClr val="black">
                <a:alpha val="40000"/>
              </a:prstClr>
            </a:outerShdw>
          </a:effectLst>
        </p:spPr>
        <p:txBody>
          <a:bodyPr wrap="square" lIns="91440" tIns="45720" rIns="91440" bIns="45720" rtlCol="0" anchor="t">
            <a:spAutoFit/>
          </a:bodyPr>
          <a:lstStyle/>
          <a:p>
            <a:pPr algn="ctr"/>
            <a:r>
              <a:rPr lang="en-US" sz="900" b="1">
                <a:solidFill>
                  <a:schemeClr val="bg1"/>
                </a:solidFill>
                <a:latin typeface="Arial" panose="020B0604020202020204" pitchFamily="34" charset="0"/>
                <a:cs typeface="Arial" panose="020B0604020202020204" pitchFamily="34" charset="0"/>
              </a:rPr>
              <a:t>VA/DoD jointly create concept of operations</a:t>
            </a:r>
            <a:r>
              <a:rPr lang="en-US" sz="900" b="1" baseline="30000">
                <a:solidFill>
                  <a:schemeClr val="bg1"/>
                </a:solidFill>
                <a:latin typeface="Arial" panose="020B0604020202020204" pitchFamily="34" charset="0"/>
                <a:cs typeface="Arial" panose="020B0604020202020204" pitchFamily="34" charset="0"/>
              </a:rPr>
              <a:t>6</a:t>
            </a:r>
            <a:r>
              <a:rPr lang="en-US" sz="900" b="1">
                <a:solidFill>
                  <a:schemeClr val="bg1"/>
                </a:solidFill>
                <a:latin typeface="Arial" panose="020B0604020202020204" pitchFamily="34" charset="0"/>
                <a:cs typeface="Arial" panose="020B0604020202020204" pitchFamily="34" charset="0"/>
              </a:rPr>
              <a:t> and budget for jointly-occupied leased space</a:t>
            </a:r>
            <a:r>
              <a:rPr lang="en-US" sz="900" b="1" baseline="30000">
                <a:solidFill>
                  <a:schemeClr val="bg1"/>
                </a:solidFill>
                <a:latin typeface="Arial" panose="020B0604020202020204" pitchFamily="34" charset="0"/>
                <a:cs typeface="Arial" panose="020B0604020202020204" pitchFamily="34" charset="0"/>
              </a:rPr>
              <a:t>1,2,3</a:t>
            </a:r>
            <a:endParaRPr lang="en-US" sz="900" baseline="30000">
              <a:solidFill>
                <a:schemeClr val="bg1"/>
              </a:solidFill>
              <a:latin typeface="Arial" panose="020B0604020202020204" pitchFamily="34" charset="0"/>
              <a:cs typeface="Arial" panose="020B0604020202020204" pitchFamily="34" charset="0"/>
            </a:endParaRPr>
          </a:p>
          <a:p>
            <a:pPr algn="ctr"/>
            <a:endParaRPr lang="en-US" sz="300" b="1">
              <a:solidFill>
                <a:schemeClr val="bg1"/>
              </a:solidFill>
              <a:latin typeface="Arial" panose="020B0604020202020204" pitchFamily="34" charset="0"/>
              <a:cs typeface="Arial" panose="020B0604020202020204" pitchFamily="34" charset="0"/>
            </a:endParaRPr>
          </a:p>
          <a:p>
            <a:pPr algn="ctr"/>
            <a:r>
              <a:rPr lang="en-US" sz="900" b="1">
                <a:solidFill>
                  <a:schemeClr val="bg1"/>
                </a:solidFill>
                <a:latin typeface="Arial" panose="020B0604020202020204" pitchFamily="34" charset="0"/>
                <a:cs typeface="Arial" panose="020B0604020202020204" pitchFamily="34" charset="0"/>
              </a:rPr>
              <a:t>Designated “lead” agency (VA or DoD) issues solicitation for lease via competitive bid</a:t>
            </a:r>
            <a:r>
              <a:rPr lang="en-US" sz="900" b="1" baseline="30000">
                <a:solidFill>
                  <a:schemeClr val="bg1"/>
                </a:solidFill>
                <a:latin typeface="Arial" panose="020B0604020202020204" pitchFamily="34" charset="0"/>
                <a:cs typeface="Arial" panose="020B0604020202020204" pitchFamily="34" charset="0"/>
              </a:rPr>
              <a:t>4,5,6</a:t>
            </a:r>
            <a:endParaRPr lang="en-US" sz="900" baseline="30000">
              <a:solidFill>
                <a:schemeClr val="bg1"/>
              </a:solidFill>
              <a:latin typeface="Arial" panose="020B0604020202020204" pitchFamily="34" charset="0"/>
              <a:cs typeface="Arial" panose="020B0604020202020204" pitchFamily="34" charset="0"/>
            </a:endParaRPr>
          </a:p>
        </p:txBody>
      </p:sp>
      <p:cxnSp>
        <p:nvCxnSpPr>
          <p:cNvPr id="99" name="Straight Connector 98">
            <a:extLst>
              <a:ext uri="{FF2B5EF4-FFF2-40B4-BE49-F238E27FC236}">
                <a16:creationId xmlns:a16="http://schemas.microsoft.com/office/drawing/2014/main" id="{5DE03B9C-2121-0F83-CC2C-5418B59FA316}"/>
              </a:ext>
            </a:extLst>
          </p:cNvPr>
          <p:cNvCxnSpPr>
            <a:cxnSpLocks/>
          </p:cNvCxnSpPr>
          <p:nvPr/>
        </p:nvCxnSpPr>
        <p:spPr>
          <a:xfrm flipV="1">
            <a:off x="2303875" y="1713194"/>
            <a:ext cx="0" cy="1028405"/>
          </a:xfrm>
          <a:prstGeom prst="line">
            <a:avLst/>
          </a:prstGeom>
          <a:ln w="28575">
            <a:solidFill>
              <a:srgbClr val="006663"/>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8A98D882-088E-B4B6-D3FD-612DD19B12D2}"/>
              </a:ext>
            </a:extLst>
          </p:cNvPr>
          <p:cNvCxnSpPr>
            <a:cxnSpLocks/>
          </p:cNvCxnSpPr>
          <p:nvPr/>
        </p:nvCxnSpPr>
        <p:spPr>
          <a:xfrm flipH="1" flipV="1">
            <a:off x="6595141" y="3691182"/>
            <a:ext cx="8878" cy="818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Rectangle: Top Corners Rounded 39">
            <a:extLst>
              <a:ext uri="{FF2B5EF4-FFF2-40B4-BE49-F238E27FC236}">
                <a16:creationId xmlns:a16="http://schemas.microsoft.com/office/drawing/2014/main" id="{2971C3ED-CA2E-3BB6-930D-FD01862412DE}"/>
              </a:ext>
            </a:extLst>
          </p:cNvPr>
          <p:cNvSpPr/>
          <p:nvPr/>
        </p:nvSpPr>
        <p:spPr>
          <a:xfrm rot="10800000">
            <a:off x="101546" y="5165324"/>
            <a:ext cx="8933158" cy="340000"/>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latin typeface="Arial" panose="020B0604020202020204" pitchFamily="34" charset="0"/>
              <a:cs typeface="Arial" panose="020B0604020202020204" pitchFamily="34" charset="0"/>
            </a:endParaRPr>
          </a:p>
        </p:txBody>
      </p:sp>
      <p:sp>
        <p:nvSpPr>
          <p:cNvPr id="41" name="Rectangle: Top Corners Rounded 40">
            <a:extLst>
              <a:ext uri="{FF2B5EF4-FFF2-40B4-BE49-F238E27FC236}">
                <a16:creationId xmlns:a16="http://schemas.microsoft.com/office/drawing/2014/main" id="{33C90EA6-2465-82AD-AF7F-84284789722D}"/>
              </a:ext>
            </a:extLst>
          </p:cNvPr>
          <p:cNvSpPr/>
          <p:nvPr/>
        </p:nvSpPr>
        <p:spPr>
          <a:xfrm>
            <a:off x="109296" y="930432"/>
            <a:ext cx="8933158" cy="340000"/>
          </a:xfrm>
          <a:prstGeom prst="round2SameRect">
            <a:avLst>
              <a:gd name="adj1" fmla="val 50000"/>
              <a:gd name="adj2" fmla="val 0"/>
            </a:avLst>
          </a:prstGeom>
          <a:solidFill>
            <a:srgbClr val="00666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latin typeface="Arial" panose="020B0604020202020204" pitchFamily="34" charset="0"/>
                <a:cs typeface="Arial" panose="020B0604020202020204" pitchFamily="34" charset="0"/>
              </a:rPr>
              <a:t>Private Sector (Developer) Responsibilities </a:t>
            </a:r>
          </a:p>
        </p:txBody>
      </p:sp>
      <p:sp>
        <p:nvSpPr>
          <p:cNvPr id="42" name="TextBox 41">
            <a:extLst>
              <a:ext uri="{FF2B5EF4-FFF2-40B4-BE49-F238E27FC236}">
                <a16:creationId xmlns:a16="http://schemas.microsoft.com/office/drawing/2014/main" id="{6A0D7916-E3B9-EB05-1736-C83C3B967055}"/>
              </a:ext>
            </a:extLst>
          </p:cNvPr>
          <p:cNvSpPr txBox="1"/>
          <p:nvPr/>
        </p:nvSpPr>
        <p:spPr>
          <a:xfrm>
            <a:off x="2263248" y="5116170"/>
            <a:ext cx="4580876" cy="369332"/>
          </a:xfrm>
          <a:prstGeom prst="rect">
            <a:avLst/>
          </a:prstGeom>
          <a:noFill/>
        </p:spPr>
        <p:txBody>
          <a:bodyPr wrap="square" lIns="91440" tIns="45720" rIns="91440" bIns="45720" anchor="t">
            <a:spAutoFit/>
          </a:bodyPr>
          <a:lstStyle/>
          <a:p>
            <a:pPr algn="ctr"/>
            <a:r>
              <a:rPr lang="en-US">
                <a:solidFill>
                  <a:schemeClr val="bg1"/>
                </a:solidFill>
                <a:latin typeface="Arial" panose="020B0604020202020204" pitchFamily="34" charset="0"/>
                <a:cs typeface="Arial" panose="020B0604020202020204" pitchFamily="34" charset="0"/>
              </a:rPr>
              <a:t> VA &amp; DoD Responsibilities </a:t>
            </a:r>
          </a:p>
        </p:txBody>
      </p:sp>
      <p:sp>
        <p:nvSpPr>
          <p:cNvPr id="45" name="Text Placeholder 38">
            <a:extLst>
              <a:ext uri="{FF2B5EF4-FFF2-40B4-BE49-F238E27FC236}">
                <a16:creationId xmlns:a16="http://schemas.microsoft.com/office/drawing/2014/main" id="{3E73545D-5ED1-3699-6A24-4C89AAFD32E7}"/>
              </a:ext>
            </a:extLst>
          </p:cNvPr>
          <p:cNvSpPr>
            <a:spLocks noGrp="1"/>
          </p:cNvSpPr>
          <p:nvPr>
            <p:ph type="body" sz="quarter" idx="13"/>
          </p:nvPr>
        </p:nvSpPr>
        <p:spPr>
          <a:xfrm>
            <a:off x="0" y="156547"/>
            <a:ext cx="8138159" cy="504114"/>
          </a:xfrm>
        </p:spPr>
        <p:txBody>
          <a:bodyPr/>
          <a:lstStyle/>
          <a:p>
            <a:r>
              <a:rPr lang="en-US" dirty="0"/>
              <a:t>Sec. 706 – Scenario 3: </a:t>
            </a:r>
            <a:r>
              <a:rPr lang="en-US" b="0" dirty="0"/>
              <a:t>Joint Leased VA/DoD Clinic</a:t>
            </a:r>
          </a:p>
          <a:p>
            <a:endParaRPr lang="en-US" dirty="0"/>
          </a:p>
        </p:txBody>
      </p:sp>
      <p:sp>
        <p:nvSpPr>
          <p:cNvPr id="2" name="TextBox 1">
            <a:extLst>
              <a:ext uri="{FF2B5EF4-FFF2-40B4-BE49-F238E27FC236}">
                <a16:creationId xmlns:a16="http://schemas.microsoft.com/office/drawing/2014/main" id="{411CC71A-A9C3-52A0-F9C6-31F79AD4B993}"/>
              </a:ext>
            </a:extLst>
          </p:cNvPr>
          <p:cNvSpPr txBox="1"/>
          <p:nvPr/>
        </p:nvSpPr>
        <p:spPr>
          <a:xfrm>
            <a:off x="1180263" y="1322423"/>
            <a:ext cx="1301494" cy="600164"/>
          </a:xfrm>
          <a:prstGeom prst="rect">
            <a:avLst/>
          </a:prstGeom>
          <a:solidFill>
            <a:srgbClr val="006663"/>
          </a:solidFill>
          <a:ln>
            <a:noFill/>
          </a:ln>
          <a:effectLst>
            <a:outerShdw blurRad="50800" dist="38100" dir="8100000" algn="tr" rotWithShape="0">
              <a:prstClr val="black">
                <a:alpha val="40000"/>
              </a:prstClr>
            </a:outerShdw>
          </a:effectLst>
        </p:spPr>
        <p:txBody>
          <a:bodyPr wrap="square" lIns="91440" tIns="45720" rIns="91440" bIns="45720" rtlCol="0" anchor="t">
            <a:spAutoFit/>
          </a:bodyPr>
          <a:lstStyle/>
          <a:p>
            <a:pPr algn="ctr"/>
            <a:r>
              <a:rPr lang="en-US" sz="1100" b="1">
                <a:solidFill>
                  <a:schemeClr val="bg1"/>
                </a:solidFill>
                <a:latin typeface="Arial" panose="020B0604020202020204" pitchFamily="34" charset="0"/>
                <a:cs typeface="Arial" panose="020B0604020202020204" pitchFamily="34" charset="0"/>
              </a:rPr>
              <a:t>Developers bid on joint lease solicitation</a:t>
            </a:r>
          </a:p>
        </p:txBody>
      </p:sp>
      <p:sp>
        <p:nvSpPr>
          <p:cNvPr id="3" name="Star: 5 Points 2">
            <a:extLst>
              <a:ext uri="{FF2B5EF4-FFF2-40B4-BE49-F238E27FC236}">
                <a16:creationId xmlns:a16="http://schemas.microsoft.com/office/drawing/2014/main" id="{6786589C-3530-C8D4-785D-F9C1DC5ADAD7}"/>
              </a:ext>
            </a:extLst>
          </p:cNvPr>
          <p:cNvSpPr/>
          <p:nvPr/>
        </p:nvSpPr>
        <p:spPr>
          <a:xfrm>
            <a:off x="193231" y="5833232"/>
            <a:ext cx="247888" cy="22805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tar: 5 Points 3">
            <a:extLst>
              <a:ext uri="{FF2B5EF4-FFF2-40B4-BE49-F238E27FC236}">
                <a16:creationId xmlns:a16="http://schemas.microsoft.com/office/drawing/2014/main" id="{00DB5DC1-EA8E-45FA-386C-1017681967E6}"/>
              </a:ext>
            </a:extLst>
          </p:cNvPr>
          <p:cNvSpPr/>
          <p:nvPr/>
        </p:nvSpPr>
        <p:spPr>
          <a:xfrm>
            <a:off x="198743" y="6101384"/>
            <a:ext cx="247888" cy="228059"/>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BC42E74-A47E-4111-829B-35E3D60B842D}"/>
              </a:ext>
            </a:extLst>
          </p:cNvPr>
          <p:cNvSpPr txBox="1"/>
          <p:nvPr/>
        </p:nvSpPr>
        <p:spPr>
          <a:xfrm>
            <a:off x="404176" y="5814820"/>
            <a:ext cx="814293" cy="307777"/>
          </a:xfrm>
          <a:prstGeom prst="rect">
            <a:avLst/>
          </a:prstGeom>
          <a:noFill/>
        </p:spPr>
        <p:txBody>
          <a:bodyPr wrap="square" rtlCol="0">
            <a:spAutoFit/>
          </a:bodyPr>
          <a:lstStyle/>
          <a:p>
            <a:pPr algn="l"/>
            <a:r>
              <a:rPr lang="en-US" sz="1400" b="1">
                <a:latin typeface="Arial" panose="020B0604020202020204" pitchFamily="34" charset="0"/>
                <a:cs typeface="Arial" panose="020B0604020202020204" pitchFamily="34" charset="0"/>
              </a:rPr>
              <a:t>= </a:t>
            </a:r>
            <a:r>
              <a:rPr lang="en-US" sz="1200" b="1">
                <a:latin typeface="Arial" panose="020B0604020202020204" pitchFamily="34" charset="0"/>
                <a:cs typeface="Arial" panose="020B0604020202020204" pitchFamily="34" charset="0"/>
              </a:rPr>
              <a:t>OGC</a:t>
            </a:r>
          </a:p>
        </p:txBody>
      </p:sp>
      <p:sp>
        <p:nvSpPr>
          <p:cNvPr id="7" name="Rectangle: Rounded Corners 6">
            <a:extLst>
              <a:ext uri="{FF2B5EF4-FFF2-40B4-BE49-F238E27FC236}">
                <a16:creationId xmlns:a16="http://schemas.microsoft.com/office/drawing/2014/main" id="{75BEB686-566C-E315-42DB-A7B794D7D791}"/>
              </a:ext>
            </a:extLst>
          </p:cNvPr>
          <p:cNvSpPr/>
          <p:nvPr/>
        </p:nvSpPr>
        <p:spPr>
          <a:xfrm>
            <a:off x="112363" y="5768485"/>
            <a:ext cx="3847773" cy="628067"/>
          </a:xfrm>
          <a:prstGeom prst="roundRect">
            <a:avLst>
              <a:gd name="adj" fmla="val 27658"/>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8BE10EC-276D-6EDB-9C3E-60D378C14058}"/>
              </a:ext>
            </a:extLst>
          </p:cNvPr>
          <p:cNvSpPr txBox="1"/>
          <p:nvPr/>
        </p:nvSpPr>
        <p:spPr>
          <a:xfrm>
            <a:off x="424333" y="6099678"/>
            <a:ext cx="1229968" cy="276999"/>
          </a:xfrm>
          <a:prstGeom prst="rect">
            <a:avLst/>
          </a:prstGeom>
          <a:noFill/>
        </p:spPr>
        <p:txBody>
          <a:bodyPr wrap="square" rtlCol="0">
            <a:spAutoFit/>
          </a:bodyPr>
          <a:lstStyle/>
          <a:p>
            <a:pPr algn="l"/>
            <a:r>
              <a:rPr lang="en-US" sz="1200" b="1">
                <a:latin typeface="Arial" panose="020B0604020202020204" pitchFamily="34" charset="0"/>
                <a:cs typeface="Arial" panose="020B0604020202020204" pitchFamily="34" charset="0"/>
              </a:rPr>
              <a:t>= ORP/CFM</a:t>
            </a:r>
          </a:p>
        </p:txBody>
      </p:sp>
      <p:sp>
        <p:nvSpPr>
          <p:cNvPr id="13" name="Star: 5 Points 12">
            <a:extLst>
              <a:ext uri="{FF2B5EF4-FFF2-40B4-BE49-F238E27FC236}">
                <a16:creationId xmlns:a16="http://schemas.microsoft.com/office/drawing/2014/main" id="{9DAED321-ABFA-6A73-9D73-E27BE4E74A5F}"/>
              </a:ext>
            </a:extLst>
          </p:cNvPr>
          <p:cNvSpPr/>
          <p:nvPr/>
        </p:nvSpPr>
        <p:spPr>
          <a:xfrm>
            <a:off x="1405791" y="5834471"/>
            <a:ext cx="247888" cy="228059"/>
          </a:xfrm>
          <a:prstGeom prst="star5">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803EAD1-23F8-BA15-FFB7-8B913496ABC0}"/>
              </a:ext>
            </a:extLst>
          </p:cNvPr>
          <p:cNvSpPr txBox="1"/>
          <p:nvPr/>
        </p:nvSpPr>
        <p:spPr>
          <a:xfrm>
            <a:off x="1640616" y="5823529"/>
            <a:ext cx="3096005" cy="276999"/>
          </a:xfrm>
          <a:prstGeom prst="rect">
            <a:avLst/>
          </a:prstGeom>
          <a:noFill/>
        </p:spPr>
        <p:txBody>
          <a:bodyPr wrap="square" rtlCol="0">
            <a:spAutoFit/>
          </a:bodyPr>
          <a:lstStyle/>
          <a:p>
            <a:pPr algn="l"/>
            <a:r>
              <a:rPr lang="en-US" sz="1200" b="1">
                <a:latin typeface="Arial" panose="020B0604020202020204" pitchFamily="34" charset="0"/>
                <a:cs typeface="Arial" panose="020B0604020202020204" pitchFamily="34" charset="0"/>
              </a:rPr>
              <a:t>= VHA</a:t>
            </a:r>
            <a:endParaRPr lang="en-US" sz="1200" b="1" baseline="30000">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CD45811D-3B82-6D98-75AC-0C7200E2067C}"/>
              </a:ext>
            </a:extLst>
          </p:cNvPr>
          <p:cNvSpPr/>
          <p:nvPr/>
        </p:nvSpPr>
        <p:spPr>
          <a:xfrm>
            <a:off x="782181" y="2484428"/>
            <a:ext cx="313941" cy="814254"/>
          </a:xfrm>
          <a:prstGeom prst="roundRect">
            <a:avLst>
              <a:gd name="adj" fmla="val 28803"/>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99EE1AFB-0D23-0042-7704-030840B960A3}"/>
              </a:ext>
            </a:extLst>
          </p:cNvPr>
          <p:cNvSpPr/>
          <p:nvPr/>
        </p:nvSpPr>
        <p:spPr>
          <a:xfrm>
            <a:off x="811355" y="2519576"/>
            <a:ext cx="247888" cy="228059"/>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tar: 5 Points 20">
            <a:extLst>
              <a:ext uri="{FF2B5EF4-FFF2-40B4-BE49-F238E27FC236}">
                <a16:creationId xmlns:a16="http://schemas.microsoft.com/office/drawing/2014/main" id="{E4781F5D-DD8F-7FE0-E7B4-3131A0793E02}"/>
              </a:ext>
            </a:extLst>
          </p:cNvPr>
          <p:cNvSpPr/>
          <p:nvPr/>
        </p:nvSpPr>
        <p:spPr>
          <a:xfrm>
            <a:off x="814437" y="2764240"/>
            <a:ext cx="247888" cy="228059"/>
          </a:xfrm>
          <a:prstGeom prst="star5">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647564F4-0BD1-6626-DBF7-AE55C04162E7}"/>
              </a:ext>
            </a:extLst>
          </p:cNvPr>
          <p:cNvSpPr txBox="1"/>
          <p:nvPr/>
        </p:nvSpPr>
        <p:spPr>
          <a:xfrm>
            <a:off x="4851500" y="4388649"/>
            <a:ext cx="2678228" cy="692497"/>
          </a:xfrm>
          <a:prstGeom prst="rect">
            <a:avLst/>
          </a:prstGeom>
          <a:solidFill>
            <a:srgbClr val="02355F"/>
          </a:solidFill>
          <a:ln>
            <a:noFill/>
          </a:ln>
          <a:effectLst>
            <a:outerShdw blurRad="50800" dist="38100" dir="8100000" algn="tr" rotWithShape="0">
              <a:prstClr val="black">
                <a:alpha val="40000"/>
              </a:prstClr>
            </a:outerShdw>
          </a:effectLst>
        </p:spPr>
        <p:txBody>
          <a:bodyPr wrap="square" lIns="91440" tIns="45720" rIns="91440" bIns="45720" rtlCol="0" anchor="t">
            <a:spAutoFit/>
          </a:bodyPr>
          <a:lstStyle/>
          <a:p>
            <a:pPr algn="ctr"/>
            <a:r>
              <a:rPr lang="en-US" sz="1200" b="1">
                <a:solidFill>
                  <a:schemeClr val="bg1"/>
                </a:solidFill>
                <a:latin typeface="Arial" panose="020B0604020202020204" pitchFamily="34" charset="0"/>
                <a:cs typeface="Arial" panose="020B0604020202020204" pitchFamily="34" charset="0"/>
              </a:rPr>
              <a:t>Activate and Occupy Joint Clinic</a:t>
            </a:r>
            <a:r>
              <a:rPr lang="en-US" sz="1200" b="1" baseline="30000">
                <a:solidFill>
                  <a:schemeClr val="bg1"/>
                </a:solidFill>
                <a:latin typeface="Arial" panose="020B0604020202020204" pitchFamily="34" charset="0"/>
                <a:cs typeface="Arial" panose="020B0604020202020204" pitchFamily="34" charset="0"/>
              </a:rPr>
              <a:t>3</a:t>
            </a:r>
            <a:endParaRPr lang="en-US" sz="1200" b="1">
              <a:solidFill>
                <a:schemeClr val="bg1"/>
              </a:solidFill>
              <a:latin typeface="Arial" panose="020B0604020202020204" pitchFamily="34" charset="0"/>
              <a:cs typeface="Arial" panose="020B0604020202020204" pitchFamily="34" charset="0"/>
            </a:endParaRPr>
          </a:p>
          <a:p>
            <a:pPr algn="ctr"/>
            <a:r>
              <a:rPr lang="en-US" sz="900" b="1">
                <a:solidFill>
                  <a:schemeClr val="bg1"/>
                </a:solidFill>
                <a:latin typeface="Arial" panose="020B0604020202020204" pitchFamily="34" charset="0"/>
                <a:cs typeface="Arial" panose="020B0604020202020204" pitchFamily="34" charset="0"/>
              </a:rPr>
              <a:t>(Lead agency to pay rent to clinic owner, Non-Lead agency to reimburse Lead agency for Non-Lead Agency’s share of rent)</a:t>
            </a:r>
            <a:r>
              <a:rPr lang="en-US" sz="900" b="1" baseline="30000">
                <a:solidFill>
                  <a:schemeClr val="bg1"/>
                </a:solidFill>
                <a:latin typeface="Arial" panose="020B0604020202020204" pitchFamily="34" charset="0"/>
                <a:cs typeface="Arial" panose="020B0604020202020204" pitchFamily="34" charset="0"/>
              </a:rPr>
              <a:t>2</a:t>
            </a:r>
            <a:endParaRPr lang="en-US" sz="1100" b="1" baseline="3000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9565FBA-06C6-59AE-7E58-EAA470FBF787}"/>
              </a:ext>
            </a:extLst>
          </p:cNvPr>
          <p:cNvSpPr txBox="1"/>
          <p:nvPr/>
        </p:nvSpPr>
        <p:spPr>
          <a:xfrm>
            <a:off x="204515" y="3470064"/>
            <a:ext cx="1379894" cy="1615827"/>
          </a:xfrm>
          <a:prstGeom prst="rect">
            <a:avLst/>
          </a:prstGeom>
          <a:solidFill>
            <a:srgbClr val="02355F"/>
          </a:solidFill>
          <a:ln>
            <a:noFill/>
          </a:ln>
          <a:effectLst>
            <a:outerShdw blurRad="50800" dist="38100" dir="8100000" algn="tr" rotWithShape="0">
              <a:prstClr val="black">
                <a:alpha val="40000"/>
              </a:prstClr>
            </a:outerShdw>
          </a:effectLst>
        </p:spPr>
        <p:txBody>
          <a:bodyPr wrap="square" lIns="91440" tIns="45720" rIns="91440" bIns="45720" rtlCol="0" anchor="t">
            <a:spAutoFit/>
          </a:bodyPr>
          <a:lstStyle/>
          <a:p>
            <a:pPr algn="ctr"/>
            <a:r>
              <a:rPr lang="en-US" sz="900" b="1">
                <a:solidFill>
                  <a:schemeClr val="bg1"/>
                </a:solidFill>
                <a:latin typeface="Arial" panose="020B0604020202020204" pitchFamily="34" charset="0"/>
                <a:cs typeface="Arial" panose="020B0604020202020204" pitchFamily="34" charset="0"/>
              </a:rPr>
              <a:t>Identify/Define VA facility need, submit for approvals</a:t>
            </a:r>
            <a:r>
              <a:rPr lang="en-US" sz="900" b="1" baseline="30000">
                <a:solidFill>
                  <a:schemeClr val="bg1"/>
                </a:solidFill>
                <a:latin typeface="Arial" panose="020B0604020202020204" pitchFamily="34" charset="0"/>
                <a:cs typeface="Arial" panose="020B0604020202020204" pitchFamily="34" charset="0"/>
              </a:rPr>
              <a:t>1</a:t>
            </a:r>
          </a:p>
          <a:p>
            <a:pPr algn="ctr"/>
            <a:endParaRPr lang="en-US" sz="300" b="1">
              <a:solidFill>
                <a:schemeClr val="bg1"/>
              </a:solidFill>
              <a:latin typeface="Arial" panose="020B0604020202020204" pitchFamily="34" charset="0"/>
              <a:cs typeface="Arial" panose="020B0604020202020204" pitchFamily="34" charset="0"/>
            </a:endParaRPr>
          </a:p>
          <a:p>
            <a:pPr algn="ctr"/>
            <a:r>
              <a:rPr lang="en-US" sz="900" b="1">
                <a:solidFill>
                  <a:schemeClr val="bg1"/>
                </a:solidFill>
                <a:latin typeface="Arial" panose="020B0604020202020204" pitchFamily="34" charset="0"/>
                <a:cs typeface="Arial" panose="020B0604020202020204" pitchFamily="34" charset="0"/>
              </a:rPr>
              <a:t>Define technical project requirements</a:t>
            </a:r>
          </a:p>
          <a:p>
            <a:pPr algn="ctr"/>
            <a:endParaRPr lang="en-US" sz="900" b="1" baseline="30000">
              <a:solidFill>
                <a:schemeClr val="bg1"/>
              </a:solidFill>
              <a:latin typeface="Arial" panose="020B0604020202020204" pitchFamily="34" charset="0"/>
              <a:cs typeface="Arial" panose="020B0604020202020204" pitchFamily="34" charset="0"/>
            </a:endParaRPr>
          </a:p>
          <a:p>
            <a:pPr algn="ctr"/>
            <a:r>
              <a:rPr lang="en-US" sz="900" b="1">
                <a:solidFill>
                  <a:schemeClr val="bg1"/>
                </a:solidFill>
                <a:latin typeface="Arial" panose="020B0604020202020204" pitchFamily="34" charset="0"/>
                <a:cs typeface="Arial" panose="020B0604020202020204" pitchFamily="34" charset="0"/>
              </a:rPr>
              <a:t>Coordinate with Capital Asset Planning Committee to gauge local DoD facility needs</a:t>
            </a:r>
            <a:r>
              <a:rPr lang="en-US" sz="900" b="1" baseline="30000">
                <a:solidFill>
                  <a:schemeClr val="bg1"/>
                </a:solidFill>
                <a:latin typeface="Arial" panose="020B0604020202020204" pitchFamily="34" charset="0"/>
                <a:cs typeface="Arial" panose="020B0604020202020204" pitchFamily="34" charset="0"/>
              </a:rPr>
              <a:t>1</a:t>
            </a:r>
            <a:endParaRPr lang="en-US" sz="900" b="1">
              <a:solidFill>
                <a:schemeClr val="bg1"/>
              </a:solidFill>
              <a:latin typeface="Arial" panose="020B0604020202020204" pitchFamily="34" charset="0"/>
              <a:cs typeface="Arial" panose="020B0604020202020204" pitchFamily="34" charset="0"/>
            </a:endParaRPr>
          </a:p>
        </p:txBody>
      </p:sp>
      <p:sp>
        <p:nvSpPr>
          <p:cNvPr id="46" name="Rectangle: Rounded Corners 45">
            <a:extLst>
              <a:ext uri="{FF2B5EF4-FFF2-40B4-BE49-F238E27FC236}">
                <a16:creationId xmlns:a16="http://schemas.microsoft.com/office/drawing/2014/main" id="{9FF4C379-C153-C6E8-C34A-6B7F2BF0F9B5}"/>
              </a:ext>
            </a:extLst>
          </p:cNvPr>
          <p:cNvSpPr/>
          <p:nvPr/>
        </p:nvSpPr>
        <p:spPr>
          <a:xfrm rot="16200000">
            <a:off x="6418282" y="3608505"/>
            <a:ext cx="313941" cy="888272"/>
          </a:xfrm>
          <a:prstGeom prst="roundRect">
            <a:avLst>
              <a:gd name="adj" fmla="val 28803"/>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tar: 5 Points 30">
            <a:extLst>
              <a:ext uri="{FF2B5EF4-FFF2-40B4-BE49-F238E27FC236}">
                <a16:creationId xmlns:a16="http://schemas.microsoft.com/office/drawing/2014/main" id="{2F3009D4-2C2D-08F2-0EB6-D6CA962385EF}"/>
              </a:ext>
            </a:extLst>
          </p:cNvPr>
          <p:cNvSpPr/>
          <p:nvPr/>
        </p:nvSpPr>
        <p:spPr>
          <a:xfrm>
            <a:off x="6184876" y="3927772"/>
            <a:ext cx="247888" cy="228059"/>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tar: 5 Points 35">
            <a:extLst>
              <a:ext uri="{FF2B5EF4-FFF2-40B4-BE49-F238E27FC236}">
                <a16:creationId xmlns:a16="http://schemas.microsoft.com/office/drawing/2014/main" id="{F5F21678-87D5-223D-BECE-BE975AF999C8}"/>
              </a:ext>
            </a:extLst>
          </p:cNvPr>
          <p:cNvSpPr/>
          <p:nvPr/>
        </p:nvSpPr>
        <p:spPr>
          <a:xfrm>
            <a:off x="6471962" y="3927772"/>
            <a:ext cx="247888" cy="228059"/>
          </a:xfrm>
          <a:prstGeom prst="star5">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tar: 5 Points 48">
            <a:extLst>
              <a:ext uri="{FF2B5EF4-FFF2-40B4-BE49-F238E27FC236}">
                <a16:creationId xmlns:a16="http://schemas.microsoft.com/office/drawing/2014/main" id="{4F509339-234E-963D-5628-64481FFC1B84}"/>
              </a:ext>
            </a:extLst>
          </p:cNvPr>
          <p:cNvSpPr/>
          <p:nvPr/>
        </p:nvSpPr>
        <p:spPr>
          <a:xfrm>
            <a:off x="1410896" y="6099938"/>
            <a:ext cx="247888" cy="22805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7EBB0E9-AB6B-CD2E-A194-4AB34E197A5D}"/>
              </a:ext>
            </a:extLst>
          </p:cNvPr>
          <p:cNvSpPr txBox="1"/>
          <p:nvPr/>
        </p:nvSpPr>
        <p:spPr>
          <a:xfrm>
            <a:off x="1645721" y="6088996"/>
            <a:ext cx="1970569" cy="276999"/>
          </a:xfrm>
          <a:prstGeom prst="rect">
            <a:avLst/>
          </a:prstGeom>
          <a:noFill/>
        </p:spPr>
        <p:txBody>
          <a:bodyPr wrap="square" rtlCol="0">
            <a:spAutoFit/>
          </a:bodyPr>
          <a:lstStyle/>
          <a:p>
            <a:pPr algn="l"/>
            <a:r>
              <a:rPr lang="en-US" sz="1200" b="1">
                <a:latin typeface="Arial" panose="020B0604020202020204" pitchFamily="34" charset="0"/>
                <a:cs typeface="Arial" panose="020B0604020202020204" pitchFamily="34" charset="0"/>
              </a:rPr>
              <a:t>= DoD/JEC Info Briefing</a:t>
            </a:r>
            <a:endParaRPr lang="en-US" sz="1200" b="1" baseline="30000">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B63C8BC1-CD1A-28BC-EDB6-217FBB04B640}"/>
              </a:ext>
            </a:extLst>
          </p:cNvPr>
          <p:cNvSpPr txBox="1"/>
          <p:nvPr/>
        </p:nvSpPr>
        <p:spPr>
          <a:xfrm>
            <a:off x="948820" y="5530798"/>
            <a:ext cx="1954549" cy="276999"/>
          </a:xfrm>
          <a:prstGeom prst="rect">
            <a:avLst/>
          </a:prstGeom>
          <a:noFill/>
        </p:spPr>
        <p:txBody>
          <a:bodyPr wrap="square" rtlCol="0">
            <a:spAutoFit/>
          </a:bodyPr>
          <a:lstStyle/>
          <a:p>
            <a:pPr algn="ctr"/>
            <a:r>
              <a:rPr lang="en-US" sz="1200" b="1">
                <a:latin typeface="Arial" panose="020B0604020202020204" pitchFamily="34" charset="0"/>
                <a:cs typeface="Arial" panose="020B0604020202020204" pitchFamily="34" charset="0"/>
              </a:rPr>
              <a:t>APPROVAL POINTS</a:t>
            </a:r>
          </a:p>
        </p:txBody>
      </p:sp>
      <p:cxnSp>
        <p:nvCxnSpPr>
          <p:cNvPr id="57" name="Connector: Elbow 56">
            <a:extLst>
              <a:ext uri="{FF2B5EF4-FFF2-40B4-BE49-F238E27FC236}">
                <a16:creationId xmlns:a16="http://schemas.microsoft.com/office/drawing/2014/main" id="{7FF5EFE8-43F6-7BD9-9BFF-40347355A4D2}"/>
              </a:ext>
            </a:extLst>
          </p:cNvPr>
          <p:cNvCxnSpPr>
            <a:cxnSpLocks/>
            <a:stCxn id="20" idx="4"/>
          </p:cNvCxnSpPr>
          <p:nvPr/>
        </p:nvCxnSpPr>
        <p:spPr>
          <a:xfrm rot="16200000" flipH="1">
            <a:off x="2950296" y="3608155"/>
            <a:ext cx="1564758" cy="604545"/>
          </a:xfrm>
          <a:prstGeom prst="bentConnector3">
            <a:avLst>
              <a:gd name="adj1" fmla="val 30521"/>
            </a:avLst>
          </a:prstGeom>
          <a:ln w="28575"/>
        </p:spPr>
        <p:style>
          <a:lnRef idx="1">
            <a:schemeClr val="accent1"/>
          </a:lnRef>
          <a:fillRef idx="0">
            <a:schemeClr val="accent1"/>
          </a:fillRef>
          <a:effectRef idx="0">
            <a:schemeClr val="accent1"/>
          </a:effectRef>
          <a:fontRef idx="minor">
            <a:schemeClr val="tx1"/>
          </a:fontRef>
        </p:style>
      </p:cxnSp>
      <p:sp>
        <p:nvSpPr>
          <p:cNvPr id="68" name="Rectangle: Rounded Corners 67">
            <a:extLst>
              <a:ext uri="{FF2B5EF4-FFF2-40B4-BE49-F238E27FC236}">
                <a16:creationId xmlns:a16="http://schemas.microsoft.com/office/drawing/2014/main" id="{CD045DCA-9F9F-71CD-BC75-212538F7CA15}"/>
              </a:ext>
            </a:extLst>
          </p:cNvPr>
          <p:cNvSpPr/>
          <p:nvPr/>
        </p:nvSpPr>
        <p:spPr>
          <a:xfrm>
            <a:off x="2601734" y="2304226"/>
            <a:ext cx="313941" cy="1047711"/>
          </a:xfrm>
          <a:prstGeom prst="roundRect">
            <a:avLst>
              <a:gd name="adj" fmla="val 28803"/>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Star: 5 Points 69">
            <a:extLst>
              <a:ext uri="{FF2B5EF4-FFF2-40B4-BE49-F238E27FC236}">
                <a16:creationId xmlns:a16="http://schemas.microsoft.com/office/drawing/2014/main" id="{0E1C8936-2ABB-280A-F94F-0CFACAF0C9D0}"/>
              </a:ext>
            </a:extLst>
          </p:cNvPr>
          <p:cNvSpPr/>
          <p:nvPr/>
        </p:nvSpPr>
        <p:spPr>
          <a:xfrm>
            <a:off x="2625874" y="2344528"/>
            <a:ext cx="247888" cy="22805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Star: 5 Points 70">
            <a:extLst>
              <a:ext uri="{FF2B5EF4-FFF2-40B4-BE49-F238E27FC236}">
                <a16:creationId xmlns:a16="http://schemas.microsoft.com/office/drawing/2014/main" id="{3CAE2F79-2F97-AED2-8BE9-7CD7631BED5D}"/>
              </a:ext>
            </a:extLst>
          </p:cNvPr>
          <p:cNvSpPr/>
          <p:nvPr/>
        </p:nvSpPr>
        <p:spPr>
          <a:xfrm>
            <a:off x="2631726" y="2576462"/>
            <a:ext cx="247888" cy="228059"/>
          </a:xfrm>
          <a:prstGeom prst="star5">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Star: 5 Points 72">
            <a:extLst>
              <a:ext uri="{FF2B5EF4-FFF2-40B4-BE49-F238E27FC236}">
                <a16:creationId xmlns:a16="http://schemas.microsoft.com/office/drawing/2014/main" id="{B83E2C47-0298-F394-54F2-A59600C8749C}"/>
              </a:ext>
            </a:extLst>
          </p:cNvPr>
          <p:cNvSpPr/>
          <p:nvPr/>
        </p:nvSpPr>
        <p:spPr>
          <a:xfrm>
            <a:off x="2627162" y="2827654"/>
            <a:ext cx="247888" cy="228059"/>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Star: 5 Points 73">
            <a:extLst>
              <a:ext uri="{FF2B5EF4-FFF2-40B4-BE49-F238E27FC236}">
                <a16:creationId xmlns:a16="http://schemas.microsoft.com/office/drawing/2014/main" id="{9A96D7B1-B6D0-7613-6A9D-9B82281A5796}"/>
              </a:ext>
            </a:extLst>
          </p:cNvPr>
          <p:cNvSpPr/>
          <p:nvPr/>
        </p:nvSpPr>
        <p:spPr>
          <a:xfrm>
            <a:off x="2625783" y="3074306"/>
            <a:ext cx="247888" cy="22805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Star: 5 Points 74">
            <a:extLst>
              <a:ext uri="{FF2B5EF4-FFF2-40B4-BE49-F238E27FC236}">
                <a16:creationId xmlns:a16="http://schemas.microsoft.com/office/drawing/2014/main" id="{355E0AC5-B1B1-B181-B3FF-FD7DB85AE15A}"/>
              </a:ext>
            </a:extLst>
          </p:cNvPr>
          <p:cNvSpPr/>
          <p:nvPr/>
        </p:nvSpPr>
        <p:spPr>
          <a:xfrm>
            <a:off x="5026774" y="1916759"/>
            <a:ext cx="224284" cy="20634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Star: 5 Points 89">
            <a:extLst>
              <a:ext uri="{FF2B5EF4-FFF2-40B4-BE49-F238E27FC236}">
                <a16:creationId xmlns:a16="http://schemas.microsoft.com/office/drawing/2014/main" id="{205DAF4B-FC50-9083-3898-BE0BC21B72FE}"/>
              </a:ext>
            </a:extLst>
          </p:cNvPr>
          <p:cNvSpPr/>
          <p:nvPr/>
        </p:nvSpPr>
        <p:spPr>
          <a:xfrm>
            <a:off x="6745675" y="3928272"/>
            <a:ext cx="247888" cy="22805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3685615D-F383-EF08-172F-6BF5F7AE10EE}"/>
              </a:ext>
            </a:extLst>
          </p:cNvPr>
          <p:cNvSpPr/>
          <p:nvPr/>
        </p:nvSpPr>
        <p:spPr>
          <a:xfrm>
            <a:off x="1682023" y="2300543"/>
            <a:ext cx="313941" cy="1047711"/>
          </a:xfrm>
          <a:prstGeom prst="roundRect">
            <a:avLst>
              <a:gd name="adj" fmla="val 28803"/>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ar: 5 Points 27">
            <a:extLst>
              <a:ext uri="{FF2B5EF4-FFF2-40B4-BE49-F238E27FC236}">
                <a16:creationId xmlns:a16="http://schemas.microsoft.com/office/drawing/2014/main" id="{A21A977B-002F-0B01-C0B6-276F2055B585}"/>
              </a:ext>
            </a:extLst>
          </p:cNvPr>
          <p:cNvSpPr/>
          <p:nvPr/>
        </p:nvSpPr>
        <p:spPr>
          <a:xfrm>
            <a:off x="1706163" y="2340845"/>
            <a:ext cx="247888" cy="22805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ar: 5 Points 28">
            <a:extLst>
              <a:ext uri="{FF2B5EF4-FFF2-40B4-BE49-F238E27FC236}">
                <a16:creationId xmlns:a16="http://schemas.microsoft.com/office/drawing/2014/main" id="{12392D2C-75BB-F4C2-4300-4DC470889161}"/>
              </a:ext>
            </a:extLst>
          </p:cNvPr>
          <p:cNvSpPr/>
          <p:nvPr/>
        </p:nvSpPr>
        <p:spPr>
          <a:xfrm>
            <a:off x="1712015" y="2572779"/>
            <a:ext cx="247888" cy="228059"/>
          </a:xfrm>
          <a:prstGeom prst="star5">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tar: 5 Points 31">
            <a:extLst>
              <a:ext uri="{FF2B5EF4-FFF2-40B4-BE49-F238E27FC236}">
                <a16:creationId xmlns:a16="http://schemas.microsoft.com/office/drawing/2014/main" id="{F7518DB3-0A96-B27F-6DBA-97F08DA786D8}"/>
              </a:ext>
            </a:extLst>
          </p:cNvPr>
          <p:cNvSpPr/>
          <p:nvPr/>
        </p:nvSpPr>
        <p:spPr>
          <a:xfrm>
            <a:off x="1707451" y="2823971"/>
            <a:ext cx="247888" cy="228059"/>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ar: 5 Points 32">
            <a:extLst>
              <a:ext uri="{FF2B5EF4-FFF2-40B4-BE49-F238E27FC236}">
                <a16:creationId xmlns:a16="http://schemas.microsoft.com/office/drawing/2014/main" id="{E2AE156B-52BF-9654-7540-86FA03623758}"/>
              </a:ext>
            </a:extLst>
          </p:cNvPr>
          <p:cNvSpPr/>
          <p:nvPr/>
        </p:nvSpPr>
        <p:spPr>
          <a:xfrm>
            <a:off x="1706072" y="3070623"/>
            <a:ext cx="247888" cy="22805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tar: 5 Points 33">
            <a:extLst>
              <a:ext uri="{FF2B5EF4-FFF2-40B4-BE49-F238E27FC236}">
                <a16:creationId xmlns:a16="http://schemas.microsoft.com/office/drawing/2014/main" id="{94015609-9CBF-1B52-E285-F22459A99A27}"/>
              </a:ext>
            </a:extLst>
          </p:cNvPr>
          <p:cNvSpPr/>
          <p:nvPr/>
        </p:nvSpPr>
        <p:spPr>
          <a:xfrm>
            <a:off x="811355" y="3005732"/>
            <a:ext cx="247888" cy="22805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8D10010E-DA5B-2E78-5EC8-742C86370761}"/>
              </a:ext>
            </a:extLst>
          </p:cNvPr>
          <p:cNvSpPr/>
          <p:nvPr/>
        </p:nvSpPr>
        <p:spPr>
          <a:xfrm>
            <a:off x="4156862" y="5422734"/>
            <a:ext cx="5000161" cy="1033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800" b="1" baseline="30000" dirty="0">
                <a:solidFill>
                  <a:schemeClr val="tx1"/>
                </a:solidFill>
                <a:latin typeface="Arial" panose="020B0604020202020204" pitchFamily="34" charset="0"/>
                <a:cs typeface="Arial" panose="020B0604020202020204" pitchFamily="34" charset="0"/>
              </a:rPr>
              <a:t>1  </a:t>
            </a:r>
            <a:r>
              <a:rPr lang="en-US" sz="800" b="0" i="0" dirty="0">
                <a:solidFill>
                  <a:schemeClr val="tx1"/>
                </a:solidFill>
                <a:effectLst/>
                <a:latin typeface="Arial" panose="020B0604020202020204" pitchFamily="34" charset="0"/>
                <a:cs typeface="Arial" panose="020B0604020202020204" pitchFamily="34" charset="0"/>
              </a:rPr>
              <a:t>Requirements must be submitted by VHA through SCIP, be included in Budget Vol. IV (</a:t>
            </a:r>
            <a:r>
              <a:rPr lang="en-US" sz="800" b="0" i="0" dirty="0">
                <a:solidFill>
                  <a:schemeClr val="tx1"/>
                </a:solidFill>
                <a:effectLst/>
                <a:latin typeface="Arial" panose="020B0604020202020204" pitchFamily="34" charset="0"/>
                <a:cs typeface="Arial" panose="020B0604020202020204" pitchFamily="34" charset="0"/>
                <a:hlinkClick r:id="rId5"/>
              </a:rPr>
              <a:t>https://www.va.gov/budget/products.asp</a:t>
            </a:r>
            <a:r>
              <a:rPr lang="en-US" sz="800" b="0" i="0" dirty="0">
                <a:solidFill>
                  <a:schemeClr val="tx1"/>
                </a:solidFill>
                <a:effectLst/>
                <a:latin typeface="Arial" panose="020B0604020202020204" pitchFamily="34" charset="0"/>
                <a:cs typeface="Arial" panose="020B0604020202020204" pitchFamily="34" charset="0"/>
              </a:rPr>
              <a:t>), and receive GSA delegation prior to VA proceeding </a:t>
            </a:r>
            <a:r>
              <a:rPr lang="en-US" sz="800" dirty="0">
                <a:solidFill>
                  <a:schemeClr val="tx1"/>
                </a:solidFill>
                <a:latin typeface="Arial" panose="020B0604020202020204" pitchFamily="34" charset="0"/>
                <a:cs typeface="Arial" panose="020B0604020202020204" pitchFamily="34" charset="0"/>
              </a:rPr>
              <a:t>with</a:t>
            </a:r>
            <a:r>
              <a:rPr lang="en-US" sz="800" b="0" i="0" dirty="0">
                <a:solidFill>
                  <a:schemeClr val="tx1"/>
                </a:solidFill>
                <a:effectLst/>
                <a:latin typeface="Arial" panose="020B0604020202020204" pitchFamily="34" charset="0"/>
                <a:cs typeface="Arial" panose="020B0604020202020204" pitchFamily="34" charset="0"/>
              </a:rPr>
              <a:t> lease</a:t>
            </a:r>
            <a:endParaRPr lang="en-US" sz="800" dirty="0">
              <a:solidFill>
                <a:schemeClr val="tx1"/>
              </a:solidFill>
              <a:latin typeface="Arial" panose="020B0604020202020204" pitchFamily="34" charset="0"/>
              <a:cs typeface="Arial" panose="020B0604020202020204" pitchFamily="34" charset="0"/>
            </a:endParaRPr>
          </a:p>
          <a:p>
            <a:r>
              <a:rPr lang="en-US" sz="800" b="1" baseline="30000" dirty="0">
                <a:solidFill>
                  <a:schemeClr val="tx1"/>
                </a:solidFill>
                <a:latin typeface="Arial" panose="020B0604020202020204" pitchFamily="34" charset="0"/>
                <a:cs typeface="Arial" panose="020B0604020202020204" pitchFamily="34" charset="0"/>
              </a:rPr>
              <a:t>2 </a:t>
            </a:r>
            <a:r>
              <a:rPr lang="en-US" sz="800" dirty="0">
                <a:solidFill>
                  <a:schemeClr val="tx1"/>
                </a:solidFill>
                <a:latin typeface="Arial" panose="020B0604020202020204" pitchFamily="34" charset="0"/>
                <a:cs typeface="Arial" panose="020B0604020202020204" pitchFamily="34" charset="0"/>
              </a:rPr>
              <a:t>Healthcare/other sharing must be executed separately through a contract under 38 USC 8111</a:t>
            </a:r>
          </a:p>
          <a:p>
            <a:r>
              <a:rPr lang="en-US" sz="800" b="1" baseline="30000" dirty="0">
                <a:solidFill>
                  <a:schemeClr val="tx1"/>
                </a:solidFill>
                <a:latin typeface="Arial" panose="020B0604020202020204" pitchFamily="34" charset="0"/>
                <a:cs typeface="Arial" panose="020B0604020202020204" pitchFamily="34" charset="0"/>
              </a:rPr>
              <a:t>3</a:t>
            </a:r>
            <a:r>
              <a:rPr lang="en-US" sz="800" dirty="0">
                <a:solidFill>
                  <a:schemeClr val="tx1"/>
                </a:solidFill>
                <a:latin typeface="Arial" panose="020B0604020202020204" pitchFamily="34" charset="0"/>
                <a:cs typeface="Arial" panose="020B0604020202020204" pitchFamily="34" charset="0"/>
              </a:rPr>
              <a:t> PACT Act enhancements provide authority to transfer funds between agencies for cost reimbursement</a:t>
            </a:r>
          </a:p>
          <a:p>
            <a:r>
              <a:rPr lang="en-US" sz="800" b="1" baseline="30000" dirty="0">
                <a:solidFill>
                  <a:schemeClr val="tx1"/>
                </a:solidFill>
                <a:latin typeface="Arial" panose="020B0604020202020204" pitchFamily="34" charset="0"/>
                <a:cs typeface="Arial" panose="020B0604020202020204" pitchFamily="34" charset="0"/>
              </a:rPr>
              <a:t>4</a:t>
            </a:r>
            <a:r>
              <a:rPr lang="en-US" sz="800" dirty="0">
                <a:solidFill>
                  <a:schemeClr val="tx1"/>
                </a:solidFill>
                <a:latin typeface="Arial" panose="020B0604020202020204" pitchFamily="34" charset="0"/>
                <a:cs typeface="Arial" panose="020B0604020202020204" pitchFamily="34" charset="0"/>
              </a:rPr>
              <a:t> Limited to individual agency limits, for VA, avg annual rent must be below prospectus limit</a:t>
            </a:r>
          </a:p>
          <a:p>
            <a:r>
              <a:rPr lang="en-US" sz="800" b="1" baseline="30000" dirty="0">
                <a:solidFill>
                  <a:schemeClr val="tx1"/>
                </a:solidFill>
                <a:latin typeface="Arial" panose="020B0604020202020204" pitchFamily="34" charset="0"/>
                <a:cs typeface="Arial" panose="020B0604020202020204" pitchFamily="34" charset="0"/>
              </a:rPr>
              <a:t>5</a:t>
            </a:r>
            <a:r>
              <a:rPr lang="en-US" sz="800" baseline="30000" dirty="0">
                <a:solidFill>
                  <a:schemeClr val="tx1"/>
                </a:solidFill>
                <a:latin typeface="Arial" panose="020B0604020202020204" pitchFamily="34" charset="0"/>
                <a:cs typeface="Arial" panose="020B0604020202020204" pitchFamily="34" charset="0"/>
              </a:rPr>
              <a:t> </a:t>
            </a:r>
            <a:r>
              <a:rPr lang="en-US" sz="800" dirty="0">
                <a:solidFill>
                  <a:schemeClr val="tx1"/>
                </a:solidFill>
                <a:latin typeface="Arial" panose="020B0604020202020204" pitchFamily="34" charset="0"/>
                <a:cs typeface="Arial" panose="020B0604020202020204" pitchFamily="34" charset="0"/>
              </a:rPr>
              <a:t>If VA is the lead agency for lease competition, compliance with the VA Rule of Two is required</a:t>
            </a:r>
          </a:p>
          <a:p>
            <a:r>
              <a:rPr lang="en-US" sz="800" b="1" baseline="30000" dirty="0">
                <a:solidFill>
                  <a:schemeClr val="tx1"/>
                </a:solidFill>
                <a:latin typeface="Arial" panose="020B0604020202020204" pitchFamily="34" charset="0"/>
                <a:cs typeface="Arial" panose="020B0604020202020204" pitchFamily="34" charset="0"/>
              </a:rPr>
              <a:t>6</a:t>
            </a:r>
            <a:r>
              <a:rPr lang="en-US" sz="800" dirty="0">
                <a:solidFill>
                  <a:schemeClr val="tx1"/>
                </a:solidFill>
                <a:latin typeface="Arial" panose="020B0604020202020204" pitchFamily="34" charset="0"/>
                <a:cs typeface="Arial" panose="020B0604020202020204" pitchFamily="34" charset="0"/>
              </a:rPr>
              <a:t> Including project development plan, space/equipment plan, sharing of resources</a:t>
            </a:r>
          </a:p>
        </p:txBody>
      </p:sp>
      <p:cxnSp>
        <p:nvCxnSpPr>
          <p:cNvPr id="53" name="Straight Arrow Connector 52">
            <a:extLst>
              <a:ext uri="{FF2B5EF4-FFF2-40B4-BE49-F238E27FC236}">
                <a16:creationId xmlns:a16="http://schemas.microsoft.com/office/drawing/2014/main" id="{C830FBDF-9451-EDE0-3161-642182E6A2F6}"/>
              </a:ext>
            </a:extLst>
          </p:cNvPr>
          <p:cNvCxnSpPr>
            <a:cxnSpLocks/>
          </p:cNvCxnSpPr>
          <p:nvPr/>
        </p:nvCxnSpPr>
        <p:spPr>
          <a:xfrm flipH="1" flipV="1">
            <a:off x="4568125" y="1956909"/>
            <a:ext cx="401561" cy="57907"/>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3F2A4399-743D-4747-F134-73F1A8569EA5}"/>
              </a:ext>
            </a:extLst>
          </p:cNvPr>
          <p:cNvSpPr txBox="1"/>
          <p:nvPr/>
        </p:nvSpPr>
        <p:spPr>
          <a:xfrm>
            <a:off x="7691189" y="4201172"/>
            <a:ext cx="1267374" cy="877163"/>
          </a:xfrm>
          <a:prstGeom prst="rect">
            <a:avLst/>
          </a:prstGeom>
          <a:solidFill>
            <a:srgbClr val="02355F"/>
          </a:solidFill>
          <a:ln>
            <a:noFill/>
          </a:ln>
          <a:effectLst>
            <a:outerShdw blurRad="50800" dist="38100" dir="8100000" algn="tr" rotWithShape="0">
              <a:prstClr val="black">
                <a:alpha val="40000"/>
              </a:prstClr>
            </a:outerShdw>
          </a:effectLst>
        </p:spPr>
        <p:txBody>
          <a:bodyPr wrap="square" lIns="91440" tIns="45720" rIns="91440" bIns="45720" rtlCol="0" anchor="t">
            <a:spAutoFit/>
          </a:bodyPr>
          <a:lstStyle/>
          <a:p>
            <a:pPr algn="ctr"/>
            <a:r>
              <a:rPr lang="en-US" sz="1200" b="1">
                <a:solidFill>
                  <a:schemeClr val="bg1"/>
                </a:solidFill>
                <a:latin typeface="Arial" panose="020B0604020202020204" pitchFamily="34" charset="0"/>
                <a:cs typeface="Arial" panose="020B0604020202020204" pitchFamily="34" charset="0"/>
              </a:rPr>
              <a:t>Provide Direct Patient Care</a:t>
            </a:r>
            <a:r>
              <a:rPr lang="en-US" sz="1200" b="1" baseline="30000">
                <a:solidFill>
                  <a:schemeClr val="bg1"/>
                </a:solidFill>
                <a:latin typeface="Arial" panose="020B0604020202020204" pitchFamily="34" charset="0"/>
                <a:cs typeface="Arial" panose="020B0604020202020204" pitchFamily="34" charset="0"/>
              </a:rPr>
              <a:t>2</a:t>
            </a:r>
            <a:r>
              <a:rPr lang="en-US" sz="1200" b="1">
                <a:solidFill>
                  <a:schemeClr val="bg1"/>
                </a:solidFill>
                <a:latin typeface="Arial" panose="020B0604020202020204" pitchFamily="34" charset="0"/>
                <a:cs typeface="Arial" panose="020B0604020202020204" pitchFamily="34" charset="0"/>
              </a:rPr>
              <a:t> </a:t>
            </a:r>
          </a:p>
          <a:p>
            <a:pPr algn="ctr"/>
            <a:r>
              <a:rPr lang="en-US" sz="900" b="1">
                <a:solidFill>
                  <a:schemeClr val="bg1"/>
                </a:solidFill>
                <a:latin typeface="Arial" panose="020B0604020202020204" pitchFamily="34" charset="0"/>
                <a:cs typeface="Arial" panose="020B0604020202020204" pitchFamily="34" charset="0"/>
              </a:rPr>
              <a:t>(VA staff in VA space; DoD staff in DoD space)</a:t>
            </a:r>
            <a:endParaRPr lang="en-US" sz="1100" b="1">
              <a:solidFill>
                <a:schemeClr val="bg1"/>
              </a:solidFill>
              <a:latin typeface="Arial" panose="020B0604020202020204" pitchFamily="34" charset="0"/>
              <a:cs typeface="Arial" panose="020B0604020202020204" pitchFamily="34" charset="0"/>
            </a:endParaRPr>
          </a:p>
        </p:txBody>
      </p:sp>
      <p:cxnSp>
        <p:nvCxnSpPr>
          <p:cNvPr id="64" name="Connector: Elbow 63">
            <a:extLst>
              <a:ext uri="{FF2B5EF4-FFF2-40B4-BE49-F238E27FC236}">
                <a16:creationId xmlns:a16="http://schemas.microsoft.com/office/drawing/2014/main" id="{89A2BE92-557A-45DC-2C00-026CF00DC9D9}"/>
              </a:ext>
            </a:extLst>
          </p:cNvPr>
          <p:cNvCxnSpPr>
            <a:cxnSpLocks/>
          </p:cNvCxnSpPr>
          <p:nvPr/>
        </p:nvCxnSpPr>
        <p:spPr>
          <a:xfrm rot="16200000" flipH="1">
            <a:off x="1360818" y="3103476"/>
            <a:ext cx="788191" cy="686224"/>
          </a:xfrm>
          <a:prstGeom prst="bentConnector3">
            <a:avLst>
              <a:gd name="adj1" fmla="val 43371"/>
            </a:avLst>
          </a:prstGeom>
          <a:ln w="28575"/>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360E83E7-FBE8-8EF6-A2AC-DDCDBD74BEF1}"/>
              </a:ext>
            </a:extLst>
          </p:cNvPr>
          <p:cNvSpPr txBox="1"/>
          <p:nvPr/>
        </p:nvSpPr>
        <p:spPr>
          <a:xfrm>
            <a:off x="3530165" y="4651764"/>
            <a:ext cx="1139120" cy="430887"/>
          </a:xfrm>
          <a:prstGeom prst="rect">
            <a:avLst/>
          </a:prstGeom>
          <a:solidFill>
            <a:srgbClr val="02355F"/>
          </a:solidFill>
          <a:ln>
            <a:noFill/>
          </a:ln>
          <a:effectLst>
            <a:outerShdw blurRad="50800" dist="38100" dir="8100000" algn="tr" rotWithShape="0">
              <a:prstClr val="black">
                <a:alpha val="40000"/>
              </a:prstClr>
            </a:outerShdw>
          </a:effectLst>
        </p:spPr>
        <p:txBody>
          <a:bodyPr wrap="square" lIns="91440" tIns="45720" rIns="91440" bIns="45720" rtlCol="0" anchor="t">
            <a:spAutoFit/>
          </a:bodyPr>
          <a:lstStyle/>
          <a:p>
            <a:pPr algn="ctr"/>
            <a:r>
              <a:rPr lang="en-US" sz="1100" b="1">
                <a:solidFill>
                  <a:schemeClr val="bg1"/>
                </a:solidFill>
                <a:latin typeface="Arial" panose="020B0604020202020204" pitchFamily="34" charset="0"/>
                <a:cs typeface="Arial" panose="020B0604020202020204" pitchFamily="34" charset="0"/>
              </a:rPr>
              <a:t>Award / Lease execution</a:t>
            </a:r>
            <a:endParaRPr lang="en-US" sz="1100">
              <a:solidFill>
                <a:schemeClr val="bg1"/>
              </a:solidFill>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4E0A2DD3-9D07-9A68-C115-D57F242C0D61}"/>
              </a:ext>
            </a:extLst>
          </p:cNvPr>
          <p:cNvSpPr/>
          <p:nvPr/>
        </p:nvSpPr>
        <p:spPr>
          <a:xfrm>
            <a:off x="219070" y="2652561"/>
            <a:ext cx="521208" cy="475488"/>
          </a:xfrm>
          <a:prstGeom prst="ellipse">
            <a:avLst/>
          </a:prstGeom>
          <a:solidFill>
            <a:schemeClr val="bg1"/>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1</a:t>
            </a:r>
          </a:p>
        </p:txBody>
      </p:sp>
      <p:sp>
        <p:nvSpPr>
          <p:cNvPr id="16" name="Oval 15">
            <a:extLst>
              <a:ext uri="{FF2B5EF4-FFF2-40B4-BE49-F238E27FC236}">
                <a16:creationId xmlns:a16="http://schemas.microsoft.com/office/drawing/2014/main" id="{AA6F2E08-62C6-A30B-197C-2439EACA155F}"/>
              </a:ext>
            </a:extLst>
          </p:cNvPr>
          <p:cNvSpPr/>
          <p:nvPr/>
        </p:nvSpPr>
        <p:spPr>
          <a:xfrm>
            <a:off x="1162703" y="2652561"/>
            <a:ext cx="521208" cy="475488"/>
          </a:xfrm>
          <a:prstGeom prst="ellipse">
            <a:avLst/>
          </a:prstGeom>
          <a:solidFill>
            <a:schemeClr val="bg1"/>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2</a:t>
            </a:r>
          </a:p>
        </p:txBody>
      </p:sp>
      <p:sp>
        <p:nvSpPr>
          <p:cNvPr id="19" name="Oval 18">
            <a:extLst>
              <a:ext uri="{FF2B5EF4-FFF2-40B4-BE49-F238E27FC236}">
                <a16:creationId xmlns:a16="http://schemas.microsoft.com/office/drawing/2014/main" id="{CDFE4509-45F3-23DA-83D1-DE3C23F12B23}"/>
              </a:ext>
            </a:extLst>
          </p:cNvPr>
          <p:cNvSpPr/>
          <p:nvPr/>
        </p:nvSpPr>
        <p:spPr>
          <a:xfrm>
            <a:off x="2061498" y="2667706"/>
            <a:ext cx="521208" cy="475488"/>
          </a:xfrm>
          <a:prstGeom prst="ellipse">
            <a:avLst/>
          </a:prstGeom>
          <a:solidFill>
            <a:schemeClr val="bg1"/>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3</a:t>
            </a:r>
          </a:p>
        </p:txBody>
      </p:sp>
      <p:sp>
        <p:nvSpPr>
          <p:cNvPr id="20" name="Oval 19">
            <a:extLst>
              <a:ext uri="{FF2B5EF4-FFF2-40B4-BE49-F238E27FC236}">
                <a16:creationId xmlns:a16="http://schemas.microsoft.com/office/drawing/2014/main" id="{DDF7CD48-3830-91B5-E220-8D6BEB42E766}"/>
              </a:ext>
            </a:extLst>
          </p:cNvPr>
          <p:cNvSpPr/>
          <p:nvPr/>
        </p:nvSpPr>
        <p:spPr>
          <a:xfrm>
            <a:off x="3169799" y="2652561"/>
            <a:ext cx="521208" cy="475488"/>
          </a:xfrm>
          <a:prstGeom prst="ellipse">
            <a:avLst/>
          </a:prstGeom>
          <a:solidFill>
            <a:schemeClr val="bg1"/>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4</a:t>
            </a:r>
          </a:p>
        </p:txBody>
      </p:sp>
      <p:sp>
        <p:nvSpPr>
          <p:cNvPr id="24" name="Oval 23">
            <a:extLst>
              <a:ext uri="{FF2B5EF4-FFF2-40B4-BE49-F238E27FC236}">
                <a16:creationId xmlns:a16="http://schemas.microsoft.com/office/drawing/2014/main" id="{62A4BDA2-E9AD-5301-F90D-16B6499A4E34}"/>
              </a:ext>
            </a:extLst>
          </p:cNvPr>
          <p:cNvSpPr/>
          <p:nvPr/>
        </p:nvSpPr>
        <p:spPr>
          <a:xfrm>
            <a:off x="7721162" y="2637508"/>
            <a:ext cx="521208" cy="475488"/>
          </a:xfrm>
          <a:prstGeom prst="ellipse">
            <a:avLst/>
          </a:prstGeom>
          <a:solidFill>
            <a:schemeClr val="bg1"/>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7</a:t>
            </a:r>
          </a:p>
        </p:txBody>
      </p:sp>
      <p:sp>
        <p:nvSpPr>
          <p:cNvPr id="76" name="Oval 75">
            <a:extLst>
              <a:ext uri="{FF2B5EF4-FFF2-40B4-BE49-F238E27FC236}">
                <a16:creationId xmlns:a16="http://schemas.microsoft.com/office/drawing/2014/main" id="{663BF88A-4634-25DB-8BD9-27E07D3B4F15}"/>
              </a:ext>
            </a:extLst>
          </p:cNvPr>
          <p:cNvSpPr/>
          <p:nvPr/>
        </p:nvSpPr>
        <p:spPr>
          <a:xfrm>
            <a:off x="8453525" y="2630485"/>
            <a:ext cx="521208" cy="475488"/>
          </a:xfrm>
          <a:prstGeom prst="ellipse">
            <a:avLst/>
          </a:prstGeom>
          <a:solidFill>
            <a:schemeClr val="bg1"/>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8</a:t>
            </a:r>
          </a:p>
        </p:txBody>
      </p:sp>
      <p:sp>
        <p:nvSpPr>
          <p:cNvPr id="91" name="Oval 90">
            <a:extLst>
              <a:ext uri="{FF2B5EF4-FFF2-40B4-BE49-F238E27FC236}">
                <a16:creationId xmlns:a16="http://schemas.microsoft.com/office/drawing/2014/main" id="{64BAB619-6119-13E3-11F4-CE5670CDF120}"/>
              </a:ext>
            </a:extLst>
          </p:cNvPr>
          <p:cNvSpPr/>
          <p:nvPr/>
        </p:nvSpPr>
        <p:spPr>
          <a:xfrm>
            <a:off x="3722859" y="2052096"/>
            <a:ext cx="521208" cy="475488"/>
          </a:xfrm>
          <a:prstGeom prst="ellipse">
            <a:avLst/>
          </a:prstGeom>
          <a:solidFill>
            <a:schemeClr val="bg1"/>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5</a:t>
            </a:r>
          </a:p>
        </p:txBody>
      </p:sp>
      <p:sp>
        <p:nvSpPr>
          <p:cNvPr id="92" name="Oval 91">
            <a:extLst>
              <a:ext uri="{FF2B5EF4-FFF2-40B4-BE49-F238E27FC236}">
                <a16:creationId xmlns:a16="http://schemas.microsoft.com/office/drawing/2014/main" id="{D10D48CA-CB22-BD81-792B-F5A4AB499AAF}"/>
              </a:ext>
            </a:extLst>
          </p:cNvPr>
          <p:cNvSpPr/>
          <p:nvPr/>
        </p:nvSpPr>
        <p:spPr>
          <a:xfrm>
            <a:off x="5773044" y="3272424"/>
            <a:ext cx="521208" cy="475488"/>
          </a:xfrm>
          <a:prstGeom prst="ellipse">
            <a:avLst/>
          </a:prstGeom>
          <a:solidFill>
            <a:schemeClr val="bg1"/>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496754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28C86B-2CD0-04C0-F5E2-D64F980E8910}"/>
              </a:ext>
            </a:extLst>
          </p:cNvPr>
          <p:cNvSpPr>
            <a:spLocks noGrp="1"/>
          </p:cNvSpPr>
          <p:nvPr>
            <p:ph type="body" sz="quarter" idx="13"/>
          </p:nvPr>
        </p:nvSpPr>
        <p:spPr/>
        <p:txBody>
          <a:bodyPr>
            <a:normAutofit/>
          </a:bodyPr>
          <a:lstStyle/>
          <a:p>
            <a:r>
              <a:rPr lang="en-US" sz="2800" dirty="0"/>
              <a:t>Links to Additional Resources</a:t>
            </a:r>
          </a:p>
        </p:txBody>
      </p:sp>
      <p:sp>
        <p:nvSpPr>
          <p:cNvPr id="3" name="Content Placeholder 1">
            <a:extLst>
              <a:ext uri="{FF2B5EF4-FFF2-40B4-BE49-F238E27FC236}">
                <a16:creationId xmlns:a16="http://schemas.microsoft.com/office/drawing/2014/main" id="{93C50F8D-56ED-B9CD-4A08-A43956B3F895}"/>
              </a:ext>
            </a:extLst>
          </p:cNvPr>
          <p:cNvSpPr txBox="1">
            <a:spLocks/>
          </p:cNvSpPr>
          <p:nvPr/>
        </p:nvSpPr>
        <p:spPr>
          <a:xfrm>
            <a:off x="228064" y="1053384"/>
            <a:ext cx="8743103" cy="476027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algn="l" rtl="0" eaLnBrk="1" fontAlgn="t" latinLnBrk="0" hangingPunct="1">
              <a:spcBef>
                <a:spcPts val="0"/>
              </a:spcBef>
              <a:spcAft>
                <a:spcPts val="0"/>
              </a:spcAft>
            </a:pPr>
            <a:r>
              <a:rPr lang="en-US" sz="1800" b="1" i="0" u="none" strike="noStrike" kern="1200" dirty="0">
                <a:solidFill>
                  <a:srgbClr val="FFFFFF"/>
                </a:solidFill>
                <a:effectLst/>
                <a:latin typeface="Calibri" panose="020F0502020204030204" pitchFamily="34" charset="0"/>
              </a:rPr>
              <a:t>Agreement Type</a:t>
            </a:r>
            <a:endParaRPr lang="en-US" sz="1800" b="0" i="0" u="none" strike="noStrike" dirty="0">
              <a:effectLst/>
              <a:latin typeface="Arial" panose="020B0604020202020204" pitchFamily="34" charset="0"/>
            </a:endParaRPr>
          </a:p>
        </p:txBody>
      </p:sp>
      <p:graphicFrame>
        <p:nvGraphicFramePr>
          <p:cNvPr id="4" name="Table 4">
            <a:extLst>
              <a:ext uri="{FF2B5EF4-FFF2-40B4-BE49-F238E27FC236}">
                <a16:creationId xmlns:a16="http://schemas.microsoft.com/office/drawing/2014/main" id="{58C01A99-BFFB-5AEA-B79D-5D989E44B264}"/>
              </a:ext>
            </a:extLst>
          </p:cNvPr>
          <p:cNvGraphicFramePr>
            <a:graphicFrameLocks noGrp="1"/>
          </p:cNvGraphicFramePr>
          <p:nvPr>
            <p:extLst>
              <p:ext uri="{D42A27DB-BD31-4B8C-83A1-F6EECF244321}">
                <p14:modId xmlns:p14="http://schemas.microsoft.com/office/powerpoint/2010/main" val="3444434720"/>
              </p:ext>
            </p:extLst>
          </p:nvPr>
        </p:nvGraphicFramePr>
        <p:xfrm>
          <a:off x="288131" y="1053384"/>
          <a:ext cx="8513505" cy="5029364"/>
        </p:xfrm>
        <a:graphic>
          <a:graphicData uri="http://schemas.openxmlformats.org/drawingml/2006/table">
            <a:tbl>
              <a:tblPr firstRow="1" bandRow="1">
                <a:tableStyleId>{5C22544A-7EE6-4342-B048-85BDC9FD1C3A}</a:tableStyleId>
              </a:tblPr>
              <a:tblGrid>
                <a:gridCol w="3756189">
                  <a:extLst>
                    <a:ext uri="{9D8B030D-6E8A-4147-A177-3AD203B41FA5}">
                      <a16:colId xmlns:a16="http://schemas.microsoft.com/office/drawing/2014/main" val="923674037"/>
                    </a:ext>
                  </a:extLst>
                </a:gridCol>
                <a:gridCol w="4757316">
                  <a:extLst>
                    <a:ext uri="{9D8B030D-6E8A-4147-A177-3AD203B41FA5}">
                      <a16:colId xmlns:a16="http://schemas.microsoft.com/office/drawing/2014/main" val="395172775"/>
                    </a:ext>
                  </a:extLst>
                </a:gridCol>
              </a:tblGrid>
              <a:tr h="368035">
                <a:tc>
                  <a:txBody>
                    <a:bodyPr/>
                    <a:lstStyle/>
                    <a:p>
                      <a:pPr algn="ctr"/>
                      <a:r>
                        <a:rPr lang="en-US" sz="1400" dirty="0">
                          <a:latin typeface="Arial" panose="020B0604020202020204" pitchFamily="34" charset="0"/>
                          <a:cs typeface="Arial" panose="020B0604020202020204" pitchFamily="34" charset="0"/>
                        </a:rPr>
                        <a:t>Topic</a:t>
                      </a:r>
                    </a:p>
                  </a:txBody>
                  <a:tcPr/>
                </a:tc>
                <a:tc>
                  <a:txBody>
                    <a:bodyPr/>
                    <a:lstStyle/>
                    <a:p>
                      <a:pPr algn="ctr"/>
                      <a:r>
                        <a:rPr lang="en-US" sz="1400" dirty="0">
                          <a:latin typeface="Arial" panose="020B0604020202020204" pitchFamily="34" charset="0"/>
                          <a:cs typeface="Arial" panose="020B0604020202020204" pitchFamily="34" charset="0"/>
                        </a:rPr>
                        <a:t>Office</a:t>
                      </a:r>
                    </a:p>
                  </a:txBody>
                  <a:tcPr/>
                </a:tc>
                <a:extLst>
                  <a:ext uri="{0D108BD9-81ED-4DB2-BD59-A6C34878D82A}">
                    <a16:rowId xmlns:a16="http://schemas.microsoft.com/office/drawing/2014/main" val="2874365709"/>
                  </a:ext>
                </a:extLst>
              </a:tr>
              <a:tr h="401211">
                <a:tc>
                  <a:txBody>
                    <a:bodyPr/>
                    <a:lstStyle/>
                    <a:p>
                      <a:pPr algn="ctr"/>
                      <a:r>
                        <a:rPr lang="en-US" sz="1100" dirty="0">
                          <a:latin typeface="Arial" panose="020B0604020202020204" pitchFamily="34" charset="0"/>
                          <a:cs typeface="Arial" panose="020B0604020202020204" pitchFamily="34" charset="0"/>
                        </a:rPr>
                        <a:t>Office of Real Property Policy Intranet</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ea typeface="Calibri" panose="020F0502020204030204" pitchFamily="34" charset="0"/>
                          <a:cs typeface="Arial" panose="020B0604020202020204" pitchFamily="34" charset="0"/>
                          <a:hlinkClick r:id="rId2"/>
                        </a:rPr>
                        <a:t>Office of Real Property – Office of Construction &amp; Facilities Management </a:t>
                      </a:r>
                      <a:endParaRPr lang="en-US" sz="1100" dirty="0">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546159941"/>
                  </a:ext>
                </a:extLst>
              </a:tr>
              <a:tr h="71766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Leasing (including Justifications for Other than Full and Open Competition, Simplified Lease Acquisition Threshold) Templates</a:t>
                      </a:r>
                    </a:p>
                  </a:txBody>
                  <a:tcPr anchor="ctr"/>
                </a:tc>
                <a:tc>
                  <a:txBody>
                    <a:bodyPr/>
                    <a:lstStyle/>
                    <a:p>
                      <a:pPr algn="ctr"/>
                      <a:r>
                        <a:rPr lang="en-US" sz="1100" dirty="0">
                          <a:latin typeface="Arial" panose="020B0604020202020204" pitchFamily="34" charset="0"/>
                          <a:cs typeface="Arial" panose="020B0604020202020204" pitchFamily="34" charset="0"/>
                          <a:hlinkClick r:id="rId3"/>
                        </a:rPr>
                        <a:t>Office of Construction and Facilities Management, Office of Real Property, Policy &amp; Programs Service (003C7A)</a:t>
                      </a:r>
                      <a:endParaRPr lang="en-US"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087407108"/>
                  </a:ext>
                </a:extLst>
              </a:tr>
              <a:tr h="561119">
                <a:tc>
                  <a:txBody>
                    <a:bodyPr/>
                    <a:lstStyle/>
                    <a:p>
                      <a:pPr algn="ctr"/>
                      <a:r>
                        <a:rPr lang="en-US" sz="1100" dirty="0">
                          <a:latin typeface="Arial" panose="020B0604020202020204" pitchFamily="34" charset="0"/>
                          <a:cs typeface="Arial" panose="020B0604020202020204" pitchFamily="34" charset="0"/>
                        </a:rPr>
                        <a:t>Enhanced Use Lease (EUL)</a:t>
                      </a:r>
                    </a:p>
                  </a:txBody>
                  <a:tcPr anchor="ctr"/>
                </a:tc>
                <a:tc>
                  <a:txBody>
                    <a:bodyPr/>
                    <a:lstStyle/>
                    <a:p>
                      <a:pPr algn="ctr"/>
                      <a:r>
                        <a:rPr lang="en-US" sz="1100" dirty="0">
                          <a:latin typeface="Arial" panose="020B0604020202020204" pitchFamily="34" charset="0"/>
                          <a:cs typeface="Arial" panose="020B0604020202020204" pitchFamily="34" charset="0"/>
                          <a:hlinkClick r:id="rId4"/>
                        </a:rPr>
                        <a:t>Office of Asset Enterprise Management</a:t>
                      </a:r>
                      <a:endParaRPr lang="en-US"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163216918"/>
                  </a:ext>
                </a:extLst>
              </a:tr>
              <a:tr h="1478449">
                <a:tc>
                  <a:txBody>
                    <a:bodyPr/>
                    <a:lstStyle/>
                    <a:p>
                      <a:pPr algn="ctr"/>
                      <a:r>
                        <a:rPr lang="en-US" sz="1100" dirty="0">
                          <a:latin typeface="Arial" panose="020B0604020202020204" pitchFamily="34" charset="0"/>
                          <a:cs typeface="Arial" panose="020B0604020202020204" pitchFamily="34" charset="0"/>
                        </a:rPr>
                        <a:t>Academic Affiliates and Sharing Agreements under 38 USC 8153</a:t>
                      </a:r>
                    </a:p>
                  </a:txBody>
                  <a:tcPr anchor="ctr"/>
                </a:tc>
                <a:tc>
                  <a:txBody>
                    <a:bodyPr/>
                    <a:lstStyle/>
                    <a:p>
                      <a:pPr algn="ctr"/>
                      <a:r>
                        <a:rPr lang="en-US" sz="1100" dirty="0">
                          <a:latin typeface="Arial" panose="020B0604020202020204" pitchFamily="34" charset="0"/>
                          <a:cs typeface="Arial" panose="020B0604020202020204" pitchFamily="34" charset="0"/>
                          <a:hlinkClick r:id="rId5"/>
                        </a:rPr>
                        <a:t>VHA Medical Sharing/Affiliate National Program Office (MSO)</a:t>
                      </a:r>
                      <a:endParaRPr lang="en-US" sz="1100" dirty="0">
                        <a:latin typeface="Arial" panose="020B0604020202020204" pitchFamily="34" charset="0"/>
                        <a:cs typeface="Arial" panose="020B0604020202020204" pitchFamily="34" charset="0"/>
                      </a:endParaRPr>
                    </a:p>
                    <a:p>
                      <a:pPr algn="ctr"/>
                      <a:endParaRPr lang="en-US" sz="1100" dirty="0">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hlinkClick r:id="rId6"/>
                        </a:rPr>
                        <a:t>Medical Sharing Office (MSO) SharePoint</a:t>
                      </a:r>
                      <a:r>
                        <a:rPr lang="en-US" sz="1100" dirty="0">
                          <a:latin typeface="Arial" panose="020B0604020202020204" pitchFamily="34" charset="0"/>
                          <a:cs typeface="Arial" panose="020B0604020202020204" pitchFamily="34" charset="0"/>
                        </a:rPr>
                        <a:t> </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hlinkClick r:id="rId7"/>
                        </a:rPr>
                        <a:t>The National Center for Healthcare Advancement and Partnership (HAP) </a:t>
                      </a:r>
                      <a:endParaRPr lang="en-US" sz="1100" dirty="0">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hlinkClick r:id="rId8"/>
                        </a:rPr>
                        <a:t>Office of Academic Affiliation (OAA) </a:t>
                      </a:r>
                      <a:endParaRPr lang="en-US"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89600097"/>
                  </a:ext>
                </a:extLst>
              </a:tr>
              <a:tr h="515249">
                <a:tc>
                  <a:txBody>
                    <a:bodyPr/>
                    <a:lstStyle/>
                    <a:p>
                      <a:pPr algn="ctr"/>
                      <a:r>
                        <a:rPr lang="en-US" sz="1100" dirty="0">
                          <a:latin typeface="Arial" panose="020B0604020202020204" pitchFamily="34" charset="0"/>
                          <a:cs typeface="Arial" panose="020B0604020202020204" pitchFamily="34" charset="0"/>
                        </a:rPr>
                        <a:t>VA/DoD </a:t>
                      </a:r>
                      <a:r>
                        <a:rPr lang="en-US" sz="1100" dirty="0">
                          <a:solidFill>
                            <a:schemeClr val="tx1"/>
                          </a:solidFill>
                          <a:latin typeface="Arial" panose="020B0604020202020204" pitchFamily="34" charset="0"/>
                          <a:cs typeface="Arial" panose="020B0604020202020204" pitchFamily="34" charset="0"/>
                        </a:rPr>
                        <a:t>Health Care Resource Sharing </a:t>
                      </a:r>
                      <a:r>
                        <a:rPr lang="en-US" sz="1100" dirty="0">
                          <a:latin typeface="Arial" panose="020B0604020202020204" pitchFamily="34" charset="0"/>
                          <a:cs typeface="Arial" panose="020B0604020202020204" pitchFamily="34" charset="0"/>
                        </a:rPr>
                        <a:t>under 38 USC 8111</a:t>
                      </a:r>
                    </a:p>
                  </a:txBody>
                  <a:tcPr anchor="ctr"/>
                </a:tc>
                <a:tc>
                  <a:txBody>
                    <a:bodyPr/>
                    <a:lstStyle/>
                    <a:p>
                      <a:pPr algn="ctr"/>
                      <a:r>
                        <a:rPr lang="en-US" sz="1100">
                          <a:latin typeface="Arial" panose="020B0604020202020204" pitchFamily="34" charset="0"/>
                          <a:cs typeface="Arial" panose="020B0604020202020204" pitchFamily="34" charset="0"/>
                          <a:hlinkClick r:id="rId9"/>
                        </a:rPr>
                        <a:t>VA/DoD Medical Sharing Office</a:t>
                      </a:r>
                      <a:endParaRPr lang="en-US"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95886511"/>
                  </a:ext>
                </a:extLst>
              </a:tr>
              <a:tr h="515249">
                <a:tc>
                  <a:txBody>
                    <a:bodyPr/>
                    <a:lstStyle/>
                    <a:p>
                      <a:pPr algn="ctr"/>
                      <a:r>
                        <a:rPr lang="en-US" sz="1100" dirty="0">
                          <a:latin typeface="Arial" panose="020B0604020202020204" pitchFamily="34" charset="0"/>
                          <a:cs typeface="Arial" panose="020B0604020202020204" pitchFamily="34" charset="0"/>
                        </a:rPr>
                        <a:t>Strategic Capital Investment Planning (SCIP)</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hlinkClick r:id="rId4"/>
                        </a:rPr>
                        <a:t>Office of Asset Enterprise Management </a:t>
                      </a:r>
                      <a:endParaRPr lang="en-US"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237904338"/>
                  </a:ext>
                </a:extLst>
              </a:tr>
              <a:tr h="472383">
                <a:tc>
                  <a:txBody>
                    <a:bodyPr/>
                    <a:lstStyle/>
                    <a:p>
                      <a:pPr algn="ctr"/>
                      <a:r>
                        <a:rPr lang="en-US" sz="1100" dirty="0">
                          <a:latin typeface="Arial" panose="020B0604020202020204" pitchFamily="34" charset="0"/>
                          <a:cs typeface="Arial" panose="020B0604020202020204" pitchFamily="34" charset="0"/>
                        </a:rPr>
                        <a:t>Strategic Partnerships</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hlinkClick r:id="rId10"/>
                        </a:rPr>
                        <a:t>Secretary’s Center for Strategic Partnership (SCSP)</a:t>
                      </a:r>
                      <a:endParaRPr lang="en-US" sz="1100" dirty="0">
                        <a:latin typeface="Arial" panose="020B0604020202020204" pitchFamily="34" charset="0"/>
                        <a:cs typeface="Arial" panose="020B0604020202020204" pitchFamily="34" charset="0"/>
                      </a:endParaRPr>
                    </a:p>
                    <a:p>
                      <a:pPr algn="ctr"/>
                      <a:endParaRPr lang="en-US"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145670660"/>
                  </a:ext>
                </a:extLst>
              </a:tr>
            </a:tbl>
          </a:graphicData>
        </a:graphic>
      </p:graphicFrame>
    </p:spTree>
    <p:extLst>
      <p:ext uri="{BB962C8B-B14F-4D97-AF65-F5344CB8AC3E}">
        <p14:creationId xmlns:p14="http://schemas.microsoft.com/office/powerpoint/2010/main" val="1010420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BB955E-A507-489C-B81D-33533BE98879}"/>
              </a:ext>
            </a:extLst>
          </p:cNvPr>
          <p:cNvSpPr>
            <a:spLocks noGrp="1"/>
          </p:cNvSpPr>
          <p:nvPr>
            <p:ph idx="12"/>
          </p:nvPr>
        </p:nvSpPr>
        <p:spPr>
          <a:xfrm>
            <a:off x="228064" y="1053384"/>
            <a:ext cx="8743103" cy="3278471"/>
          </a:xfrm>
        </p:spPr>
        <p:txBody>
          <a:bodyPr/>
          <a:lstStyle/>
          <a:p>
            <a:r>
              <a:rPr lang="en-US" sz="1600" b="0" dirty="0"/>
              <a:t>The Honoring our Promise to Address Comprehensive Toxics (PACT) Act of 2022</a:t>
            </a:r>
            <a:r>
              <a:rPr lang="en-US" sz="1600" b="0" baseline="30000" dirty="0"/>
              <a:t>1</a:t>
            </a:r>
            <a:r>
              <a:rPr lang="en-US" sz="1600" b="0" dirty="0"/>
              <a:t> significantly broadens access to health care, including enhancements to VA's real property leasing process, and benefits through expanded presumption of service-connected conditions and provides additional research and resources related to Veterans exposed to toxic substances during military service.</a:t>
            </a:r>
            <a:br>
              <a:rPr lang="en-US" sz="1600" b="0" dirty="0"/>
            </a:br>
            <a:endParaRPr lang="en-US" sz="1600" b="0" dirty="0"/>
          </a:p>
          <a:p>
            <a:r>
              <a:rPr lang="en-US" sz="1600" dirty="0">
                <a:latin typeface="Arial" panose="020B0604020202020204" pitchFamily="34" charset="0"/>
                <a:cs typeface="Arial" panose="020B0604020202020204" pitchFamily="34" charset="0"/>
              </a:rPr>
              <a:t>Sections 702-707 of the Act</a:t>
            </a:r>
            <a:r>
              <a:rPr lang="en-US" sz="1600" b="0" i="0" dirty="0">
                <a:effectLst/>
                <a:latin typeface="Arial" panose="020B0604020202020204" pitchFamily="34" charset="0"/>
                <a:cs typeface="Arial" panose="020B0604020202020204" pitchFamily="34" charset="0"/>
              </a:rPr>
              <a:t> </a:t>
            </a:r>
            <a:r>
              <a:rPr lang="en-US" sz="1600" b="0" dirty="0">
                <a:latin typeface="Arial" panose="020B0604020202020204" pitchFamily="34" charset="0"/>
                <a:cs typeface="Arial" panose="020B0604020202020204" pitchFamily="34" charset="0"/>
              </a:rPr>
              <a:t>provides</a:t>
            </a:r>
            <a:r>
              <a:rPr lang="en-US" sz="1600" b="0" i="0" dirty="0">
                <a:effectLst/>
                <a:latin typeface="Arial" panose="020B0604020202020204" pitchFamily="34" charset="0"/>
                <a:cs typeface="Arial" panose="020B0604020202020204" pitchFamily="34" charset="0"/>
              </a:rPr>
              <a:t> resourcing</a:t>
            </a:r>
            <a:r>
              <a:rPr lang="en-US" sz="1600" b="0" dirty="0">
                <a:latin typeface="Arial" panose="020B0604020202020204" pitchFamily="34" charset="0"/>
                <a:cs typeface="Arial" panose="020B0604020202020204" pitchFamily="34" charset="0"/>
              </a:rPr>
              <a:t> </a:t>
            </a:r>
            <a:r>
              <a:rPr lang="en-US" sz="1600" b="0" i="0" dirty="0">
                <a:effectLst/>
                <a:latin typeface="Arial" panose="020B0604020202020204" pitchFamily="34" charset="0"/>
                <a:cs typeface="Arial" panose="020B0604020202020204" pitchFamily="34" charset="0"/>
              </a:rPr>
              <a:t>to enable and fund leases and other agreements to accomplish VA’s mission. T</a:t>
            </a:r>
            <a:r>
              <a:rPr lang="en-US" sz="1600" b="0" dirty="0">
                <a:latin typeface="Arial" panose="020B0604020202020204" pitchFamily="34" charset="0"/>
                <a:cs typeface="Arial" panose="020B0604020202020204" pitchFamily="34" charset="0"/>
              </a:rPr>
              <a:t>hese resources include:</a:t>
            </a:r>
          </a:p>
          <a:p>
            <a:pPr marL="803275" indent="-346075">
              <a:spcBef>
                <a:spcPts val="600"/>
              </a:spcBef>
              <a:buFont typeface="Courier New" panose="02070309020205020404" pitchFamily="49" charset="0"/>
              <a:buChar char="o"/>
            </a:pPr>
            <a:r>
              <a:rPr lang="en-US" sz="1600" b="0" dirty="0">
                <a:latin typeface="Arial" panose="020B0604020202020204" pitchFamily="34" charset="0"/>
                <a:cs typeface="Arial" panose="020B0604020202020204" pitchFamily="34" charset="0"/>
              </a:rPr>
              <a:t>Authorization of pending leases and streamlined leasing approvals</a:t>
            </a:r>
          </a:p>
          <a:p>
            <a:pPr marL="803275" indent="-346075">
              <a:buFont typeface="Courier New" panose="02070309020205020404" pitchFamily="49" charset="0"/>
              <a:buChar char="o"/>
            </a:pPr>
            <a:r>
              <a:rPr lang="en-US" sz="1600" b="0" dirty="0">
                <a:latin typeface="Arial" panose="020B0604020202020204" pitchFamily="34" charset="0"/>
                <a:cs typeface="Arial" panose="020B0604020202020204" pitchFamily="34" charset="0"/>
              </a:rPr>
              <a:t>Enhanced authority to enter into non-competitive leases with Academic Affiliates</a:t>
            </a:r>
          </a:p>
          <a:p>
            <a:pPr marL="803275" indent="-346075">
              <a:buFont typeface="Courier New" panose="02070309020205020404" pitchFamily="49" charset="0"/>
              <a:buChar char="o"/>
            </a:pPr>
            <a:r>
              <a:rPr lang="en-US" sz="1600" b="0" dirty="0">
                <a:latin typeface="Arial" panose="020B0604020202020204" pitchFamily="34" charset="0"/>
                <a:cs typeface="Arial" panose="020B0604020202020204" pitchFamily="34" charset="0"/>
              </a:rPr>
              <a:t>Funding for leases and Enhanced-Use Leases</a:t>
            </a:r>
          </a:p>
        </p:txBody>
      </p:sp>
      <p:sp>
        <p:nvSpPr>
          <p:cNvPr id="3" name="Text Placeholder 2">
            <a:extLst>
              <a:ext uri="{FF2B5EF4-FFF2-40B4-BE49-F238E27FC236}">
                <a16:creationId xmlns:a16="http://schemas.microsoft.com/office/drawing/2014/main" id="{2651A47F-0E20-437C-A167-8660661E5B6D}"/>
              </a:ext>
            </a:extLst>
          </p:cNvPr>
          <p:cNvSpPr>
            <a:spLocks noGrp="1"/>
          </p:cNvSpPr>
          <p:nvPr>
            <p:ph type="body" sz="quarter" idx="13"/>
          </p:nvPr>
        </p:nvSpPr>
        <p:spPr/>
        <p:txBody>
          <a:bodyPr/>
          <a:lstStyle/>
          <a:p>
            <a:r>
              <a:rPr lang="en-US" dirty="0"/>
              <a:t>PACT Act of 2022</a:t>
            </a:r>
          </a:p>
        </p:txBody>
      </p:sp>
      <p:sp>
        <p:nvSpPr>
          <p:cNvPr id="4" name="TextBox 3">
            <a:extLst>
              <a:ext uri="{FF2B5EF4-FFF2-40B4-BE49-F238E27FC236}">
                <a16:creationId xmlns:a16="http://schemas.microsoft.com/office/drawing/2014/main" id="{E612314C-8DDE-7889-6221-C12813787743}"/>
              </a:ext>
            </a:extLst>
          </p:cNvPr>
          <p:cNvSpPr txBox="1"/>
          <p:nvPr/>
        </p:nvSpPr>
        <p:spPr>
          <a:xfrm>
            <a:off x="404261" y="6083166"/>
            <a:ext cx="7931199" cy="261610"/>
          </a:xfrm>
          <a:prstGeom prst="rect">
            <a:avLst/>
          </a:prstGeom>
          <a:noFill/>
        </p:spPr>
        <p:txBody>
          <a:bodyPr wrap="square" rtlCol="0">
            <a:spAutoFit/>
          </a:bodyPr>
          <a:lstStyle/>
          <a:p>
            <a:pPr algn="l"/>
            <a:r>
              <a:rPr lang="en-US" sz="1100" baseline="30000" dirty="0"/>
              <a:t>1</a:t>
            </a:r>
            <a:r>
              <a:rPr lang="en-US" sz="1100" b="0" dirty="0">
                <a:hlinkClick r:id="rId3"/>
              </a:rPr>
              <a:t>Public Law # 117-168 </a:t>
            </a:r>
            <a:r>
              <a:rPr lang="en-US" sz="1100" b="0" dirty="0"/>
              <a:t> </a:t>
            </a:r>
            <a:r>
              <a:rPr lang="en-US" sz="1100" dirty="0"/>
              <a:t>enacted August 10, 2022</a:t>
            </a:r>
            <a:endParaRPr lang="en-US" sz="1100" baseline="30000" dirty="0"/>
          </a:p>
        </p:txBody>
      </p:sp>
    </p:spTree>
    <p:extLst>
      <p:ext uri="{BB962C8B-B14F-4D97-AF65-F5344CB8AC3E}">
        <p14:creationId xmlns:p14="http://schemas.microsoft.com/office/powerpoint/2010/main" val="1073922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Top Corners Rounded 15">
            <a:extLst>
              <a:ext uri="{FF2B5EF4-FFF2-40B4-BE49-F238E27FC236}">
                <a16:creationId xmlns:a16="http://schemas.microsoft.com/office/drawing/2014/main" id="{47A9F0FA-ABA7-B4D2-27EE-B7E5A13E57CA}"/>
              </a:ext>
            </a:extLst>
          </p:cNvPr>
          <p:cNvSpPr/>
          <p:nvPr/>
        </p:nvSpPr>
        <p:spPr>
          <a:xfrm>
            <a:off x="293731" y="1318395"/>
            <a:ext cx="8551503" cy="1210702"/>
          </a:xfrm>
          <a:prstGeom prst="round2SameRect">
            <a:avLst>
              <a:gd name="adj1" fmla="val 0"/>
              <a:gd name="adj2" fmla="val 17862"/>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a:solidFill>
                <a:schemeClr val="tx1"/>
              </a:solidFill>
            </a:endParaRPr>
          </a:p>
        </p:txBody>
      </p:sp>
      <p:sp>
        <p:nvSpPr>
          <p:cNvPr id="3" name="Text Placeholder 2">
            <a:extLst>
              <a:ext uri="{FF2B5EF4-FFF2-40B4-BE49-F238E27FC236}">
                <a16:creationId xmlns:a16="http://schemas.microsoft.com/office/drawing/2014/main" id="{D4B7E9DF-9BB5-59EF-A944-EB5823325163}"/>
              </a:ext>
            </a:extLst>
          </p:cNvPr>
          <p:cNvSpPr>
            <a:spLocks noGrp="1"/>
          </p:cNvSpPr>
          <p:nvPr>
            <p:ph type="body" sz="quarter" idx="13"/>
          </p:nvPr>
        </p:nvSpPr>
        <p:spPr>
          <a:xfrm>
            <a:off x="206960" y="156547"/>
            <a:ext cx="8638276" cy="504114"/>
          </a:xfrm>
        </p:spPr>
        <p:txBody>
          <a:bodyPr anchor="ctr"/>
          <a:lstStyle/>
          <a:p>
            <a:r>
              <a:rPr lang="en-US" dirty="0"/>
              <a:t>Leasing-Specific </a:t>
            </a:r>
            <a:r>
              <a:rPr lang="en-US" sz="2800" dirty="0"/>
              <a:t>PACT Act Provisions Overview</a:t>
            </a:r>
            <a:endParaRPr lang="en-US" dirty="0"/>
          </a:p>
        </p:txBody>
      </p:sp>
      <p:graphicFrame>
        <p:nvGraphicFramePr>
          <p:cNvPr id="4" name="Table 3">
            <a:extLst>
              <a:ext uri="{FF2B5EF4-FFF2-40B4-BE49-F238E27FC236}">
                <a16:creationId xmlns:a16="http://schemas.microsoft.com/office/drawing/2014/main" id="{1B3AFDC7-5737-9EFF-E405-9E9C5B60788A}"/>
              </a:ext>
            </a:extLst>
          </p:cNvPr>
          <p:cNvGraphicFramePr>
            <a:graphicFrameLocks noGrp="1"/>
          </p:cNvGraphicFramePr>
          <p:nvPr>
            <p:extLst>
              <p:ext uri="{D42A27DB-BD31-4B8C-83A1-F6EECF244321}">
                <p14:modId xmlns:p14="http://schemas.microsoft.com/office/powerpoint/2010/main" val="726162092"/>
              </p:ext>
            </p:extLst>
          </p:nvPr>
        </p:nvGraphicFramePr>
        <p:xfrm>
          <a:off x="303798" y="2816621"/>
          <a:ext cx="8541437" cy="1889189"/>
        </p:xfrm>
        <a:graphic>
          <a:graphicData uri="http://schemas.openxmlformats.org/drawingml/2006/table">
            <a:tbl>
              <a:tblPr firstRow="1" firstCol="1" bandRow="1"/>
              <a:tblGrid>
                <a:gridCol w="4059972">
                  <a:extLst>
                    <a:ext uri="{9D8B030D-6E8A-4147-A177-3AD203B41FA5}">
                      <a16:colId xmlns:a16="http://schemas.microsoft.com/office/drawing/2014/main" val="20000"/>
                    </a:ext>
                  </a:extLst>
                </a:gridCol>
                <a:gridCol w="4481465">
                  <a:extLst>
                    <a:ext uri="{9D8B030D-6E8A-4147-A177-3AD203B41FA5}">
                      <a16:colId xmlns:a16="http://schemas.microsoft.com/office/drawing/2014/main" val="20001"/>
                    </a:ext>
                  </a:extLst>
                </a:gridCol>
              </a:tblGrid>
              <a:tr h="210549">
                <a:tc grid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600" b="1" dirty="0">
                          <a:solidFill>
                            <a:schemeClr val="bg1"/>
                          </a:solidFill>
                          <a:latin typeface="Arial" panose="020B0604020202020204" pitchFamily="34" charset="0"/>
                          <a:cs typeface="Arial" panose="020B0604020202020204" pitchFamily="34" charset="0"/>
                        </a:rPr>
                        <a:t>Potential Benefits of PACT Act-Enhancements</a:t>
                      </a:r>
                    </a:p>
                  </a:txBody>
                  <a:tcPr marL="35516" marR="35516" marT="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marL="0" marR="0" algn="ctr">
                        <a:lnSpc>
                          <a:spcPct val="115000"/>
                        </a:lnSpc>
                        <a:spcBef>
                          <a:spcPts val="0"/>
                        </a:spcBef>
                        <a:spcAft>
                          <a:spcPts val="0"/>
                        </a:spcAft>
                      </a:pPr>
                      <a:endParaRPr lang="en-US" sz="1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5516" marR="35516"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2787951827"/>
                  </a:ext>
                </a:extLst>
              </a:tr>
              <a:tr h="165733">
                <a:tc>
                  <a:txBody>
                    <a:bodyPr/>
                    <a:lstStyle/>
                    <a:p>
                      <a:pPr marL="0" marR="0" algn="ctr">
                        <a:lnSpc>
                          <a:spcPct val="115000"/>
                        </a:lnSpc>
                        <a:spcBef>
                          <a:spcPts val="0"/>
                        </a:spcBef>
                        <a:spcAft>
                          <a:spcPts val="0"/>
                        </a:spcAft>
                      </a:pPr>
                      <a:r>
                        <a:rPr lang="en-US" sz="1200" b="1" dirty="0">
                          <a:solidFill>
                            <a:schemeClr val="bg1"/>
                          </a:solidFill>
                          <a:effectLst/>
                          <a:latin typeface="Arial" panose="020B0604020202020204" pitchFamily="34" charset="0"/>
                          <a:ea typeface="Calibri"/>
                          <a:cs typeface="Arial" panose="020B0604020202020204" pitchFamily="34" charset="0"/>
                        </a:rPr>
                        <a:t>Leasing Benefits</a:t>
                      </a:r>
                    </a:p>
                  </a:txBody>
                  <a:tcPr marL="35516" marR="35516" marT="0" marB="0">
                    <a:lnL w="635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7C97B2"/>
                    </a:solidFill>
                  </a:tcPr>
                </a:tc>
                <a:tc>
                  <a:txBody>
                    <a:bodyPr/>
                    <a:lstStyle/>
                    <a:p>
                      <a:pPr marL="0" marR="0" algn="ctr">
                        <a:lnSpc>
                          <a:spcPct val="115000"/>
                        </a:lnSpc>
                        <a:spcBef>
                          <a:spcPts val="0"/>
                        </a:spcBef>
                        <a:spcAft>
                          <a:spcPts val="0"/>
                        </a:spcAft>
                      </a:pPr>
                      <a:r>
                        <a:rPr lang="en-US" sz="1200" b="1">
                          <a:solidFill>
                            <a:schemeClr val="bg1"/>
                          </a:solidFill>
                          <a:effectLst/>
                          <a:latin typeface="Arial" panose="020B0604020202020204" pitchFamily="34" charset="0"/>
                          <a:ea typeface="Calibri"/>
                          <a:cs typeface="Arial" panose="020B0604020202020204" pitchFamily="34" charset="0"/>
                        </a:rPr>
                        <a:t>VA/DoD Joint Facilities Leasing Benefits</a:t>
                      </a:r>
                      <a:endParaRPr lang="en-US" sz="1200">
                        <a:solidFill>
                          <a:schemeClr val="bg1"/>
                        </a:solidFill>
                        <a:effectLst/>
                        <a:latin typeface="Arial" panose="020B0604020202020204" pitchFamily="34" charset="0"/>
                        <a:ea typeface="Calibri"/>
                        <a:cs typeface="Arial" panose="020B0604020202020204" pitchFamily="34" charset="0"/>
                      </a:endParaRPr>
                    </a:p>
                  </a:txBody>
                  <a:tcPr marL="35516" marR="35516" marT="0" marB="0">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7C97B2"/>
                    </a:solidFill>
                  </a:tcPr>
                </a:tc>
                <a:extLst>
                  <a:ext uri="{0D108BD9-81ED-4DB2-BD59-A6C34878D82A}">
                    <a16:rowId xmlns:a16="http://schemas.microsoft.com/office/drawing/2014/main" val="10000"/>
                  </a:ext>
                </a:extLst>
              </a:tr>
              <a:tr h="1397084">
                <a:tc>
                  <a:txBody>
                    <a:bodyPr/>
                    <a:lstStyle/>
                    <a:p>
                      <a:pPr marL="285750" indent="-285750">
                        <a:buFont typeface="Arial" panose="020B0604020202020204" pitchFamily="34" charset="0"/>
                        <a:buChar char="•"/>
                      </a:pPr>
                      <a:r>
                        <a:rPr lang="en-US" sz="1350" b="0" i="0" u="none" strike="noStrike" kern="1200" baseline="0" dirty="0">
                          <a:solidFill>
                            <a:schemeClr val="tx1"/>
                          </a:solidFill>
                          <a:latin typeface="+mn-lt"/>
                          <a:ea typeface="+mn-ea"/>
                          <a:cs typeface="+mn-cs"/>
                        </a:rPr>
                        <a:t>Raises threshold level and reduces administrative process* for Mid-Level and Major Level Leases** </a:t>
                      </a:r>
                    </a:p>
                    <a:p>
                      <a:pPr marL="285750" indent="-285750">
                        <a:buFont typeface="Arial" panose="020B0604020202020204" pitchFamily="34" charset="0"/>
                        <a:buChar char="•"/>
                      </a:pPr>
                      <a:r>
                        <a:rPr lang="en-US" sz="1350" b="0" i="0" u="none" strike="noStrike" kern="1200" baseline="0" dirty="0">
                          <a:solidFill>
                            <a:schemeClr val="tx1"/>
                          </a:solidFill>
                          <a:latin typeface="+mn-lt"/>
                          <a:ea typeface="+mn-ea"/>
                          <a:cs typeface="+mn-cs"/>
                        </a:rPr>
                        <a:t>Allows for Sole Source leased space from Academic Affiliate upon appropriate approvals/acquisition process</a:t>
                      </a:r>
                    </a:p>
                    <a:p>
                      <a:pPr marL="285750" indent="-285750">
                        <a:buFont typeface="Arial" panose="020B0604020202020204" pitchFamily="34" charset="0"/>
                        <a:buChar char="•"/>
                      </a:pPr>
                      <a:r>
                        <a:rPr lang="en-US" sz="1350" b="0" i="0" u="none" strike="noStrike" kern="1200" baseline="0" dirty="0">
                          <a:solidFill>
                            <a:schemeClr val="tx1"/>
                          </a:solidFill>
                          <a:latin typeface="+mn-lt"/>
                          <a:ea typeface="+mn-ea"/>
                          <a:cs typeface="+mn-cs"/>
                        </a:rPr>
                        <a:t>Provides certainty in annual approvals for VA Major Level Leases</a:t>
                      </a:r>
                      <a:endParaRPr lang="en-US" sz="1200" dirty="0">
                        <a:effectLst/>
                        <a:latin typeface="Arial" panose="020B0604020202020204" pitchFamily="34" charset="0"/>
                        <a:ea typeface="Calibri"/>
                        <a:cs typeface="Arial" panose="020B0604020202020204" pitchFamily="34" charset="0"/>
                      </a:endParaRPr>
                    </a:p>
                  </a:txBody>
                  <a:tcPr marL="35516" marR="35516" marT="0" marB="0">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sz="1350" b="0" i="0" u="none" strike="noStrike" kern="1200" baseline="0" dirty="0">
                          <a:solidFill>
                            <a:schemeClr val="tx1"/>
                          </a:solidFill>
                          <a:latin typeface="+mn-lt"/>
                          <a:ea typeface="+mn-ea"/>
                          <a:cs typeface="+mn-cs"/>
                        </a:rPr>
                        <a:t>Specifically authorizes leasing (in addition to planning, design, or construction) of a shared medical facility with DoD*</a:t>
                      </a:r>
                    </a:p>
                    <a:p>
                      <a:pPr marL="285750" indent="-285750">
                        <a:buFont typeface="Arial" panose="020B0604020202020204" pitchFamily="34" charset="0"/>
                        <a:buChar char="•"/>
                      </a:pPr>
                      <a:r>
                        <a:rPr lang="en-US" sz="1350" b="0" i="0" u="none" strike="noStrike" kern="1200" baseline="0" dirty="0">
                          <a:solidFill>
                            <a:schemeClr val="tx1"/>
                          </a:solidFill>
                          <a:latin typeface="+mn-lt"/>
                          <a:ea typeface="+mn-ea"/>
                          <a:cs typeface="+mn-cs"/>
                        </a:rPr>
                        <a:t>Authorizes payment of VA lease costs in DoD facilities and deposit of DoD lease payments to VA</a:t>
                      </a:r>
                      <a:endParaRPr lang="en-US" sz="1200" dirty="0">
                        <a:latin typeface="Arial" panose="020B0604020202020204" pitchFamily="34" charset="0"/>
                        <a:ea typeface="Calibri"/>
                        <a:cs typeface="Arial" panose="020B0604020202020204" pitchFamily="34" charset="0"/>
                      </a:endParaRPr>
                    </a:p>
                  </a:txBody>
                  <a:tcPr marL="35516" marR="35516" marT="0" marB="0">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7" name="Rectangle: Top Corners Rounded 6">
            <a:extLst>
              <a:ext uri="{FF2B5EF4-FFF2-40B4-BE49-F238E27FC236}">
                <a16:creationId xmlns:a16="http://schemas.microsoft.com/office/drawing/2014/main" id="{A455CAA0-4052-B032-0152-082CC7D058B3}"/>
              </a:ext>
            </a:extLst>
          </p:cNvPr>
          <p:cNvSpPr/>
          <p:nvPr/>
        </p:nvSpPr>
        <p:spPr>
          <a:xfrm>
            <a:off x="293731" y="987872"/>
            <a:ext cx="8541438" cy="331535"/>
          </a:xfrm>
          <a:prstGeom prst="round2SameRect">
            <a:avLst>
              <a:gd name="adj1" fmla="val 50000"/>
              <a:gd name="adj2" fmla="val 0"/>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lgn="ctr">
              <a:buNone/>
            </a:pPr>
            <a:r>
              <a:rPr lang="en-US" sz="1600" b="1">
                <a:solidFill>
                  <a:schemeClr val="bg1"/>
                </a:solidFill>
                <a:latin typeface="Arial" panose="020B0604020202020204" pitchFamily="34" charset="0"/>
                <a:cs typeface="Arial" panose="020B0604020202020204" pitchFamily="34" charset="0"/>
              </a:rPr>
              <a:t>PACT Act provides VA new or expanded tools including:</a:t>
            </a:r>
          </a:p>
        </p:txBody>
      </p:sp>
      <p:sp>
        <p:nvSpPr>
          <p:cNvPr id="12" name="Rectangle: Rounded Corners 11">
            <a:extLst>
              <a:ext uri="{FF2B5EF4-FFF2-40B4-BE49-F238E27FC236}">
                <a16:creationId xmlns:a16="http://schemas.microsoft.com/office/drawing/2014/main" id="{8FBBF54F-01D5-8FAE-A14B-C25296617902}"/>
              </a:ext>
            </a:extLst>
          </p:cNvPr>
          <p:cNvSpPr/>
          <p:nvPr/>
        </p:nvSpPr>
        <p:spPr>
          <a:xfrm>
            <a:off x="3367655" y="1476093"/>
            <a:ext cx="2408689" cy="847821"/>
          </a:xfrm>
          <a:prstGeom prst="roundRect">
            <a:avLst/>
          </a:prstGeom>
          <a:solidFill>
            <a:srgbClr val="7C97B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latin typeface="Arial" panose="020B0604020202020204" pitchFamily="34" charset="0"/>
                <a:cs typeface="Arial" panose="020B0604020202020204" pitchFamily="34" charset="0"/>
              </a:rPr>
              <a:t>Lease of Space from Affiliates</a:t>
            </a:r>
          </a:p>
        </p:txBody>
      </p:sp>
      <p:sp>
        <p:nvSpPr>
          <p:cNvPr id="13" name="Rectangle: Rounded Corners 12">
            <a:extLst>
              <a:ext uri="{FF2B5EF4-FFF2-40B4-BE49-F238E27FC236}">
                <a16:creationId xmlns:a16="http://schemas.microsoft.com/office/drawing/2014/main" id="{410C916F-62C1-1EBC-49BE-6BF684B7D39F}"/>
              </a:ext>
            </a:extLst>
          </p:cNvPr>
          <p:cNvSpPr/>
          <p:nvPr/>
        </p:nvSpPr>
        <p:spPr>
          <a:xfrm>
            <a:off x="477247" y="1476093"/>
            <a:ext cx="2408689" cy="847821"/>
          </a:xfrm>
          <a:prstGeom prst="roundRect">
            <a:avLst/>
          </a:prstGeom>
          <a:solidFill>
            <a:srgbClr val="7C97B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latin typeface="Arial" panose="020B0604020202020204" pitchFamily="34" charset="0"/>
                <a:cs typeface="Arial" panose="020B0604020202020204" pitchFamily="34" charset="0"/>
              </a:rPr>
              <a:t>Leasing</a:t>
            </a:r>
          </a:p>
        </p:txBody>
      </p:sp>
      <p:sp>
        <p:nvSpPr>
          <p:cNvPr id="9" name="Rectangle: Rounded Corners 8">
            <a:extLst>
              <a:ext uri="{FF2B5EF4-FFF2-40B4-BE49-F238E27FC236}">
                <a16:creationId xmlns:a16="http://schemas.microsoft.com/office/drawing/2014/main" id="{41EB1376-1C65-D843-F5F5-DF7F0B635715}"/>
              </a:ext>
            </a:extLst>
          </p:cNvPr>
          <p:cNvSpPr/>
          <p:nvPr/>
        </p:nvSpPr>
        <p:spPr>
          <a:xfrm>
            <a:off x="6258064" y="1476093"/>
            <a:ext cx="2408689" cy="847821"/>
          </a:xfrm>
          <a:prstGeom prst="roundRect">
            <a:avLst/>
          </a:prstGeom>
          <a:solidFill>
            <a:srgbClr val="7C97B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latin typeface="Arial" panose="020B0604020202020204" pitchFamily="34" charset="0"/>
                <a:cs typeface="Arial" panose="020B0604020202020204" pitchFamily="34" charset="0"/>
              </a:rPr>
              <a:t>VA/DoD Joint Facilities Leasing</a:t>
            </a:r>
          </a:p>
        </p:txBody>
      </p:sp>
      <p:sp>
        <p:nvSpPr>
          <p:cNvPr id="2" name="Rectangle 1">
            <a:extLst>
              <a:ext uri="{FF2B5EF4-FFF2-40B4-BE49-F238E27FC236}">
                <a16:creationId xmlns:a16="http://schemas.microsoft.com/office/drawing/2014/main" id="{463C8ED5-E3DB-F77D-49F7-C2A735988A1F}"/>
              </a:ext>
            </a:extLst>
          </p:cNvPr>
          <p:cNvSpPr/>
          <p:nvPr/>
        </p:nvSpPr>
        <p:spPr>
          <a:xfrm>
            <a:off x="250763" y="4741908"/>
            <a:ext cx="6373640" cy="343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0" i="0" u="none" strike="noStrike" baseline="0" dirty="0">
                <a:solidFill>
                  <a:schemeClr val="tx1"/>
                </a:solidFill>
                <a:latin typeface="AcuminVariableConcept"/>
              </a:rPr>
              <a:t>*SCIP and other approvals are still required</a:t>
            </a:r>
          </a:p>
          <a:p>
            <a:r>
              <a:rPr lang="en-US" sz="1100" dirty="0">
                <a:solidFill>
                  <a:schemeClr val="tx1"/>
                </a:solidFill>
                <a:latin typeface="AcuminVariableConcept"/>
              </a:rPr>
              <a:t>**Revised definitions included in Appendix B and Slide 9</a:t>
            </a:r>
            <a:endParaRPr lang="en-US" sz="1100" dirty="0">
              <a:solidFill>
                <a:schemeClr val="tx1"/>
              </a:solidFill>
            </a:endParaRPr>
          </a:p>
        </p:txBody>
      </p:sp>
      <p:sp>
        <p:nvSpPr>
          <p:cNvPr id="6" name="Rectangle: Top Corners Rounded 5">
            <a:extLst>
              <a:ext uri="{FF2B5EF4-FFF2-40B4-BE49-F238E27FC236}">
                <a16:creationId xmlns:a16="http://schemas.microsoft.com/office/drawing/2014/main" id="{8FCE0D15-8B06-B089-375E-0E147002F7FB}"/>
              </a:ext>
            </a:extLst>
          </p:cNvPr>
          <p:cNvSpPr/>
          <p:nvPr/>
        </p:nvSpPr>
        <p:spPr>
          <a:xfrm rot="10800000">
            <a:off x="288132" y="5321352"/>
            <a:ext cx="8557102" cy="972390"/>
          </a:xfrm>
          <a:prstGeom prst="round2SameRect">
            <a:avLst>
              <a:gd name="adj1" fmla="val 21550"/>
              <a:gd name="adj2" fmla="val 0"/>
            </a:avLst>
          </a:prstGeom>
          <a:solidFill>
            <a:srgbClr val="DFF8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Top Corners Rounded 7">
            <a:extLst>
              <a:ext uri="{FF2B5EF4-FFF2-40B4-BE49-F238E27FC236}">
                <a16:creationId xmlns:a16="http://schemas.microsoft.com/office/drawing/2014/main" id="{A3001344-1982-8C2A-486D-D9005C48183A}"/>
              </a:ext>
            </a:extLst>
          </p:cNvPr>
          <p:cNvSpPr/>
          <p:nvPr/>
        </p:nvSpPr>
        <p:spPr>
          <a:xfrm>
            <a:off x="298766" y="5154945"/>
            <a:ext cx="8536403" cy="343695"/>
          </a:xfrm>
          <a:prstGeom prst="round2SameRect">
            <a:avLst>
              <a:gd name="adj1" fmla="val 5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A041EEA-BE8D-C3BE-D29C-68AFB7AEF202}"/>
              </a:ext>
            </a:extLst>
          </p:cNvPr>
          <p:cNvSpPr txBox="1"/>
          <p:nvPr/>
        </p:nvSpPr>
        <p:spPr>
          <a:xfrm>
            <a:off x="2960108" y="5116879"/>
            <a:ext cx="3223781" cy="400110"/>
          </a:xfrm>
          <a:prstGeom prst="rect">
            <a:avLst/>
          </a:prstGeom>
          <a:noFill/>
        </p:spPr>
        <p:txBody>
          <a:bodyPr wrap="square" rtlCol="0">
            <a:spAutoFit/>
          </a:bodyPr>
          <a:lstStyle/>
          <a:p>
            <a:pPr algn="ctr"/>
            <a:r>
              <a:rPr lang="en-US" sz="2000" b="1" i="1">
                <a:solidFill>
                  <a:schemeClr val="bg1"/>
                </a:solidFill>
                <a:latin typeface="Arial" panose="020B0604020202020204" pitchFamily="34" charset="0"/>
                <a:cs typeface="Arial" panose="020B0604020202020204" pitchFamily="34" charset="0"/>
              </a:rPr>
              <a:t>What this means for you</a:t>
            </a:r>
          </a:p>
        </p:txBody>
      </p:sp>
      <p:sp>
        <p:nvSpPr>
          <p:cNvPr id="11" name="TextBox 10">
            <a:extLst>
              <a:ext uri="{FF2B5EF4-FFF2-40B4-BE49-F238E27FC236}">
                <a16:creationId xmlns:a16="http://schemas.microsoft.com/office/drawing/2014/main" id="{081F6055-BB34-2E84-32DA-FB2F1F440241}"/>
              </a:ext>
            </a:extLst>
          </p:cNvPr>
          <p:cNvSpPr txBox="1"/>
          <p:nvPr/>
        </p:nvSpPr>
        <p:spPr>
          <a:xfrm>
            <a:off x="357320" y="5600192"/>
            <a:ext cx="8596346" cy="584775"/>
          </a:xfrm>
          <a:prstGeom prst="rect">
            <a:avLst/>
          </a:prstGeom>
          <a:noFill/>
        </p:spPr>
        <p:txBody>
          <a:bodyPr wrap="square" rtlCol="0">
            <a:spAutoFit/>
          </a:bodyPr>
          <a:lstStyle/>
          <a:p>
            <a:pPr marL="114300" indent="-114300">
              <a:buFont typeface="Arial" panose="020B0604020202020204" pitchFamily="34" charset="0"/>
              <a:buChar char="•"/>
            </a:pPr>
            <a:r>
              <a:rPr lang="en-US" sz="1400" dirty="0">
                <a:latin typeface="Arial" panose="020B0604020202020204" pitchFamily="34" charset="0"/>
                <a:cs typeface="Arial" panose="020B0604020202020204" pitchFamily="34" charset="0"/>
              </a:rPr>
              <a:t>Access to new capital solutions for more efficient lease execution and reduced timelines</a:t>
            </a:r>
          </a:p>
          <a:p>
            <a:pPr marL="114300" indent="-114300">
              <a:buFont typeface="Arial" panose="020B0604020202020204" pitchFamily="34" charset="0"/>
              <a:buChar char="•"/>
            </a:pPr>
            <a:endParaRPr lang="en-US" sz="400" dirty="0">
              <a:latin typeface="Arial" panose="020B0604020202020204" pitchFamily="34" charset="0"/>
              <a:cs typeface="Arial" panose="020B0604020202020204" pitchFamily="34" charset="0"/>
            </a:endParaRPr>
          </a:p>
          <a:p>
            <a:pPr marL="114300" indent="-114300">
              <a:buFont typeface="Arial" panose="020B0604020202020204" pitchFamily="34" charset="0"/>
              <a:buChar char="•"/>
            </a:pPr>
            <a:r>
              <a:rPr lang="en-US" sz="1400" dirty="0">
                <a:latin typeface="Arial" panose="020B0604020202020204" pitchFamily="34" charset="0"/>
                <a:cs typeface="Arial" panose="020B0604020202020204" pitchFamily="34" charset="0"/>
              </a:rPr>
              <a:t>Enhances productive working relationships with VA partners</a:t>
            </a:r>
          </a:p>
        </p:txBody>
      </p:sp>
    </p:spTree>
    <p:extLst>
      <p:ext uri="{BB962C8B-B14F-4D97-AF65-F5344CB8AC3E}">
        <p14:creationId xmlns:p14="http://schemas.microsoft.com/office/powerpoint/2010/main" val="1845037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4864027-65FD-7D95-AA0B-BA932C5A2F63}"/>
              </a:ext>
            </a:extLst>
          </p:cNvPr>
          <p:cNvSpPr>
            <a:spLocks noGrp="1"/>
          </p:cNvSpPr>
          <p:nvPr>
            <p:ph type="body" sz="quarter" idx="13"/>
          </p:nvPr>
        </p:nvSpPr>
        <p:spPr>
          <a:xfrm>
            <a:off x="206960" y="156547"/>
            <a:ext cx="8937040" cy="504114"/>
          </a:xfrm>
        </p:spPr>
        <p:txBody>
          <a:bodyPr anchor="ctr"/>
          <a:lstStyle/>
          <a:p>
            <a:r>
              <a:rPr lang="en-US" sz="2200" dirty="0"/>
              <a:t>PACT Act Provisions with Real Property Implication Summary</a:t>
            </a:r>
          </a:p>
        </p:txBody>
      </p:sp>
      <p:graphicFrame>
        <p:nvGraphicFramePr>
          <p:cNvPr id="7" name="Table 7">
            <a:extLst>
              <a:ext uri="{FF2B5EF4-FFF2-40B4-BE49-F238E27FC236}">
                <a16:creationId xmlns:a16="http://schemas.microsoft.com/office/drawing/2014/main" id="{10BAEA2B-4CC5-5E87-3B4F-5E336B0C8CF6}"/>
              </a:ext>
            </a:extLst>
          </p:cNvPr>
          <p:cNvGraphicFramePr>
            <a:graphicFrameLocks noGrp="1"/>
          </p:cNvGraphicFramePr>
          <p:nvPr>
            <p:extLst>
              <p:ext uri="{D42A27DB-BD31-4B8C-83A1-F6EECF244321}">
                <p14:modId xmlns:p14="http://schemas.microsoft.com/office/powerpoint/2010/main" val="2583913896"/>
              </p:ext>
            </p:extLst>
          </p:nvPr>
        </p:nvGraphicFramePr>
        <p:xfrm>
          <a:off x="69851" y="1034153"/>
          <a:ext cx="8991600" cy="5098115"/>
        </p:xfrm>
        <a:graphic>
          <a:graphicData uri="http://schemas.openxmlformats.org/drawingml/2006/table">
            <a:tbl>
              <a:tblPr firstRow="1" bandRow="1">
                <a:tableStyleId>{5C22544A-7EE6-4342-B048-85BDC9FD1C3A}</a:tableStyleId>
              </a:tblPr>
              <a:tblGrid>
                <a:gridCol w="737457">
                  <a:extLst>
                    <a:ext uri="{9D8B030D-6E8A-4147-A177-3AD203B41FA5}">
                      <a16:colId xmlns:a16="http://schemas.microsoft.com/office/drawing/2014/main" val="2669882966"/>
                    </a:ext>
                  </a:extLst>
                </a:gridCol>
                <a:gridCol w="2334726">
                  <a:extLst>
                    <a:ext uri="{9D8B030D-6E8A-4147-A177-3AD203B41FA5}">
                      <a16:colId xmlns:a16="http://schemas.microsoft.com/office/drawing/2014/main" val="1716452629"/>
                    </a:ext>
                  </a:extLst>
                </a:gridCol>
                <a:gridCol w="797668">
                  <a:extLst>
                    <a:ext uri="{9D8B030D-6E8A-4147-A177-3AD203B41FA5}">
                      <a16:colId xmlns:a16="http://schemas.microsoft.com/office/drawing/2014/main" val="2172676626"/>
                    </a:ext>
                  </a:extLst>
                </a:gridCol>
                <a:gridCol w="5121749">
                  <a:extLst>
                    <a:ext uri="{9D8B030D-6E8A-4147-A177-3AD203B41FA5}">
                      <a16:colId xmlns:a16="http://schemas.microsoft.com/office/drawing/2014/main" val="664913297"/>
                    </a:ext>
                  </a:extLst>
                </a:gridCol>
              </a:tblGrid>
              <a:tr h="434675">
                <a:tc>
                  <a:txBody>
                    <a:bodyPr/>
                    <a:lstStyle/>
                    <a:p>
                      <a:r>
                        <a:rPr lang="en-US" sz="1000" b="1" i="0" dirty="0">
                          <a:latin typeface="Arial"/>
                          <a:cs typeface="Arial"/>
                        </a:rPr>
                        <a:t>Section</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r>
                        <a:rPr lang="en-US" sz="1000" b="1">
                          <a:latin typeface="Arial"/>
                          <a:cs typeface="Arial"/>
                        </a:rPr>
                        <a:t>Section Title</a:t>
                      </a: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r>
                        <a:rPr lang="en-US" sz="1000" b="1">
                          <a:latin typeface="Arial"/>
                          <a:cs typeface="Arial"/>
                        </a:rPr>
                        <a:t>Type</a:t>
                      </a: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latin typeface="Arial"/>
                          <a:cs typeface="Arial"/>
                        </a:rPr>
                        <a:t>Section Summary</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extLst>
                  <a:ext uri="{0D108BD9-81ED-4DB2-BD59-A6C34878D82A}">
                    <a16:rowId xmlns:a16="http://schemas.microsoft.com/office/drawing/2014/main" val="1049426738"/>
                  </a:ext>
                </a:extLst>
              </a:tr>
              <a:tr h="434675">
                <a:tc>
                  <a:txBody>
                    <a:bodyPr/>
                    <a:lstStyle/>
                    <a:p>
                      <a:r>
                        <a:rPr lang="en-US" sz="1000" b="1" i="0">
                          <a:latin typeface="Arial"/>
                          <a:cs typeface="Arial"/>
                        </a:rPr>
                        <a:t>Sec. 702</a:t>
                      </a:r>
                    </a:p>
                  </a:txBody>
                  <a:tcPr>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000" b="0" i="1" u="none" strike="noStrike" dirty="0">
                          <a:solidFill>
                            <a:schemeClr val="tx1"/>
                          </a:solidFill>
                          <a:effectLst/>
                          <a:latin typeface="Arial"/>
                          <a:cs typeface="Arial"/>
                        </a:rPr>
                        <a:t>Authorization of major medical facility leases of Department of Veterans Affairs for fiscal year 2023</a:t>
                      </a:r>
                      <a:endParaRPr lang="en-US" sz="1000" i="1" u="none" dirty="0">
                        <a:solidFill>
                          <a:schemeClr val="tx1"/>
                        </a:solidFill>
                        <a:latin typeface="Arial"/>
                        <a:cs typeface="Arial"/>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000">
                          <a:latin typeface="Arial"/>
                          <a:cs typeface="Arial"/>
                        </a:rPr>
                        <a:t>Leasing</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u="none" strike="noStrike">
                          <a:solidFill>
                            <a:srgbClr val="333333"/>
                          </a:solidFill>
                          <a:effectLst/>
                          <a:latin typeface="Arial"/>
                          <a:cs typeface="Arial"/>
                        </a:rPr>
                        <a:t>Authorizes 31 VA leases and a</a:t>
                      </a:r>
                      <a:r>
                        <a:rPr lang="en-US" sz="1000" b="0" i="0">
                          <a:solidFill>
                            <a:srgbClr val="333333"/>
                          </a:solidFill>
                          <a:latin typeface="Arial"/>
                          <a:cs typeface="Arial"/>
                        </a:rPr>
                        <a:t>uthorizes appropriations of $998.14M for these leases</a:t>
                      </a:r>
                    </a:p>
                    <a:p>
                      <a:pPr marL="171450" indent="-171450">
                        <a:buFont typeface="Arial" panose="020B0604020202020204" pitchFamily="34" charset="0"/>
                        <a:buChar char="•"/>
                      </a:pPr>
                      <a:endParaRPr lang="en-US" sz="1000" i="0">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70276981"/>
                  </a:ext>
                </a:extLst>
              </a:tr>
              <a:tr h="434675">
                <a:tc>
                  <a:txBody>
                    <a:bodyPr/>
                    <a:lstStyle/>
                    <a:p>
                      <a:r>
                        <a:rPr lang="en-US" sz="1000" b="1" i="0">
                          <a:latin typeface="Arial"/>
                          <a:cs typeface="Arial"/>
                        </a:rPr>
                        <a:t>Sec. 703</a:t>
                      </a:r>
                    </a:p>
                  </a:txBody>
                  <a:tcPr>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1" u="none" strike="noStrike" dirty="0">
                          <a:solidFill>
                            <a:schemeClr val="tx1"/>
                          </a:solidFill>
                          <a:effectLst/>
                          <a:latin typeface="Arial"/>
                          <a:cs typeface="Arial"/>
                        </a:rPr>
                        <a:t>Treatment of major medical facility leases of the Department of Veterans Affairs</a:t>
                      </a:r>
                      <a:endParaRPr lang="en-US" sz="1000" i="1" u="none" dirty="0">
                        <a:solidFill>
                          <a:schemeClr val="tx1"/>
                        </a:solidFill>
                        <a:latin typeface="Arial"/>
                        <a:cs typeface="Arial"/>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a:latin typeface="Arial"/>
                          <a:cs typeface="Arial"/>
                        </a:rPr>
                        <a:t>Leasing</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US" sz="1000" b="0" i="0" u="none" strike="noStrike" dirty="0">
                          <a:solidFill>
                            <a:srgbClr val="333333"/>
                          </a:solidFill>
                          <a:effectLst/>
                          <a:latin typeface="Arial"/>
                          <a:cs typeface="Arial"/>
                        </a:rPr>
                        <a:t>Changes Congressional lease authorization requirement from legislation to resolution</a:t>
                      </a:r>
                      <a:endParaRPr lang="en-US" sz="1000" b="0" i="0" u="none" strike="noStrike" dirty="0">
                        <a:solidFill>
                          <a:srgbClr val="333333"/>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b="0" i="0" u="none" strike="noStrike" dirty="0">
                          <a:solidFill>
                            <a:srgbClr val="333333"/>
                          </a:solidFill>
                          <a:effectLst/>
                          <a:latin typeface="Arial"/>
                          <a:cs typeface="Arial"/>
                        </a:rPr>
                        <a:t>Raises dollar threshold for Major Lease to GSA’s prospectus threshold </a:t>
                      </a:r>
                    </a:p>
                  </a:txBody>
                  <a:tcPr>
                    <a:lnL w="635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8643270"/>
                  </a:ext>
                </a:extLst>
              </a:tr>
              <a:tr h="434675">
                <a:tc>
                  <a:txBody>
                    <a:bodyPr/>
                    <a:lstStyle/>
                    <a:p>
                      <a:r>
                        <a:rPr lang="en-US" sz="1000" b="1" i="0" dirty="0">
                          <a:latin typeface="Arial"/>
                          <a:cs typeface="Arial"/>
                        </a:rPr>
                        <a:t>Sec. 704</a:t>
                      </a:r>
                    </a:p>
                  </a:txBody>
                  <a:tcPr>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000" b="0" i="1" u="none" strike="noStrike" dirty="0">
                          <a:solidFill>
                            <a:schemeClr val="tx1"/>
                          </a:solidFill>
                          <a:effectLst/>
                          <a:latin typeface="Arial"/>
                          <a:cs typeface="Arial"/>
                        </a:rPr>
                        <a:t>Authority to enter into agreements with academic affiliates and other entities to acquire space for the purpose of providing health-care resources to Veterans</a:t>
                      </a:r>
                      <a:endParaRPr lang="en-US" sz="1000" i="1" u="none" dirty="0">
                        <a:solidFill>
                          <a:schemeClr val="tx1"/>
                        </a:solidFill>
                        <a:latin typeface="Arial"/>
                        <a:cs typeface="Arial"/>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000">
                          <a:latin typeface="Arial"/>
                          <a:cs typeface="Arial"/>
                        </a:rPr>
                        <a:t>Lease of Space from Affiliates</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lang="en-US" sz="1000" b="0" i="0" u="none" strike="noStrike" dirty="0">
                          <a:solidFill>
                            <a:srgbClr val="333333"/>
                          </a:solidFill>
                          <a:effectLst/>
                          <a:latin typeface="Arial"/>
                          <a:cs typeface="Arial"/>
                        </a:rPr>
                        <a:t>Authorizes Secretary to enter into leases with academic affiliates to acquire space for the purpose of providing health-care resources to Veterans notwithstanding competitive procedures (i.e., sole source)</a:t>
                      </a:r>
                    </a:p>
                    <a:p>
                      <a:pPr marL="628650" lvl="1" indent="-171450">
                        <a:buFont typeface="Wingdings" panose="05000000000000000000" pitchFamily="2" charset="2"/>
                        <a:buChar char="Ø"/>
                      </a:pPr>
                      <a:r>
                        <a:rPr lang="en-US" sz="1000" b="0" i="0" dirty="0">
                          <a:solidFill>
                            <a:srgbClr val="333333"/>
                          </a:solidFill>
                          <a:latin typeface="Arial"/>
                          <a:cs typeface="Arial"/>
                        </a:rPr>
                        <a:t>I</a:t>
                      </a:r>
                      <a:r>
                        <a:rPr lang="en-US" sz="1000" b="0" i="0" u="none" strike="noStrike" dirty="0">
                          <a:solidFill>
                            <a:srgbClr val="333333"/>
                          </a:solidFill>
                          <a:effectLst/>
                          <a:latin typeface="Arial"/>
                          <a:cs typeface="Arial"/>
                        </a:rPr>
                        <a:t>ncludes “space” (room, unit, floor, wing, building, parking facility, etc.) owned or controlled by academic affiliate</a:t>
                      </a:r>
                    </a:p>
                    <a:p>
                      <a:pPr marL="628650" lvl="1" indent="-171450">
                        <a:buFont typeface="Wingdings" panose="05000000000000000000" pitchFamily="2" charset="2"/>
                        <a:buChar char="Ø"/>
                      </a:pPr>
                      <a:r>
                        <a:rPr lang="en-US" sz="1000" b="0" i="0" dirty="0">
                          <a:solidFill>
                            <a:srgbClr val="333333"/>
                          </a:solidFill>
                          <a:latin typeface="Arial"/>
                          <a:cs typeface="Arial"/>
                        </a:rPr>
                        <a:t>Space controlled by affiliate may include space owned by a </a:t>
                      </a:r>
                      <a:r>
                        <a:rPr lang="en-US" sz="1000" b="0" i="0" u="none" strike="noStrike" dirty="0">
                          <a:solidFill>
                            <a:srgbClr val="333333"/>
                          </a:solidFill>
                          <a:effectLst/>
                          <a:latin typeface="Arial"/>
                          <a:cs typeface="Arial"/>
                        </a:rPr>
                        <a:t>State, local, </a:t>
                      </a:r>
                      <a:r>
                        <a:rPr lang="en-US" sz="1000" b="0" i="0" dirty="0">
                          <a:solidFill>
                            <a:srgbClr val="333333"/>
                          </a:solidFill>
                          <a:latin typeface="Arial"/>
                          <a:cs typeface="Arial"/>
                        </a:rPr>
                        <a:t>municipal government, public or nonprofit agency, or other institution the Secretary considers appropriate</a:t>
                      </a:r>
                      <a:endParaRPr lang="en-US" sz="1000" b="0" i="0" u="none" strike="noStrike" dirty="0">
                        <a:solidFill>
                          <a:srgbClr val="333333"/>
                        </a:solidFill>
                        <a:effectLst/>
                        <a:latin typeface="Arial"/>
                        <a:cs typeface="Arial"/>
                      </a:endParaRPr>
                    </a:p>
                  </a:txBody>
                  <a:tcPr>
                    <a:lnL w="635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53039826"/>
                  </a:ext>
                </a:extLst>
              </a:tr>
              <a:tr h="434675">
                <a:tc>
                  <a:txBody>
                    <a:bodyPr/>
                    <a:lstStyle/>
                    <a:p>
                      <a:r>
                        <a:rPr lang="en-US" sz="1000" b="1" i="0">
                          <a:latin typeface="Arial"/>
                          <a:cs typeface="Arial"/>
                        </a:rPr>
                        <a:t>Sec. 705</a:t>
                      </a:r>
                    </a:p>
                  </a:txBody>
                  <a:tcPr>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1" u="none" strike="noStrike">
                          <a:solidFill>
                            <a:schemeClr val="tx1"/>
                          </a:solidFill>
                          <a:effectLst/>
                          <a:latin typeface="Arial"/>
                          <a:cs typeface="Arial"/>
                        </a:rPr>
                        <a:t>Modifications to enhanced-use lease authority of Department of Veterans Affairs</a:t>
                      </a:r>
                      <a:endParaRPr lang="en-US" sz="1000" i="1" u="none">
                        <a:solidFill>
                          <a:schemeClr val="tx1"/>
                        </a:solidFill>
                        <a:latin typeface="Arial"/>
                        <a:cs typeface="Arial"/>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a:latin typeface="Arial"/>
                          <a:cs typeface="Arial"/>
                        </a:rPr>
                        <a:t>Expanded EUL Authority</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US" sz="1000" b="0" i="0" u="none" strike="noStrike" dirty="0">
                          <a:solidFill>
                            <a:srgbClr val="333333"/>
                          </a:solidFill>
                          <a:effectLst/>
                          <a:latin typeface="Arial"/>
                          <a:cs typeface="Arial"/>
                        </a:rPr>
                        <a:t>Expands VA’s EUL authority to uses that either directly or indirectly benefit Veterans or provide supportive housing (current authority limited to only supportive housing); </a:t>
                      </a:r>
                      <a:r>
                        <a:rPr lang="en-US" sz="1000" b="0" i="0" dirty="0">
                          <a:solidFill>
                            <a:srgbClr val="333333"/>
                          </a:solidFill>
                          <a:latin typeface="Arial"/>
                          <a:cs typeface="Arial"/>
                        </a:rPr>
                        <a:t>Appropriates $922M for entering into EULs</a:t>
                      </a:r>
                      <a:endParaRPr lang="en-US" sz="1000" b="0" i="0" u="none" strike="noStrike" dirty="0">
                        <a:solidFill>
                          <a:srgbClr val="333333"/>
                        </a:solidFill>
                        <a:effectLst/>
                        <a:latin typeface="Arial"/>
                        <a:cs typeface="Arial"/>
                      </a:endParaRPr>
                    </a:p>
                  </a:txBody>
                  <a:tcPr>
                    <a:lnL w="635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703551"/>
                  </a:ext>
                </a:extLst>
              </a:tr>
              <a:tr h="316678">
                <a:tc>
                  <a:txBody>
                    <a:bodyPr/>
                    <a:lstStyle/>
                    <a:p>
                      <a:r>
                        <a:rPr lang="en-US" sz="1000" b="1" i="0">
                          <a:latin typeface="Arial"/>
                          <a:cs typeface="Arial"/>
                        </a:rPr>
                        <a:t>Sec. 706</a:t>
                      </a:r>
                    </a:p>
                  </a:txBody>
                  <a:tcPr>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1" u="none" strike="noStrike">
                          <a:solidFill>
                            <a:schemeClr val="tx1"/>
                          </a:solidFill>
                          <a:effectLst/>
                          <a:latin typeface="Arial"/>
                          <a:cs typeface="Arial"/>
                        </a:rPr>
                        <a:t>Authority for joint leasing actions of Department of Defense and Department of Veterans Affairs</a:t>
                      </a:r>
                    </a:p>
                    <a:p>
                      <a:endParaRPr lang="en-US" sz="1000" i="1" u="none">
                        <a:solidFill>
                          <a:schemeClr val="tx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000">
                          <a:latin typeface="Arial"/>
                          <a:cs typeface="Arial"/>
                        </a:rPr>
                        <a:t>VA/DoD Joint Sharing</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u="none" strike="noStrike" dirty="0">
                          <a:solidFill>
                            <a:srgbClr val="333333"/>
                          </a:solidFill>
                          <a:effectLst/>
                          <a:latin typeface="Arial"/>
                          <a:cs typeface="Arial"/>
                        </a:rPr>
                        <a:t>Specifically authorizes lease of a shared medical facility (in addition to previous authority for planning, design, or construction of shared facility) up to, but not to exceed GSA's prospectus threshold, which is currently $3.613M in net average annual rent.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u="none" strike="noStrike" dirty="0">
                          <a:solidFill>
                            <a:srgbClr val="333333"/>
                          </a:solidFill>
                          <a:effectLst/>
                          <a:latin typeface="Arial"/>
                          <a:cs typeface="Arial"/>
                        </a:rPr>
                        <a:t>Authorizes “Medical Facilities” account payment of VA lease costs in DoD facilities and deposit of DoD lease payments to VA</a:t>
                      </a:r>
                    </a:p>
                  </a:txBody>
                  <a:tcPr>
                    <a:lnL w="635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83524537"/>
                  </a:ext>
                </a:extLst>
              </a:tr>
              <a:tr h="0">
                <a:tc>
                  <a:txBody>
                    <a:bodyPr/>
                    <a:lstStyle/>
                    <a:p>
                      <a:r>
                        <a:rPr lang="en-US" sz="1000" b="1" i="0">
                          <a:latin typeface="Arial"/>
                          <a:cs typeface="Arial"/>
                        </a:rPr>
                        <a:t>Sec. 707</a:t>
                      </a:r>
                    </a:p>
                  </a:txBody>
                  <a:tcPr>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1" u="none" strike="noStrike">
                          <a:solidFill>
                            <a:schemeClr val="tx1"/>
                          </a:solidFill>
                          <a:effectLst/>
                          <a:latin typeface="Arial"/>
                          <a:cs typeface="Arial"/>
                        </a:rPr>
                        <a:t>Appropriation of amounts for major medical facility leases</a:t>
                      </a:r>
                    </a:p>
                    <a:p>
                      <a:endParaRPr lang="en-US" sz="1000" i="1" u="none">
                        <a:solidFill>
                          <a:schemeClr val="tx1"/>
                        </a:solidFill>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a:latin typeface="Arial"/>
                          <a:cs typeface="Arial"/>
                        </a:rPr>
                        <a:t>Leasing</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US" sz="1000" b="0" i="0" u="none" strike="noStrike" dirty="0">
                          <a:solidFill>
                            <a:srgbClr val="333333"/>
                          </a:solidFill>
                          <a:effectLst/>
                          <a:latin typeface="Arial"/>
                          <a:cs typeface="Arial"/>
                        </a:rPr>
                        <a:t>Appropriates $1.88B for the 31 newly-authorized leases (section 703) to remain available until expended</a:t>
                      </a:r>
                    </a:p>
                    <a:p>
                      <a:pPr marL="171450" indent="-171450">
                        <a:buFont typeface="Arial" panose="020B0604020202020204" pitchFamily="34" charset="0"/>
                        <a:buChar char="•"/>
                      </a:pPr>
                      <a:r>
                        <a:rPr lang="en-US" sz="1000" b="0" i="0" u="none" strike="noStrike" dirty="0">
                          <a:solidFill>
                            <a:srgbClr val="333333"/>
                          </a:solidFill>
                          <a:effectLst/>
                          <a:latin typeface="Arial"/>
                          <a:cs typeface="Arial"/>
                        </a:rPr>
                        <a:t>Appropriates $3.63B over 8 years (2024-2031) for 31 newly-authorized leases, </a:t>
                      </a:r>
                      <a:r>
                        <a:rPr lang="en-US" sz="1000" i="0" u="sng" strike="noStrike" dirty="0">
                          <a:solidFill>
                            <a:srgbClr val="333333"/>
                          </a:solidFill>
                          <a:effectLst/>
                          <a:latin typeface="Arial"/>
                          <a:cs typeface="Arial"/>
                        </a:rPr>
                        <a:t>or</a:t>
                      </a:r>
                      <a:r>
                        <a:rPr lang="en-US" sz="1000" b="0" i="0" u="none" strike="noStrike" dirty="0">
                          <a:solidFill>
                            <a:srgbClr val="333333"/>
                          </a:solidFill>
                          <a:effectLst/>
                          <a:latin typeface="Arial"/>
                          <a:cs typeface="Arial"/>
                        </a:rPr>
                        <a:t> other approved leases to remain available </a:t>
                      </a:r>
                      <a:endParaRPr lang="en-US" sz="1000" i="0" dirty="0">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1182201"/>
                  </a:ext>
                </a:extLst>
              </a:tr>
            </a:tbl>
          </a:graphicData>
        </a:graphic>
      </p:graphicFrame>
    </p:spTree>
    <p:extLst>
      <p:ext uri="{BB962C8B-B14F-4D97-AF65-F5344CB8AC3E}">
        <p14:creationId xmlns:p14="http://schemas.microsoft.com/office/powerpoint/2010/main" val="1796143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77482B-B1A1-266D-1C6A-4F038DA67B75}"/>
              </a:ext>
            </a:extLst>
          </p:cNvPr>
          <p:cNvSpPr>
            <a:spLocks noGrp="1"/>
          </p:cNvSpPr>
          <p:nvPr>
            <p:ph type="body" sz="quarter" idx="13"/>
          </p:nvPr>
        </p:nvSpPr>
        <p:spPr/>
        <p:txBody>
          <a:bodyPr>
            <a:normAutofit/>
          </a:bodyPr>
          <a:lstStyle/>
          <a:p>
            <a:r>
              <a:rPr lang="en-US" sz="2800" dirty="0"/>
              <a:t>PACT Act Section 702 – Authorizations</a:t>
            </a:r>
          </a:p>
        </p:txBody>
      </p:sp>
      <p:sp>
        <p:nvSpPr>
          <p:cNvPr id="3" name="Content Placeholder 1">
            <a:extLst>
              <a:ext uri="{FF2B5EF4-FFF2-40B4-BE49-F238E27FC236}">
                <a16:creationId xmlns:a16="http://schemas.microsoft.com/office/drawing/2014/main" id="{958A8F55-A3AA-080A-8258-60D9FBFAD9E2}"/>
              </a:ext>
            </a:extLst>
          </p:cNvPr>
          <p:cNvSpPr txBox="1">
            <a:spLocks/>
          </p:cNvSpPr>
          <p:nvPr/>
        </p:nvSpPr>
        <p:spPr>
          <a:xfrm>
            <a:off x="0" y="807720"/>
            <a:ext cx="9144000" cy="523113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1800"/>
          </a:p>
          <a:p>
            <a:endParaRPr lang="en-US" sz="1800">
              <a:latin typeface="Times New Roman" panose="02020603050405020304" pitchFamily="18" charset="0"/>
            </a:endParaRPr>
          </a:p>
          <a:p>
            <a:endParaRPr lang="en-US" sz="2000" b="1" i="1">
              <a:solidFill>
                <a:srgbClr val="174782"/>
              </a:solidFill>
              <a:ea typeface="ヒラギノ角ゴ Pro W3" charset="-128"/>
            </a:endParaRPr>
          </a:p>
          <a:p>
            <a:pPr marL="457200" lvl="1" indent="0">
              <a:buFont typeface="Arial" panose="020B0604020202020204" pitchFamily="34" charset="0"/>
              <a:buNone/>
            </a:pPr>
            <a:endParaRPr lang="en-US"/>
          </a:p>
        </p:txBody>
      </p:sp>
      <p:sp>
        <p:nvSpPr>
          <p:cNvPr id="4" name="Content Placeholder 1">
            <a:extLst>
              <a:ext uri="{FF2B5EF4-FFF2-40B4-BE49-F238E27FC236}">
                <a16:creationId xmlns:a16="http://schemas.microsoft.com/office/drawing/2014/main" id="{EBC5C7CC-C84E-C481-3F25-E10954549A60}"/>
              </a:ext>
            </a:extLst>
          </p:cNvPr>
          <p:cNvSpPr txBox="1">
            <a:spLocks/>
          </p:cNvSpPr>
          <p:nvPr/>
        </p:nvSpPr>
        <p:spPr>
          <a:xfrm>
            <a:off x="153844" y="1028695"/>
            <a:ext cx="8744513" cy="1199484"/>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a:buNone/>
              <a:defRPr/>
            </a:pPr>
            <a:r>
              <a:rPr lang="en-US" sz="3600" b="1" dirty="0">
                <a:solidFill>
                  <a:srgbClr val="000000"/>
                </a:solidFill>
                <a:latin typeface="Arial" panose="020B0604020202020204" pitchFamily="34" charset="0"/>
                <a:cs typeface="Arial" panose="020B0604020202020204" pitchFamily="34" charset="0"/>
              </a:rPr>
              <a:t>Authorization Of Major Medical Facility Leases Of Department Of Veterans Affairs For Fiscal Year 2023</a:t>
            </a:r>
          </a:p>
          <a:p>
            <a:pPr marL="0" indent="0" defTabSz="342900">
              <a:buNone/>
              <a:defRPr/>
            </a:pPr>
            <a:endParaRPr lang="en-US" sz="1100" b="1" dirty="0">
              <a:solidFill>
                <a:srgbClr val="000000"/>
              </a:solidFill>
              <a:latin typeface="Arial" panose="020B0604020202020204" pitchFamily="34" charset="0"/>
              <a:cs typeface="Arial" panose="020B0604020202020204" pitchFamily="34" charset="0"/>
            </a:endParaRPr>
          </a:p>
          <a:p>
            <a:pPr defTabSz="342900">
              <a:defRPr/>
            </a:pPr>
            <a:r>
              <a:rPr lang="en-US" sz="2500" dirty="0">
                <a:solidFill>
                  <a:srgbClr val="000000"/>
                </a:solidFill>
                <a:latin typeface="Arial" panose="020B0604020202020204" pitchFamily="34" charset="0"/>
                <a:cs typeface="Arial" panose="020B0604020202020204" pitchFamily="34" charset="0"/>
              </a:rPr>
              <a:t>This section grants the Secretary of VA the authority to expend $998,137,000 of appropriated funds from the Medical Facilities account to carry out these 31 Major Level Medical Facility Leases. These leases will be executed by CFM ORP.</a:t>
            </a:r>
          </a:p>
        </p:txBody>
      </p:sp>
      <p:pic>
        <p:nvPicPr>
          <p:cNvPr id="5" name="Picture 4">
            <a:extLst>
              <a:ext uri="{FF2B5EF4-FFF2-40B4-BE49-F238E27FC236}">
                <a16:creationId xmlns:a16="http://schemas.microsoft.com/office/drawing/2014/main" id="{BF4AFDB0-6C69-348D-5ADE-047A7E2A5ABD}"/>
              </a:ext>
            </a:extLst>
          </p:cNvPr>
          <p:cNvPicPr>
            <a:picLocks noChangeAspect="1"/>
          </p:cNvPicPr>
          <p:nvPr/>
        </p:nvPicPr>
        <p:blipFill>
          <a:blip r:embed="rId3"/>
          <a:stretch>
            <a:fillRect/>
          </a:stretch>
        </p:blipFill>
        <p:spPr>
          <a:xfrm>
            <a:off x="209550" y="2227178"/>
            <a:ext cx="4267200" cy="3943350"/>
          </a:xfrm>
          <a:prstGeom prst="rect">
            <a:avLst/>
          </a:prstGeom>
        </p:spPr>
      </p:pic>
      <p:pic>
        <p:nvPicPr>
          <p:cNvPr id="6" name="Picture 5">
            <a:extLst>
              <a:ext uri="{FF2B5EF4-FFF2-40B4-BE49-F238E27FC236}">
                <a16:creationId xmlns:a16="http://schemas.microsoft.com/office/drawing/2014/main" id="{446280E2-404E-381C-F34D-9217A5C0822B}"/>
              </a:ext>
            </a:extLst>
          </p:cNvPr>
          <p:cNvPicPr>
            <a:picLocks noChangeAspect="1"/>
          </p:cNvPicPr>
          <p:nvPr/>
        </p:nvPicPr>
        <p:blipFill>
          <a:blip r:embed="rId4"/>
          <a:stretch>
            <a:fillRect/>
          </a:stretch>
        </p:blipFill>
        <p:spPr>
          <a:xfrm>
            <a:off x="4667252" y="2227178"/>
            <a:ext cx="4231106" cy="3752850"/>
          </a:xfrm>
          <a:prstGeom prst="rect">
            <a:avLst/>
          </a:prstGeom>
        </p:spPr>
      </p:pic>
    </p:spTree>
    <p:extLst>
      <p:ext uri="{BB962C8B-B14F-4D97-AF65-F5344CB8AC3E}">
        <p14:creationId xmlns:p14="http://schemas.microsoft.com/office/powerpoint/2010/main" val="241776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Rounded Corners 33">
            <a:extLst>
              <a:ext uri="{FF2B5EF4-FFF2-40B4-BE49-F238E27FC236}">
                <a16:creationId xmlns:a16="http://schemas.microsoft.com/office/drawing/2014/main" id="{BC2D0F2D-5641-8A17-5BA9-2CD62ED04612}"/>
              </a:ext>
            </a:extLst>
          </p:cNvPr>
          <p:cNvSpPr/>
          <p:nvPr/>
        </p:nvSpPr>
        <p:spPr>
          <a:xfrm rot="10800000">
            <a:off x="259517" y="2409088"/>
            <a:ext cx="4203913" cy="2640574"/>
          </a:xfrm>
          <a:prstGeom prst="roundRect">
            <a:avLst>
              <a:gd name="adj" fmla="val 11667"/>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DBAA8986-C19B-BD71-50CD-D8168239DFA0}"/>
              </a:ext>
            </a:extLst>
          </p:cNvPr>
          <p:cNvSpPr>
            <a:spLocks noGrp="1"/>
          </p:cNvSpPr>
          <p:nvPr>
            <p:ph type="body" sz="quarter" idx="13"/>
          </p:nvPr>
        </p:nvSpPr>
        <p:spPr/>
        <p:txBody>
          <a:bodyPr>
            <a:normAutofit/>
          </a:bodyPr>
          <a:lstStyle/>
          <a:p>
            <a:r>
              <a:rPr lang="en-US" sz="2800" dirty="0"/>
              <a:t>PACT Act Section 703 – Leasing Changes</a:t>
            </a:r>
          </a:p>
        </p:txBody>
      </p:sp>
      <p:sp>
        <p:nvSpPr>
          <p:cNvPr id="3" name="Rectangle: Top Corners Rounded 2">
            <a:extLst>
              <a:ext uri="{FF2B5EF4-FFF2-40B4-BE49-F238E27FC236}">
                <a16:creationId xmlns:a16="http://schemas.microsoft.com/office/drawing/2014/main" id="{85549565-2F05-E2C0-EA8F-1F80D27B5EA5}"/>
              </a:ext>
            </a:extLst>
          </p:cNvPr>
          <p:cNvSpPr/>
          <p:nvPr/>
        </p:nvSpPr>
        <p:spPr>
          <a:xfrm rot="10800000">
            <a:off x="259520" y="882957"/>
            <a:ext cx="8624960" cy="1441142"/>
          </a:xfrm>
          <a:prstGeom prst="round2SameRect">
            <a:avLst>
              <a:gd name="adj1" fmla="val 17216"/>
              <a:gd name="adj2" fmla="val 20769"/>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A101E7F-D6EE-C33A-AAAC-33BA6C2033D9}"/>
              </a:ext>
            </a:extLst>
          </p:cNvPr>
          <p:cNvSpPr txBox="1"/>
          <p:nvPr/>
        </p:nvSpPr>
        <p:spPr>
          <a:xfrm>
            <a:off x="298570" y="1241035"/>
            <a:ext cx="8585910" cy="938719"/>
          </a:xfrm>
          <a:prstGeom prst="rect">
            <a:avLst/>
          </a:prstGeom>
          <a:noFill/>
        </p:spPr>
        <p:txBody>
          <a:bodyPr wrap="square" rtlCol="0">
            <a:spAutoFit/>
          </a:bodyPr>
          <a:lstStyle/>
          <a:p>
            <a:pPr marL="228600" indent="-228600">
              <a:buFont typeface="+mj-lt"/>
              <a:buAutoNum type="alphaUcPeriod"/>
            </a:pPr>
            <a:r>
              <a:rPr lang="en-US" sz="1100" dirty="0">
                <a:latin typeface="Arial" panose="020B0604020202020204" pitchFamily="34" charset="0"/>
                <a:cs typeface="Arial" panose="020B0604020202020204" pitchFamily="34" charset="0"/>
              </a:rPr>
              <a:t>Changes Congressional authorization to </a:t>
            </a:r>
            <a:r>
              <a:rPr lang="en-US" sz="1100" b="1" dirty="0">
                <a:latin typeface="Arial" panose="020B0604020202020204" pitchFamily="34" charset="0"/>
                <a:cs typeface="Arial" panose="020B0604020202020204" pitchFamily="34" charset="0"/>
              </a:rPr>
              <a:t>Committee Resolutions for Major Level Leases </a:t>
            </a:r>
            <a:r>
              <a:rPr lang="en-US" sz="1100" dirty="0">
                <a:latin typeface="Arial" panose="020B0604020202020204" pitchFamily="34" charset="0"/>
                <a:cs typeface="Arial" panose="020B0604020202020204" pitchFamily="34" charset="0"/>
              </a:rPr>
              <a:t>by VA’s Senate Veterans Affairs and House Veterans Affairs and GSA’s House Transportation &amp; Infrastructure and Senate Environment &amp; Public Works.</a:t>
            </a:r>
          </a:p>
          <a:p>
            <a:pPr marL="171450" indent="-171450">
              <a:buFont typeface="+mj-lt"/>
              <a:buAutoNum type="alphaUcPeriod"/>
            </a:pPr>
            <a:r>
              <a:rPr lang="en-US" sz="1100" dirty="0">
                <a:latin typeface="Arial" panose="020B0604020202020204" pitchFamily="34" charset="0"/>
                <a:cs typeface="Arial" panose="020B0604020202020204" pitchFamily="34" charset="0"/>
              </a:rPr>
              <a:t> </a:t>
            </a:r>
            <a:r>
              <a:rPr lang="en-US" sz="1100" b="1" dirty="0">
                <a:latin typeface="Arial" panose="020B0604020202020204" pitchFamily="34" charset="0"/>
                <a:cs typeface="Arial" panose="020B0604020202020204" pitchFamily="34" charset="0"/>
              </a:rPr>
              <a:t>Increases VA’s lease prospectus threshold </a:t>
            </a:r>
            <a:r>
              <a:rPr lang="en-US" sz="1100" dirty="0">
                <a:latin typeface="Arial" panose="020B0604020202020204" pitchFamily="34" charset="0"/>
                <a:cs typeface="Arial" panose="020B0604020202020204" pitchFamily="34" charset="0"/>
              </a:rPr>
              <a:t>to align with GSA’s lease prospectus threshold, which is currently </a:t>
            </a:r>
            <a:r>
              <a:rPr lang="en-US" sz="1100" b="1" dirty="0">
                <a:latin typeface="Arial" panose="020B0604020202020204" pitchFamily="34" charset="0"/>
                <a:cs typeface="Arial" panose="020B0604020202020204" pitchFamily="34" charset="0"/>
              </a:rPr>
              <a:t>$3.613M</a:t>
            </a:r>
            <a:r>
              <a:rPr lang="en-US" sz="1100" dirty="0">
                <a:latin typeface="Arial" panose="020B0604020202020204" pitchFamily="34" charset="0"/>
                <a:cs typeface="Arial" panose="020B0604020202020204" pitchFamily="34" charset="0"/>
              </a:rPr>
              <a:t>.</a:t>
            </a:r>
          </a:p>
          <a:p>
            <a:pPr marL="171450" indent="-171450">
              <a:buFont typeface="+mj-lt"/>
              <a:buAutoNum type="alphaUcPeriod"/>
            </a:pPr>
            <a:r>
              <a:rPr lang="en-US" sz="1100" dirty="0">
                <a:latin typeface="Arial" panose="020B0604020202020204" pitchFamily="34" charset="0"/>
                <a:cs typeface="Arial" panose="020B0604020202020204" pitchFamily="34" charset="0"/>
              </a:rPr>
              <a:t> </a:t>
            </a:r>
            <a:r>
              <a:rPr lang="en-US" sz="1100" b="1" dirty="0">
                <a:latin typeface="Arial" panose="020B0604020202020204" pitchFamily="34" charset="0"/>
                <a:cs typeface="Arial" panose="020B0604020202020204" pitchFamily="34" charset="0"/>
              </a:rPr>
              <a:t>Allows interim leasing actions for Major Level Leases </a:t>
            </a:r>
            <a:r>
              <a:rPr lang="en-US" sz="1100" dirty="0">
                <a:latin typeface="Arial" panose="020B0604020202020204" pitchFamily="34" charset="0"/>
                <a:cs typeface="Arial" panose="020B0604020202020204" pitchFamily="34" charset="0"/>
              </a:rPr>
              <a:t>may be completed when deemed necessary </a:t>
            </a:r>
          </a:p>
          <a:p>
            <a:pPr marL="228600" indent="-228600">
              <a:buFont typeface="+mj-lt"/>
              <a:buAutoNum type="alphaUcPeriod"/>
            </a:pPr>
            <a:r>
              <a:rPr lang="en-US" sz="1100" dirty="0">
                <a:latin typeface="Arial" panose="020B0604020202020204" pitchFamily="34" charset="0"/>
                <a:cs typeface="Arial" panose="020B0604020202020204" pitchFamily="34" charset="0"/>
              </a:rPr>
              <a:t>Authorizes the inclusion of a </a:t>
            </a:r>
            <a:r>
              <a:rPr lang="en-US" sz="1100" b="1" dirty="0">
                <a:latin typeface="Arial" panose="020B0604020202020204" pitchFamily="34" charset="0"/>
                <a:cs typeface="Arial" panose="020B0604020202020204" pitchFamily="34" charset="0"/>
              </a:rPr>
              <a:t>purchase option </a:t>
            </a:r>
            <a:r>
              <a:rPr lang="en-US" sz="1100" dirty="0">
                <a:latin typeface="Arial" panose="020B0604020202020204" pitchFamily="34" charset="0"/>
                <a:cs typeface="Arial" panose="020B0604020202020204" pitchFamily="34" charset="0"/>
              </a:rPr>
              <a:t>for a Major Level Lease.</a:t>
            </a:r>
            <a:endParaRPr lang="en-US" sz="1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B475D75-BFA4-2A17-EDE4-8019B8052880}"/>
              </a:ext>
            </a:extLst>
          </p:cNvPr>
          <p:cNvSpPr txBox="1"/>
          <p:nvPr/>
        </p:nvSpPr>
        <p:spPr>
          <a:xfrm>
            <a:off x="397164" y="799043"/>
            <a:ext cx="2161309" cy="400110"/>
          </a:xfrm>
          <a:prstGeom prst="rect">
            <a:avLst/>
          </a:prstGeom>
          <a:noFill/>
        </p:spPr>
        <p:txBody>
          <a:bodyPr wrap="square" rtlCol="0">
            <a:spAutoFit/>
          </a:bodyPr>
          <a:lstStyle/>
          <a:p>
            <a:pPr algn="ctr"/>
            <a:r>
              <a:rPr lang="en-US" sz="2000" b="1">
                <a:solidFill>
                  <a:srgbClr val="00375A"/>
                </a:solidFill>
                <a:latin typeface="Arial" panose="020B0604020202020204" pitchFamily="34" charset="0"/>
                <a:cs typeface="Arial" panose="020B0604020202020204" pitchFamily="34" charset="0"/>
              </a:rPr>
              <a:t>Overview</a:t>
            </a:r>
          </a:p>
        </p:txBody>
      </p:sp>
      <p:sp>
        <p:nvSpPr>
          <p:cNvPr id="15" name="Rectangle: Rounded Corners 14">
            <a:extLst>
              <a:ext uri="{FF2B5EF4-FFF2-40B4-BE49-F238E27FC236}">
                <a16:creationId xmlns:a16="http://schemas.microsoft.com/office/drawing/2014/main" id="{23F0C479-3FC2-4E8C-95EF-B78CF460780B}"/>
              </a:ext>
            </a:extLst>
          </p:cNvPr>
          <p:cNvSpPr/>
          <p:nvPr/>
        </p:nvSpPr>
        <p:spPr>
          <a:xfrm rot="10800000">
            <a:off x="4572001" y="2409087"/>
            <a:ext cx="4312474" cy="2640573"/>
          </a:xfrm>
          <a:prstGeom prst="roundRect">
            <a:avLst>
              <a:gd name="adj" fmla="val 10667"/>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AF803DE-A1EA-105C-1DB0-0975CF8F00D3}"/>
              </a:ext>
            </a:extLst>
          </p:cNvPr>
          <p:cNvSpPr txBox="1"/>
          <p:nvPr/>
        </p:nvSpPr>
        <p:spPr>
          <a:xfrm>
            <a:off x="903798" y="2400166"/>
            <a:ext cx="2790748" cy="369332"/>
          </a:xfrm>
          <a:prstGeom prst="rect">
            <a:avLst/>
          </a:prstGeom>
          <a:noFill/>
        </p:spPr>
        <p:txBody>
          <a:bodyPr wrap="square" rtlCol="0">
            <a:spAutoFit/>
          </a:bodyPr>
          <a:lstStyle/>
          <a:p>
            <a:pPr algn="ctr"/>
            <a:r>
              <a:rPr lang="en-US" b="1">
                <a:solidFill>
                  <a:srgbClr val="00375A"/>
                </a:solidFill>
                <a:latin typeface="Arial" panose="020B0604020202020204" pitchFamily="34" charset="0"/>
                <a:cs typeface="Arial" panose="020B0604020202020204" pitchFamily="34" charset="0"/>
              </a:rPr>
              <a:t>VA Policy Changes</a:t>
            </a:r>
          </a:p>
        </p:txBody>
      </p:sp>
      <p:cxnSp>
        <p:nvCxnSpPr>
          <p:cNvPr id="38" name="Straight Connector 37">
            <a:extLst>
              <a:ext uri="{FF2B5EF4-FFF2-40B4-BE49-F238E27FC236}">
                <a16:creationId xmlns:a16="http://schemas.microsoft.com/office/drawing/2014/main" id="{991CC9B4-5B16-F6B4-2D79-ED0FF525EAA5}"/>
              </a:ext>
            </a:extLst>
          </p:cNvPr>
          <p:cNvCxnSpPr>
            <a:cxnSpLocks/>
          </p:cNvCxnSpPr>
          <p:nvPr/>
        </p:nvCxnSpPr>
        <p:spPr>
          <a:xfrm flipV="1">
            <a:off x="4813828" y="2676658"/>
            <a:ext cx="3585208" cy="1816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99AFF88-365B-20EB-BE73-516D92E8C218}"/>
              </a:ext>
            </a:extLst>
          </p:cNvPr>
          <p:cNvCxnSpPr>
            <a:cxnSpLocks/>
          </p:cNvCxnSpPr>
          <p:nvPr/>
        </p:nvCxnSpPr>
        <p:spPr>
          <a:xfrm>
            <a:off x="527178" y="2676658"/>
            <a:ext cx="3546058" cy="1816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CC443378-E765-40FE-38C0-9745DE3A4726}"/>
              </a:ext>
            </a:extLst>
          </p:cNvPr>
          <p:cNvSpPr txBox="1"/>
          <p:nvPr/>
        </p:nvSpPr>
        <p:spPr>
          <a:xfrm>
            <a:off x="5301280" y="2399857"/>
            <a:ext cx="2790748" cy="369332"/>
          </a:xfrm>
          <a:prstGeom prst="rect">
            <a:avLst/>
          </a:prstGeom>
          <a:noFill/>
        </p:spPr>
        <p:txBody>
          <a:bodyPr wrap="square" rtlCol="0">
            <a:spAutoFit/>
          </a:bodyPr>
          <a:lstStyle/>
          <a:p>
            <a:pPr algn="ctr"/>
            <a:r>
              <a:rPr lang="en-US" b="1">
                <a:solidFill>
                  <a:srgbClr val="00375A"/>
                </a:solidFill>
                <a:latin typeface="Arial" panose="020B0604020202020204" pitchFamily="34" charset="0"/>
                <a:cs typeface="Arial" panose="020B0604020202020204" pitchFamily="34" charset="0"/>
              </a:rPr>
              <a:t>VA Process Changes</a:t>
            </a:r>
          </a:p>
        </p:txBody>
      </p:sp>
      <p:sp>
        <p:nvSpPr>
          <p:cNvPr id="26" name="Oval 25">
            <a:extLst>
              <a:ext uri="{FF2B5EF4-FFF2-40B4-BE49-F238E27FC236}">
                <a16:creationId xmlns:a16="http://schemas.microsoft.com/office/drawing/2014/main" id="{CBF3D7FE-9B88-B54C-1E6A-32BEBC4577FE}"/>
              </a:ext>
            </a:extLst>
          </p:cNvPr>
          <p:cNvSpPr/>
          <p:nvPr/>
        </p:nvSpPr>
        <p:spPr>
          <a:xfrm>
            <a:off x="4572003" y="2418329"/>
            <a:ext cx="380567" cy="380567"/>
          </a:xfrm>
          <a:prstGeom prst="ellipse">
            <a:avLst/>
          </a:pr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269F2E4-9ABF-B1DD-7527-677CC4574CF5}"/>
              </a:ext>
            </a:extLst>
          </p:cNvPr>
          <p:cNvSpPr/>
          <p:nvPr/>
        </p:nvSpPr>
        <p:spPr>
          <a:xfrm>
            <a:off x="259519" y="2412209"/>
            <a:ext cx="380567" cy="380567"/>
          </a:xfrm>
          <a:prstGeom prst="ellipse">
            <a:avLst/>
          </a:pr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List with solid fill">
            <a:extLst>
              <a:ext uri="{FF2B5EF4-FFF2-40B4-BE49-F238E27FC236}">
                <a16:creationId xmlns:a16="http://schemas.microsoft.com/office/drawing/2014/main" id="{D1080832-6AC6-4376-510F-0F23A925FB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570" y="2453641"/>
            <a:ext cx="286271" cy="286271"/>
          </a:xfrm>
          <a:prstGeom prst="rect">
            <a:avLst/>
          </a:prstGeom>
        </p:spPr>
      </p:pic>
      <p:pic>
        <p:nvPicPr>
          <p:cNvPr id="43" name="Graphic 42" descr="Disconnected with solid fill">
            <a:extLst>
              <a:ext uri="{FF2B5EF4-FFF2-40B4-BE49-F238E27FC236}">
                <a16:creationId xmlns:a16="http://schemas.microsoft.com/office/drawing/2014/main" id="{2FEC4098-5367-CA0F-9063-AEB36AECCD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3760" y="2427684"/>
            <a:ext cx="366328" cy="366328"/>
          </a:xfrm>
          <a:prstGeom prst="rect">
            <a:avLst/>
          </a:prstGeom>
        </p:spPr>
      </p:pic>
      <p:sp>
        <p:nvSpPr>
          <p:cNvPr id="46" name="TextBox 45">
            <a:extLst>
              <a:ext uri="{FF2B5EF4-FFF2-40B4-BE49-F238E27FC236}">
                <a16:creationId xmlns:a16="http://schemas.microsoft.com/office/drawing/2014/main" id="{D5033B87-4D2F-077A-71A7-8B8BA78648DF}"/>
              </a:ext>
            </a:extLst>
          </p:cNvPr>
          <p:cNvSpPr txBox="1"/>
          <p:nvPr/>
        </p:nvSpPr>
        <p:spPr>
          <a:xfrm>
            <a:off x="298569" y="2791113"/>
            <a:ext cx="4164862" cy="2000548"/>
          </a:xfrm>
          <a:prstGeom prst="rect">
            <a:avLst/>
          </a:prstGeom>
          <a:noFill/>
        </p:spPr>
        <p:txBody>
          <a:bodyPr wrap="square" rtlCol="0">
            <a:spAutoFit/>
          </a:bodyPr>
          <a:lstStyle/>
          <a:p>
            <a:pPr marL="114300" indent="-114300">
              <a:buFont typeface="Arial" panose="020B0604020202020204" pitchFamily="34" charset="0"/>
              <a:buChar char="•"/>
            </a:pPr>
            <a:r>
              <a:rPr lang="en-US" sz="1100" b="1" dirty="0">
                <a:latin typeface="Arial" panose="020B0604020202020204" pitchFamily="34" charset="0"/>
                <a:cs typeface="Arial" panose="020B0604020202020204" pitchFamily="34" charset="0"/>
              </a:rPr>
              <a:t>Definitions</a:t>
            </a:r>
            <a:r>
              <a:rPr lang="en-US" sz="1100" dirty="0">
                <a:latin typeface="Arial" panose="020B0604020202020204" pitchFamily="34" charset="0"/>
                <a:cs typeface="Arial" panose="020B0604020202020204" pitchFamily="34" charset="0"/>
              </a:rPr>
              <a:t> for </a:t>
            </a:r>
            <a:r>
              <a:rPr lang="en-US" sz="1100" b="1" dirty="0">
                <a:latin typeface="Arial" panose="020B0604020202020204" pitchFamily="34" charset="0"/>
                <a:cs typeface="Arial" panose="020B0604020202020204" pitchFamily="34" charset="0"/>
              </a:rPr>
              <a:t>Mid-Level Lease </a:t>
            </a:r>
            <a:r>
              <a:rPr lang="en-US" sz="1100" dirty="0">
                <a:latin typeface="Arial" panose="020B0604020202020204" pitchFamily="34" charset="0"/>
                <a:cs typeface="Arial" panose="020B0604020202020204" pitchFamily="34" charset="0"/>
              </a:rPr>
              <a:t>has been created and </a:t>
            </a:r>
            <a:r>
              <a:rPr lang="en-US" sz="1100" b="1" dirty="0">
                <a:latin typeface="Arial" panose="020B0604020202020204" pitchFamily="34" charset="0"/>
                <a:cs typeface="Arial" panose="020B0604020202020204" pitchFamily="34" charset="0"/>
              </a:rPr>
              <a:t>Major Lease </a:t>
            </a:r>
            <a:r>
              <a:rPr lang="en-US" sz="1100" dirty="0">
                <a:latin typeface="Arial" panose="020B0604020202020204" pitchFamily="34" charset="0"/>
                <a:cs typeface="Arial" panose="020B0604020202020204" pitchFamily="34" charset="0"/>
              </a:rPr>
              <a:t>has been updated </a:t>
            </a:r>
            <a:r>
              <a:rPr lang="en-US" sz="1100" dirty="0">
                <a:effectLst/>
                <a:latin typeface="Arial" panose="020B0604020202020204" pitchFamily="34" charset="0"/>
                <a:cs typeface="Arial" panose="020B0604020202020204" pitchFamily="34" charset="0"/>
              </a:rPr>
              <a:t>to align with GSA's prospectus threshold, which is currently $3.613M </a:t>
            </a:r>
            <a:r>
              <a:rPr lang="en-US" sz="1100" dirty="0">
                <a:latin typeface="Arial" panose="020B0604020202020204" pitchFamily="34" charset="0"/>
                <a:cs typeface="Arial" panose="020B0604020202020204" pitchFamily="34" charset="0"/>
              </a:rPr>
              <a:t>in annual unserviced rent (net average annual rent for the term of the lease, including option periods and excluding the cost of services).</a:t>
            </a:r>
          </a:p>
          <a:p>
            <a:pPr marL="114300" indent="-114300">
              <a:buFont typeface="Arial" panose="020B0604020202020204" pitchFamily="34" charset="0"/>
              <a:buChar char="•"/>
            </a:pPr>
            <a:endParaRPr lang="en-US" sz="300" dirty="0">
              <a:latin typeface="Arial" panose="020B0604020202020204" pitchFamily="34" charset="0"/>
              <a:cs typeface="Arial" panose="020B0604020202020204" pitchFamily="34" charset="0"/>
            </a:endParaRPr>
          </a:p>
          <a:p>
            <a:pPr marL="114300" indent="-114300">
              <a:buFont typeface="Arial" panose="020B0604020202020204" pitchFamily="34" charset="0"/>
              <a:buChar char="•"/>
            </a:pPr>
            <a:r>
              <a:rPr lang="en-US" sz="1100" b="1" dirty="0">
                <a:latin typeface="Arial" panose="020B0604020202020204" pitchFamily="34" charset="0"/>
                <a:cs typeface="Arial" panose="020B0604020202020204" pitchFamily="34" charset="0"/>
              </a:rPr>
              <a:t>Full definitions </a:t>
            </a:r>
            <a:r>
              <a:rPr lang="en-US" sz="1100" dirty="0">
                <a:latin typeface="Arial" panose="020B0604020202020204" pitchFamily="34" charset="0"/>
                <a:cs typeface="Arial" panose="020B0604020202020204" pitchFamily="34" charset="0"/>
              </a:rPr>
              <a:t>are included in </a:t>
            </a:r>
            <a:r>
              <a:rPr lang="en-US" sz="1100" b="1" dirty="0">
                <a:latin typeface="Arial" panose="020B0604020202020204" pitchFamily="34" charset="0"/>
                <a:cs typeface="Arial" panose="020B0604020202020204" pitchFamily="34" charset="0"/>
              </a:rPr>
              <a:t>Appendix B</a:t>
            </a:r>
            <a:r>
              <a:rPr lang="en-US" sz="1100" dirty="0">
                <a:latin typeface="Arial" panose="020B0604020202020204" pitchFamily="34" charset="0"/>
                <a:cs typeface="Arial" panose="020B0604020202020204" pitchFamily="34" charset="0"/>
              </a:rPr>
              <a:t> and will be included in Lease Directive 7815 and VA Supplement to GSA’s Leasing Desk Guide.</a:t>
            </a:r>
          </a:p>
          <a:p>
            <a:pPr marL="114300" indent="-114300">
              <a:buFont typeface="Arial" panose="020B0604020202020204" pitchFamily="34" charset="0"/>
              <a:buChar char="•"/>
            </a:pPr>
            <a:r>
              <a:rPr lang="en-US" sz="1100" dirty="0">
                <a:latin typeface="Arial" panose="020B0604020202020204" pitchFamily="34" charset="0"/>
                <a:cs typeface="Arial" panose="020B0604020202020204" pitchFamily="34" charset="0"/>
              </a:rPr>
              <a:t>Major Leases and Mid-Level Lease packages should be sent to CFM ORP per current “Submitting a Request for Land and Lease Actions” policy.</a:t>
            </a:r>
          </a:p>
        </p:txBody>
      </p:sp>
      <p:sp>
        <p:nvSpPr>
          <p:cNvPr id="48" name="TextBox 47">
            <a:extLst>
              <a:ext uri="{FF2B5EF4-FFF2-40B4-BE49-F238E27FC236}">
                <a16:creationId xmlns:a16="http://schemas.microsoft.com/office/drawing/2014/main" id="{DC04C710-485C-CA8E-DFF4-65A186DD5A58}"/>
              </a:ext>
            </a:extLst>
          </p:cNvPr>
          <p:cNvSpPr txBox="1"/>
          <p:nvPr/>
        </p:nvSpPr>
        <p:spPr>
          <a:xfrm>
            <a:off x="4611054" y="2775320"/>
            <a:ext cx="4381992" cy="1785104"/>
          </a:xfrm>
          <a:prstGeom prst="rect">
            <a:avLst/>
          </a:prstGeom>
          <a:noFill/>
        </p:spPr>
        <p:txBody>
          <a:bodyPr wrap="square" rtlCol="0">
            <a:spAutoFit/>
          </a:bodyPr>
          <a:lstStyle/>
          <a:p>
            <a:pPr marL="114300" indent="-114300">
              <a:buFont typeface="Arial" panose="020B0604020202020204" pitchFamily="34" charset="0"/>
              <a:buChar char="•"/>
            </a:pPr>
            <a:r>
              <a:rPr lang="en-US" sz="1000" b="1" dirty="0">
                <a:latin typeface="Arial" panose="020B0604020202020204" pitchFamily="34" charset="0"/>
                <a:cs typeface="Arial" panose="020B0604020202020204" pitchFamily="34" charset="0"/>
              </a:rPr>
              <a:t>Only Major Level </a:t>
            </a:r>
            <a:r>
              <a:rPr lang="en-US" sz="1000" dirty="0">
                <a:latin typeface="Arial" panose="020B0604020202020204" pitchFamily="34" charset="0"/>
                <a:cs typeface="Arial" panose="020B0604020202020204" pitchFamily="34" charset="0"/>
              </a:rPr>
              <a:t>SCIP-approved-</a:t>
            </a:r>
            <a:r>
              <a:rPr lang="en-US" sz="1000" b="1" dirty="0">
                <a:latin typeface="Arial" panose="020B0604020202020204" pitchFamily="34" charset="0"/>
                <a:cs typeface="Arial" panose="020B0604020202020204" pitchFamily="34" charset="0"/>
              </a:rPr>
              <a:t>Leases</a:t>
            </a:r>
            <a:r>
              <a:rPr lang="en-US" sz="1000" dirty="0">
                <a:latin typeface="Arial" panose="020B0604020202020204" pitchFamily="34" charset="0"/>
                <a:cs typeface="Arial" panose="020B0604020202020204" pitchFamily="34" charset="0"/>
              </a:rPr>
              <a:t> will be included in VA’s annual Budget Request </a:t>
            </a:r>
            <a:r>
              <a:rPr lang="en-US" sz="1000" b="1" dirty="0">
                <a:latin typeface="Arial" panose="020B0604020202020204" pitchFamily="34" charset="0"/>
                <a:cs typeface="Arial" panose="020B0604020202020204" pitchFamily="34" charset="0"/>
              </a:rPr>
              <a:t>for VA and GSA Committees to provide Resolutions. </a:t>
            </a:r>
          </a:p>
          <a:p>
            <a:pPr marL="114300" indent="-114300">
              <a:buFont typeface="Arial" panose="020B0604020202020204" pitchFamily="34" charset="0"/>
              <a:buChar char="•"/>
            </a:pPr>
            <a:r>
              <a:rPr lang="en-US" sz="1000" dirty="0">
                <a:latin typeface="Arial" panose="020B0604020202020204" pitchFamily="34" charset="0"/>
                <a:cs typeface="Arial" panose="020B0604020202020204" pitchFamily="34" charset="0"/>
              </a:rPr>
              <a:t>Major Lease and Mid-Level Lease expansions require consultation with ORP and OGC.</a:t>
            </a:r>
          </a:p>
          <a:p>
            <a:pPr marL="114300" indent="-114300">
              <a:buFont typeface="Arial" panose="020B0604020202020204" pitchFamily="34" charset="0"/>
              <a:buChar char="•"/>
            </a:pPr>
            <a:r>
              <a:rPr lang="en-US" sz="1000" dirty="0">
                <a:latin typeface="Arial" panose="020B0604020202020204" pitchFamily="34" charset="0"/>
                <a:cs typeface="Arial" panose="020B0604020202020204" pitchFamily="34" charset="0"/>
              </a:rPr>
              <a:t>Interim Leasing Actions - Authorizes </a:t>
            </a:r>
            <a:r>
              <a:rPr lang="en-US" sz="1000" b="1" dirty="0">
                <a:latin typeface="Arial" panose="020B0604020202020204" pitchFamily="34" charset="0"/>
                <a:cs typeface="Arial" panose="020B0604020202020204" pitchFamily="34" charset="0"/>
              </a:rPr>
              <a:t>VA to execute interim leasing actions,</a:t>
            </a:r>
            <a:r>
              <a:rPr lang="en-US" sz="1000" dirty="0">
                <a:latin typeface="Arial" panose="020B0604020202020204" pitchFamily="34" charset="0"/>
                <a:cs typeface="Arial" panose="020B0604020202020204" pitchFamily="34" charset="0"/>
              </a:rPr>
              <a:t> such as lease extensions and succeeding leases, when a prospectus for a replacement lease has been submitted to Congress.</a:t>
            </a:r>
          </a:p>
          <a:p>
            <a:pPr marL="114300" indent="-114300">
              <a:buFont typeface="Arial" panose="020B0604020202020204" pitchFamily="34" charset="0"/>
              <a:buChar char="•"/>
            </a:pPr>
            <a:r>
              <a:rPr lang="en-US" sz="1000" dirty="0">
                <a:latin typeface="Arial" panose="020B0604020202020204" pitchFamily="34" charset="0"/>
                <a:cs typeface="Arial" panose="020B0604020202020204" pitchFamily="34" charset="0"/>
              </a:rPr>
              <a:t>Purchase options - Requirements for </a:t>
            </a:r>
            <a:r>
              <a:rPr lang="en-US" sz="1000" b="1" dirty="0">
                <a:latin typeface="Arial" panose="020B0604020202020204" pitchFamily="34" charset="0"/>
                <a:cs typeface="Arial" panose="020B0604020202020204" pitchFamily="34" charset="0"/>
              </a:rPr>
              <a:t>inclusion of purchase option </a:t>
            </a:r>
            <a:r>
              <a:rPr lang="en-US" sz="1000" dirty="0">
                <a:latin typeface="Arial" panose="020B0604020202020204" pitchFamily="34" charset="0"/>
                <a:cs typeface="Arial" panose="020B0604020202020204" pitchFamily="34" charset="0"/>
              </a:rPr>
              <a:t>in Major Level Lease:</a:t>
            </a:r>
          </a:p>
          <a:p>
            <a:pPr marL="341313" lvl="1" indent="-111125">
              <a:buFont typeface="Arial" panose="020B0604020202020204" pitchFamily="34" charset="0"/>
              <a:buChar char="•"/>
            </a:pPr>
            <a:r>
              <a:rPr lang="en-US" sz="1000" dirty="0">
                <a:latin typeface="Arial" panose="020B0604020202020204" pitchFamily="34" charset="0"/>
                <a:cs typeface="Arial" panose="020B0604020202020204" pitchFamily="34" charset="0"/>
              </a:rPr>
              <a:t>Additional guidance forthcoming. </a:t>
            </a:r>
          </a:p>
        </p:txBody>
      </p:sp>
      <p:sp>
        <p:nvSpPr>
          <p:cNvPr id="50" name="Rectangle: Top Corners Rounded 49">
            <a:extLst>
              <a:ext uri="{FF2B5EF4-FFF2-40B4-BE49-F238E27FC236}">
                <a16:creationId xmlns:a16="http://schemas.microsoft.com/office/drawing/2014/main" id="{732F9F34-B7A4-4490-B36F-B3ECB0A438DD}"/>
              </a:ext>
            </a:extLst>
          </p:cNvPr>
          <p:cNvSpPr/>
          <p:nvPr/>
        </p:nvSpPr>
        <p:spPr>
          <a:xfrm rot="10800000">
            <a:off x="259516" y="5438391"/>
            <a:ext cx="8624960" cy="766070"/>
          </a:xfrm>
          <a:prstGeom prst="round2SameRect">
            <a:avLst>
              <a:gd name="adj1" fmla="val 33132"/>
              <a:gd name="adj2" fmla="val 0"/>
            </a:avLst>
          </a:prstGeom>
          <a:solidFill>
            <a:srgbClr val="DFF8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Top Corners Rounded 51">
            <a:extLst>
              <a:ext uri="{FF2B5EF4-FFF2-40B4-BE49-F238E27FC236}">
                <a16:creationId xmlns:a16="http://schemas.microsoft.com/office/drawing/2014/main" id="{F5EC57F8-547C-F499-BB4B-BD4C0C0FEC95}"/>
              </a:ext>
            </a:extLst>
          </p:cNvPr>
          <p:cNvSpPr/>
          <p:nvPr/>
        </p:nvSpPr>
        <p:spPr>
          <a:xfrm>
            <a:off x="259517" y="5133276"/>
            <a:ext cx="8624958" cy="343695"/>
          </a:xfrm>
          <a:prstGeom prst="round2SameRect">
            <a:avLst>
              <a:gd name="adj1" fmla="val 5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C82A189-9BAC-7110-39D7-064C606FA8DF}"/>
              </a:ext>
            </a:extLst>
          </p:cNvPr>
          <p:cNvSpPr txBox="1"/>
          <p:nvPr/>
        </p:nvSpPr>
        <p:spPr>
          <a:xfrm>
            <a:off x="2960105" y="5110167"/>
            <a:ext cx="3223781" cy="400110"/>
          </a:xfrm>
          <a:prstGeom prst="rect">
            <a:avLst/>
          </a:prstGeom>
          <a:noFill/>
        </p:spPr>
        <p:txBody>
          <a:bodyPr wrap="square" rtlCol="0">
            <a:spAutoFit/>
          </a:bodyPr>
          <a:lstStyle/>
          <a:p>
            <a:pPr algn="ctr"/>
            <a:r>
              <a:rPr lang="en-US" sz="2000" b="1" i="1" dirty="0">
                <a:solidFill>
                  <a:schemeClr val="bg1"/>
                </a:solidFill>
                <a:latin typeface="Arial" panose="020B0604020202020204" pitchFamily="34" charset="0"/>
                <a:cs typeface="Arial" panose="020B0604020202020204" pitchFamily="34" charset="0"/>
              </a:rPr>
              <a:t>What this means for you</a:t>
            </a:r>
          </a:p>
        </p:txBody>
      </p:sp>
      <p:sp>
        <p:nvSpPr>
          <p:cNvPr id="56" name="TextBox 55">
            <a:extLst>
              <a:ext uri="{FF2B5EF4-FFF2-40B4-BE49-F238E27FC236}">
                <a16:creationId xmlns:a16="http://schemas.microsoft.com/office/drawing/2014/main" id="{CD61C2CA-4A6A-74F2-6A81-2B887D18B785}"/>
              </a:ext>
            </a:extLst>
          </p:cNvPr>
          <p:cNvSpPr txBox="1"/>
          <p:nvPr/>
        </p:nvSpPr>
        <p:spPr>
          <a:xfrm>
            <a:off x="281847" y="5477164"/>
            <a:ext cx="8596346" cy="646331"/>
          </a:xfrm>
          <a:prstGeom prst="rect">
            <a:avLst/>
          </a:prstGeom>
          <a:noFill/>
        </p:spPr>
        <p:txBody>
          <a:bodyPr wrap="square" rtlCol="0">
            <a:spAutoFit/>
          </a:bodyPr>
          <a:lstStyle/>
          <a:p>
            <a:pPr marL="114300" indent="-114300">
              <a:buFont typeface="Arial" panose="020B0604020202020204" pitchFamily="34" charset="0"/>
              <a:buChar char="•"/>
            </a:pPr>
            <a:r>
              <a:rPr lang="en-US" sz="1200" dirty="0">
                <a:latin typeface="Arial" panose="020B0604020202020204" pitchFamily="34" charset="0"/>
                <a:cs typeface="Arial" panose="020B0604020202020204" pitchFamily="34" charset="0"/>
              </a:rPr>
              <a:t>CFM ORP will execute Major and Mid-Level Leases.</a:t>
            </a:r>
          </a:p>
          <a:p>
            <a:pPr marL="114300" indent="-114300">
              <a:buFont typeface="Arial" panose="020B0604020202020204" pitchFamily="34" charset="0"/>
              <a:buChar char="•"/>
            </a:pPr>
            <a:r>
              <a:rPr lang="en-US" sz="1200" dirty="0">
                <a:latin typeface="Arial" panose="020B0604020202020204" pitchFamily="34" charset="0"/>
                <a:cs typeface="Arial" panose="020B0604020202020204" pitchFamily="34" charset="0"/>
              </a:rPr>
              <a:t>Mid-Level Leases up to the prospectus threshold can proceed upon SCIP approval, GSA delegation, and funding approval.</a:t>
            </a:r>
          </a:p>
          <a:p>
            <a:pPr marL="114300" indent="-114300">
              <a:buFont typeface="Arial" panose="020B0604020202020204" pitchFamily="34" charset="0"/>
              <a:buChar char="•"/>
            </a:pPr>
            <a:r>
              <a:rPr lang="en-US" sz="1200" dirty="0">
                <a:latin typeface="Arial" panose="020B0604020202020204" pitchFamily="34" charset="0"/>
                <a:cs typeface="Arial" panose="020B0604020202020204" pitchFamily="34" charset="0"/>
              </a:rPr>
              <a:t>Ensures annual approvals for VA Major Level Leases. </a:t>
            </a:r>
          </a:p>
        </p:txBody>
      </p:sp>
      <p:sp>
        <p:nvSpPr>
          <p:cNvPr id="58" name="Oval 57">
            <a:extLst>
              <a:ext uri="{FF2B5EF4-FFF2-40B4-BE49-F238E27FC236}">
                <a16:creationId xmlns:a16="http://schemas.microsoft.com/office/drawing/2014/main" id="{0D6ECF73-9D23-C4D5-34D3-B954384ACEAC}"/>
              </a:ext>
            </a:extLst>
          </p:cNvPr>
          <p:cNvSpPr/>
          <p:nvPr/>
        </p:nvSpPr>
        <p:spPr>
          <a:xfrm>
            <a:off x="253060" y="873720"/>
            <a:ext cx="380567" cy="380567"/>
          </a:xfrm>
          <a:prstGeom prst="ellipse">
            <a:avLst/>
          </a:pr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2E7A6357-E979-2CE0-C1C6-96BD0A11FD93}"/>
              </a:ext>
            </a:extLst>
          </p:cNvPr>
          <p:cNvCxnSpPr>
            <a:cxnSpLocks/>
          </p:cNvCxnSpPr>
          <p:nvPr/>
        </p:nvCxnSpPr>
        <p:spPr>
          <a:xfrm>
            <a:off x="584841" y="1131798"/>
            <a:ext cx="1973632"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62" name="Graphic 61" descr="Gears with solid fill">
            <a:extLst>
              <a:ext uri="{FF2B5EF4-FFF2-40B4-BE49-F238E27FC236}">
                <a16:creationId xmlns:a16="http://schemas.microsoft.com/office/drawing/2014/main" id="{29395F49-67FC-A367-494B-29BCD7BE45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1847" y="903218"/>
            <a:ext cx="327084" cy="327084"/>
          </a:xfrm>
          <a:prstGeom prst="rect">
            <a:avLst/>
          </a:prstGeom>
        </p:spPr>
      </p:pic>
    </p:spTree>
    <p:extLst>
      <p:ext uri="{BB962C8B-B14F-4D97-AF65-F5344CB8AC3E}">
        <p14:creationId xmlns:p14="http://schemas.microsoft.com/office/powerpoint/2010/main" val="3667418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BB955E-A507-489C-B81D-33533BE98879}"/>
              </a:ext>
            </a:extLst>
          </p:cNvPr>
          <p:cNvSpPr>
            <a:spLocks noGrp="1"/>
          </p:cNvSpPr>
          <p:nvPr>
            <p:ph idx="12"/>
          </p:nvPr>
        </p:nvSpPr>
        <p:spPr>
          <a:xfrm>
            <a:off x="228064" y="1053384"/>
            <a:ext cx="8743103" cy="5029782"/>
          </a:xfrm>
        </p:spPr>
        <p:txBody>
          <a:bodyPr/>
          <a:lstStyle/>
          <a:p>
            <a:pPr marL="0" indent="0">
              <a:buNone/>
            </a:pPr>
            <a:endParaRPr lang="en-US" sz="1800" b="0" dirty="0"/>
          </a:p>
          <a:p>
            <a:pPr marL="0" indent="0">
              <a:buNone/>
            </a:pPr>
            <a:r>
              <a:rPr lang="en-US" sz="1800" i="1" dirty="0">
                <a:solidFill>
                  <a:srgbClr val="32434F"/>
                </a:solidFill>
                <a:effectLst/>
                <a:latin typeface="Arial" panose="020B0604020202020204" pitchFamily="34" charset="0"/>
              </a:rPr>
              <a:t>38 USC §8104. Congressional approval of certain medical facility acquisitions: </a:t>
            </a:r>
          </a:p>
          <a:p>
            <a:pPr marL="0" indent="0">
              <a:buNone/>
            </a:pPr>
            <a:endParaRPr lang="en-US" sz="1800" b="0" i="1" dirty="0">
              <a:solidFill>
                <a:srgbClr val="32434F"/>
              </a:solidFill>
            </a:endParaRPr>
          </a:p>
          <a:p>
            <a:pPr marL="0" indent="0">
              <a:buNone/>
            </a:pPr>
            <a:r>
              <a:rPr lang="en-US" sz="1800" b="0" i="1" dirty="0">
                <a:solidFill>
                  <a:srgbClr val="32434F"/>
                </a:solidFill>
              </a:rPr>
              <a:t>(a)(2)(B) </a:t>
            </a:r>
            <a:r>
              <a:rPr lang="en-US" sz="1800" b="0" i="1" dirty="0">
                <a:solidFill>
                  <a:srgbClr val="000000"/>
                </a:solidFill>
                <a:effectLst/>
                <a:latin typeface="Arial" panose="020B0604020202020204" pitchFamily="34" charset="0"/>
              </a:rPr>
              <a:t>No funds may be appropriated for any fiscal year, and the Secretary may not obligate or expend funds (other than for advance planning and design), for any major medical facility lease </a:t>
            </a:r>
            <a:r>
              <a:rPr lang="en-US" sz="1800" i="1" dirty="0">
                <a:solidFill>
                  <a:srgbClr val="000000"/>
                </a:solidFill>
                <a:effectLst/>
                <a:latin typeface="Arial" panose="020B0604020202020204" pitchFamily="34" charset="0"/>
              </a:rPr>
              <a:t>unless the Committee on Veterans' Affairs of the Senate and the Committee on Veterans' Affairs of the House of Representatives each adopt a resolution approving the lease</a:t>
            </a:r>
            <a:r>
              <a:rPr lang="en-US" sz="1800" b="0" i="1" dirty="0">
                <a:solidFill>
                  <a:srgbClr val="000000"/>
                </a:solidFill>
                <a:effectLst/>
                <a:latin typeface="Arial" panose="020B0604020202020204" pitchFamily="34" charset="0"/>
              </a:rPr>
              <a:t>. </a:t>
            </a:r>
          </a:p>
          <a:p>
            <a:pPr marL="0" indent="0">
              <a:buNone/>
            </a:pPr>
            <a:endParaRPr lang="en-US" sz="1800" b="0" i="1" dirty="0">
              <a:solidFill>
                <a:srgbClr val="000000"/>
              </a:solidFill>
            </a:endParaRPr>
          </a:p>
          <a:p>
            <a:pPr marL="0" indent="0">
              <a:buNone/>
            </a:pPr>
            <a:r>
              <a:rPr lang="en-US" sz="1800" b="0" i="1" dirty="0">
                <a:solidFill>
                  <a:srgbClr val="000000"/>
                </a:solidFill>
                <a:effectLst/>
                <a:latin typeface="Arial" panose="020B0604020202020204" pitchFamily="34" charset="0"/>
              </a:rPr>
              <a:t>(a)(3)(B)(i) The term "major medical facility lease"- means a lease for space for use as a new medical facility approved through the General Services Administration under </a:t>
            </a:r>
            <a:r>
              <a:rPr lang="en-US" sz="1800" i="1" u="none" strike="noStrike" dirty="0">
                <a:solidFill>
                  <a:srgbClr val="0F0D61"/>
                </a:solidFill>
                <a:effectLst/>
                <a:latin typeface="Arial" panose="020B0604020202020204" pitchFamily="34" charset="0"/>
              </a:rPr>
              <a:t>section 3307(a) of title 40</a:t>
            </a:r>
            <a:r>
              <a:rPr lang="en-US" sz="1800" i="1" dirty="0">
                <a:solidFill>
                  <a:srgbClr val="000000"/>
                </a:solidFill>
                <a:effectLst/>
                <a:latin typeface="Arial" panose="020B0604020202020204" pitchFamily="34" charset="0"/>
              </a:rPr>
              <a:t> at an average annual rent equal to or greater than the appropriate dollar threshold described in such section, </a:t>
            </a:r>
            <a:r>
              <a:rPr lang="en-US" sz="1800" b="0" i="1" dirty="0">
                <a:solidFill>
                  <a:srgbClr val="000000"/>
                </a:solidFill>
                <a:effectLst/>
                <a:latin typeface="Arial" panose="020B0604020202020204" pitchFamily="34" charset="0"/>
              </a:rPr>
              <a:t>which shall be subject to annual adjustment in accordance with section 3307(h) of such title;</a:t>
            </a:r>
            <a:endParaRPr lang="en-US" sz="1800" b="1" i="1" dirty="0">
              <a:solidFill>
                <a:srgbClr val="32434F"/>
              </a:solidFill>
              <a:effectLst/>
              <a:latin typeface="Arial" panose="020B0604020202020204" pitchFamily="34" charset="0"/>
            </a:endParaRPr>
          </a:p>
          <a:p>
            <a:pPr marL="0" indent="0">
              <a:buNone/>
            </a:pPr>
            <a:endParaRPr lang="en-US" sz="1600" b="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651A47F-0E20-437C-A167-8660661E5B6D}"/>
              </a:ext>
            </a:extLst>
          </p:cNvPr>
          <p:cNvSpPr>
            <a:spLocks noGrp="1"/>
          </p:cNvSpPr>
          <p:nvPr>
            <p:ph type="body" sz="quarter" idx="13"/>
          </p:nvPr>
        </p:nvSpPr>
        <p:spPr>
          <a:xfrm>
            <a:off x="206960" y="156547"/>
            <a:ext cx="8743103" cy="500678"/>
          </a:xfrm>
        </p:spPr>
        <p:txBody>
          <a:bodyPr/>
          <a:lstStyle/>
          <a:p>
            <a:r>
              <a:rPr lang="en-US" sz="2400" dirty="0"/>
              <a:t>PACT Act Section 703 Codified in VA’s Authorization</a:t>
            </a:r>
          </a:p>
        </p:txBody>
      </p:sp>
    </p:spTree>
    <p:extLst>
      <p:ext uri="{BB962C8B-B14F-4D97-AF65-F5344CB8AC3E}">
        <p14:creationId xmlns:p14="http://schemas.microsoft.com/office/powerpoint/2010/main" val="1239733253"/>
      </p:ext>
    </p:extLst>
  </p:cSld>
  <p:clrMapOvr>
    <a:masterClrMapping/>
  </p:clrMapOvr>
</p:sld>
</file>

<file path=ppt/theme/theme1.xml><?xml version="1.0" encoding="utf-8"?>
<a:theme xmlns:a="http://schemas.openxmlformats.org/drawingml/2006/main" name="Office Theme">
  <a:themeElements>
    <a:clrScheme name="IVC">
      <a:dk1>
        <a:sysClr val="windowText" lastClr="000000"/>
      </a:dk1>
      <a:lt1>
        <a:sysClr val="window" lastClr="FFFFFF"/>
      </a:lt1>
      <a:dk2>
        <a:srgbClr val="00375A"/>
      </a:dk2>
      <a:lt2>
        <a:srgbClr val="E7E6E6"/>
      </a:lt2>
      <a:accent1>
        <a:srgbClr val="00375A"/>
      </a:accent1>
      <a:accent2>
        <a:srgbClr val="02477E"/>
      </a:accent2>
      <a:accent3>
        <a:srgbClr val="147EBA"/>
      </a:accent3>
      <a:accent4>
        <a:srgbClr val="595959"/>
      </a:accent4>
      <a:accent5>
        <a:srgbClr val="58A9EA"/>
      </a:accent5>
      <a:accent6>
        <a:srgbClr val="A5A5A5"/>
      </a:accent6>
      <a:hlink>
        <a:srgbClr val="147EBA"/>
      </a:hlink>
      <a:folHlink>
        <a:srgbClr val="75707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18F226D5F2C4242ACDED4591D6D0258" ma:contentTypeVersion="13" ma:contentTypeDescription="Create a new document." ma:contentTypeScope="" ma:versionID="21ba6d9765c52e4f23685df7290e8765">
  <xsd:schema xmlns:xsd="http://www.w3.org/2001/XMLSchema" xmlns:xs="http://www.w3.org/2001/XMLSchema" xmlns:p="http://schemas.microsoft.com/office/2006/metadata/properties" xmlns:ns1="http://schemas.microsoft.com/sharepoint/v3" xmlns:ns2="5f4d8bc7-eb38-40e6-b8e1-27f9e71e1483" xmlns:ns3="e322d94f-7504-43b0-a821-28b3ee45b7dd" targetNamespace="http://schemas.microsoft.com/office/2006/metadata/properties" ma:root="true" ma:fieldsID="3ea6b88d14dad0d60a3e58b7e8f47e5c" ns1:_="" ns2:_="" ns3:_="">
    <xsd:import namespace="http://schemas.microsoft.com/sharepoint/v3"/>
    <xsd:import namespace="5f4d8bc7-eb38-40e6-b8e1-27f9e71e1483"/>
    <xsd:import namespace="e322d94f-7504-43b0-a821-28b3ee45b7d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4d8bc7-eb38-40e6-b8e1-27f9e71e148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22d94f-7504-43b0-a821-28b3ee45b7d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76DCE0-3320-4245-A819-B584A37D7F91}">
  <ds:schemaRefs>
    <ds:schemaRef ds:uri="http://purl.org/dc/elements/1.1/"/>
    <ds:schemaRef ds:uri="http://schemas.microsoft.com/office/2006/documentManagement/types"/>
    <ds:schemaRef ds:uri="http://purl.org/dc/dcmitype/"/>
    <ds:schemaRef ds:uri="http://www.w3.org/XML/1998/namespace"/>
    <ds:schemaRef ds:uri="http://schemas.microsoft.com/office/infopath/2007/PartnerControls"/>
    <ds:schemaRef ds:uri="http://purl.org/dc/terms/"/>
    <ds:schemaRef ds:uri="http://schemas.microsoft.com/sharepoint/v3"/>
    <ds:schemaRef ds:uri="http://schemas.openxmlformats.org/package/2006/metadata/core-properties"/>
    <ds:schemaRef ds:uri="e322d94f-7504-43b0-a821-28b3ee45b7dd"/>
    <ds:schemaRef ds:uri="5f4d8bc7-eb38-40e6-b8e1-27f9e71e1483"/>
    <ds:schemaRef ds:uri="http://schemas.microsoft.com/office/2006/metadata/properties"/>
  </ds:schemaRefs>
</ds:datastoreItem>
</file>

<file path=customXml/itemProps2.xml><?xml version="1.0" encoding="utf-8"?>
<ds:datastoreItem xmlns:ds="http://schemas.openxmlformats.org/officeDocument/2006/customXml" ds:itemID="{39442CF3-AF13-4AEA-8B48-684CFD2BDF63}">
  <ds:schemaRefs>
    <ds:schemaRef ds:uri="5f4d8bc7-eb38-40e6-b8e1-27f9e71e1483"/>
    <ds:schemaRef ds:uri="e322d94f-7504-43b0-a821-28b3ee45b7d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294BCB5-1FA8-4098-8493-3837876FC9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1846</TotalTime>
  <Words>7509</Words>
  <Application>Microsoft Office PowerPoint</Application>
  <PresentationFormat>On-screen Show (4:3)</PresentationFormat>
  <Paragraphs>608</Paragraphs>
  <Slides>32</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AcuminVariableConcept</vt:lpstr>
      <vt:lpstr>-apple-system</vt:lpstr>
      <vt:lpstr>Arial</vt:lpstr>
      <vt:lpstr>Calibri</vt:lpstr>
      <vt:lpstr>Courier New</vt:lpstr>
      <vt:lpstr>Symbol</vt:lpstr>
      <vt:lpstr>Times</vt:lpstr>
      <vt:lpstr>Times New Roman</vt:lpstr>
      <vt:lpstr>Wingdings</vt:lpstr>
      <vt:lpstr>Office Theme</vt:lpstr>
      <vt:lpstr>Leasing Policy and Guidance Resulting from the PACT 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 A Templates Justification for Other than Full and Open Competition Lack of Competition – Memo to File (SLAT Level Leases) </vt:lpstr>
      <vt:lpstr>PowerPoint Presentation</vt:lpstr>
      <vt:lpstr>PowerPoint Presentation</vt:lpstr>
      <vt:lpstr>PowerPoint Presentation</vt:lpstr>
      <vt:lpstr>APPENDIX B Lease Definitions</vt:lpstr>
      <vt:lpstr>PowerPoint Presentation</vt:lpstr>
      <vt:lpstr>APPENDIX C Frequently Asked Questions </vt:lpstr>
      <vt:lpstr>PowerPoint Presentation</vt:lpstr>
      <vt:lpstr>PowerPoint Presentation</vt:lpstr>
      <vt:lpstr>PowerPoint Presentation</vt:lpstr>
      <vt:lpstr>APPENDIX D Backup Material</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Billy Paladino III</dc:creator>
  <cp:lastModifiedBy>Henry, Natasha (CFM)</cp:lastModifiedBy>
  <cp:revision>67</cp:revision>
  <dcterms:created xsi:type="dcterms:W3CDTF">2022-07-20T21:32:45Z</dcterms:created>
  <dcterms:modified xsi:type="dcterms:W3CDTF">2023-02-27T21:22:47Z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0x010100118F226D5F2C4242ACDED4591D6D0258</vt:lpwstr>
  </property>
  <property fmtid="{D5CDD505-2E9C-101B-9397-08002B2CF9AE}" pid="3" name="MediaServiceImageTags">
    <vt:lpwstr/>
  </property>
</Properties>
</file>