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Lst>
  <p:notesMasterIdLst>
    <p:notesMasterId r:id="rId34"/>
  </p:notesMasterIdLst>
  <p:sldIdLst>
    <p:sldId id="1442" r:id="rId6"/>
    <p:sldId id="262" r:id="rId7"/>
    <p:sldId id="1443" r:id="rId8"/>
    <p:sldId id="1445" r:id="rId9"/>
    <p:sldId id="4988" r:id="rId10"/>
    <p:sldId id="4990" r:id="rId11"/>
    <p:sldId id="1447" r:id="rId12"/>
    <p:sldId id="258" r:id="rId13"/>
    <p:sldId id="1448" r:id="rId14"/>
    <p:sldId id="264" r:id="rId15"/>
    <p:sldId id="285" r:id="rId16"/>
    <p:sldId id="265" r:id="rId17"/>
    <p:sldId id="610" r:id="rId18"/>
    <p:sldId id="269" r:id="rId19"/>
    <p:sldId id="270" r:id="rId20"/>
    <p:sldId id="617" r:id="rId21"/>
    <p:sldId id="612" r:id="rId22"/>
    <p:sldId id="609" r:id="rId23"/>
    <p:sldId id="611" r:id="rId24"/>
    <p:sldId id="618" r:id="rId25"/>
    <p:sldId id="619" r:id="rId26"/>
    <p:sldId id="620" r:id="rId27"/>
    <p:sldId id="614" r:id="rId28"/>
    <p:sldId id="1449" r:id="rId29"/>
    <p:sldId id="1451" r:id="rId30"/>
    <p:sldId id="608" r:id="rId31"/>
    <p:sldId id="615" r:id="rId32"/>
    <p:sldId id="616"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ckett-Moody, Cheryl (CFM)" initials="DMC(" lastIdx="8" clrIdx="0">
    <p:extLst>
      <p:ext uri="{19B8F6BF-5375-455C-9EA6-DF929625EA0E}">
        <p15:presenceInfo xmlns:p15="http://schemas.microsoft.com/office/powerpoint/2012/main" userId="S::Cheryl.Duckett-Moody@va.gov::9be30079-3c77-4d2c-aaaf-24723a0192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88564" autoAdjust="0"/>
  </p:normalViewPr>
  <p:slideViewPr>
    <p:cSldViewPr snapToGrid="0">
      <p:cViewPr varScale="1">
        <p:scale>
          <a:sx n="67" d="100"/>
          <a:sy n="67" d="100"/>
        </p:scale>
        <p:origin x="500"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0" d="100"/>
          <a:sy n="50" d="100"/>
        </p:scale>
        <p:origin x="2688"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800" b="1">
                <a:solidFill>
                  <a:sysClr val="windowText" lastClr="000000"/>
                </a:solidFill>
              </a:rPr>
              <a:t>Project Value by Phase</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97-423C-8B3C-676F526EA475}"/>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3397-423C-8B3C-676F526EA475}"/>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3397-423C-8B3C-676F526EA475}"/>
              </c:ext>
            </c:extLst>
          </c:dPt>
          <c:dLbls>
            <c:dLbl>
              <c:idx val="0"/>
              <c:layout>
                <c:manualLayout>
                  <c:x val="7.1070252264878397E-2"/>
                  <c:y val="-5.362111285524637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97-423C-8B3C-676F526EA475}"/>
                </c:ext>
              </c:extLst>
            </c:dLbl>
            <c:dLbl>
              <c:idx val="1"/>
              <c:layout>
                <c:manualLayout>
                  <c:x val="8.8207695854575302E-2"/>
                  <c:y val="-8.1498006176532033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97-423C-8B3C-676F526EA475}"/>
                </c:ext>
              </c:extLst>
            </c:dLbl>
            <c:dLbl>
              <c:idx val="2"/>
              <c:layout>
                <c:manualLayout>
                  <c:x val="-1.910912316441286E-2"/>
                  <c:y val="-6.798436039222628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97-423C-8B3C-676F526EA47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Requirements Development</c:v>
                </c:pt>
                <c:pt idx="1">
                  <c:v>Design</c:v>
                </c:pt>
                <c:pt idx="2">
                  <c:v>Construction</c:v>
                </c:pt>
              </c:strCache>
            </c:strRef>
          </c:cat>
          <c:val>
            <c:numRef>
              <c:f>Sheet1!$B$2:$B$4</c:f>
              <c:numCache>
                <c:formatCode>_("$"* #,##0.00_);_("$"* \(#,##0.00\);_("$"* "-"??_);_(@_)</c:formatCode>
                <c:ptCount val="3"/>
                <c:pt idx="0">
                  <c:v>3939246266</c:v>
                </c:pt>
                <c:pt idx="1">
                  <c:v>2156332057</c:v>
                </c:pt>
                <c:pt idx="2">
                  <c:v>6060452282</c:v>
                </c:pt>
              </c:numCache>
            </c:numRef>
          </c:val>
          <c:extLst>
            <c:ext xmlns:c16="http://schemas.microsoft.com/office/drawing/2014/chart" uri="{C3380CC4-5D6E-409C-BE32-E72D297353CC}">
              <c16:uniqueId val="{00000006-3397-423C-8B3C-676F526EA47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76D01D7-904F-4AC3-B7B2-E73CCE854E91}" type="datetimeFigureOut">
              <a:rPr lang="en-US" smtClean="0"/>
              <a:t>4/5/2023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DEE4DEF-BC84-46B0-BCC4-7132546B65EB}" type="slidenum">
              <a:rPr lang="en-US" smtClean="0"/>
              <a:t>‹#›</a:t>
            </a:fld>
            <a:endParaRPr lang="en-US" dirty="0"/>
          </a:p>
        </p:txBody>
      </p:sp>
    </p:spTree>
    <p:extLst>
      <p:ext uri="{BB962C8B-B14F-4D97-AF65-F5344CB8AC3E}">
        <p14:creationId xmlns:p14="http://schemas.microsoft.com/office/powerpoint/2010/main" val="2883176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171450" indent="-171450">
              <a:buFont typeface="Arial" panose="020B0604020202020204" pitchFamily="34" charset="0"/>
              <a:buChar char="•"/>
            </a:pPr>
            <a:endParaRPr lang="en-US"/>
          </a:p>
        </p:txBody>
      </p:sp>
    </p:spTree>
    <p:extLst>
      <p:ext uri="{BB962C8B-B14F-4D97-AF65-F5344CB8AC3E}">
        <p14:creationId xmlns:p14="http://schemas.microsoft.com/office/powerpoint/2010/main" val="2446732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E4DEF-BC84-46B0-BCC4-7132546B65EB}" type="slidenum">
              <a:rPr lang="en-US" smtClean="0"/>
              <a:t>7</a:t>
            </a:fld>
            <a:endParaRPr lang="en-US" dirty="0"/>
          </a:p>
        </p:txBody>
      </p:sp>
    </p:spTree>
    <p:extLst>
      <p:ext uri="{BB962C8B-B14F-4D97-AF65-F5344CB8AC3E}">
        <p14:creationId xmlns:p14="http://schemas.microsoft.com/office/powerpoint/2010/main" val="3990290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E4DEF-BC84-46B0-BCC4-7132546B65EB}" type="slidenum">
              <a:rPr lang="en-US" smtClean="0"/>
              <a:t>8</a:t>
            </a:fld>
            <a:endParaRPr lang="en-US" dirty="0"/>
          </a:p>
        </p:txBody>
      </p:sp>
    </p:spTree>
    <p:extLst>
      <p:ext uri="{BB962C8B-B14F-4D97-AF65-F5344CB8AC3E}">
        <p14:creationId xmlns:p14="http://schemas.microsoft.com/office/powerpoint/2010/main" val="2663848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E4DEF-BC84-46B0-BCC4-7132546B65EB}" type="slidenum">
              <a:rPr lang="en-US" smtClean="0"/>
              <a:t>10</a:t>
            </a:fld>
            <a:endParaRPr lang="en-US" dirty="0"/>
          </a:p>
        </p:txBody>
      </p:sp>
    </p:spTree>
    <p:extLst>
      <p:ext uri="{BB962C8B-B14F-4D97-AF65-F5344CB8AC3E}">
        <p14:creationId xmlns:p14="http://schemas.microsoft.com/office/powerpoint/2010/main" val="340711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a:t>
            </a:r>
          </a:p>
          <a:p>
            <a:endParaRPr lang="en-US" dirty="0"/>
          </a:p>
          <a:p>
            <a:r>
              <a:rPr lang="en-US" dirty="0"/>
              <a:t>Refer the audience to the Vendor Management website and QDR code at the end of the deck where they can find the Deck </a:t>
            </a:r>
          </a:p>
        </p:txBody>
      </p:sp>
      <p:sp>
        <p:nvSpPr>
          <p:cNvPr id="4" name="Slide Number Placeholder 3"/>
          <p:cNvSpPr>
            <a:spLocks noGrp="1"/>
          </p:cNvSpPr>
          <p:nvPr>
            <p:ph type="sldNum" sz="quarter" idx="5"/>
          </p:nvPr>
        </p:nvSpPr>
        <p:spPr/>
        <p:txBody>
          <a:bodyPr/>
          <a:lstStyle/>
          <a:p>
            <a:fld id="{7DEE4DEF-BC84-46B0-BCC4-7132546B65EB}" type="slidenum">
              <a:rPr lang="en-US" smtClean="0"/>
              <a:t>12</a:t>
            </a:fld>
            <a:endParaRPr lang="en-US" dirty="0"/>
          </a:p>
        </p:txBody>
      </p:sp>
    </p:spTree>
    <p:extLst>
      <p:ext uri="{BB962C8B-B14F-4D97-AF65-F5344CB8AC3E}">
        <p14:creationId xmlns:p14="http://schemas.microsoft.com/office/powerpoint/2010/main" val="127388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5376957"/>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dirty="0">
              <a:solidFill>
                <a:prstClr val="white"/>
              </a:solidFill>
            </a:endParaRPr>
          </a:p>
        </p:txBody>
      </p:sp>
      <p:sp>
        <p:nvSpPr>
          <p:cNvPr id="6" name="Title 1"/>
          <p:cNvSpPr txBox="1">
            <a:spLocks/>
          </p:cNvSpPr>
          <p:nvPr userDrawn="1"/>
        </p:nvSpPr>
        <p:spPr>
          <a:xfrm>
            <a:off x="3895121" y="4803736"/>
            <a:ext cx="7700433"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714248" y="1694041"/>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2"/>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781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5376957"/>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dirty="0">
              <a:solidFill>
                <a:prstClr val="white"/>
              </a:solidFill>
            </a:endParaRPr>
          </a:p>
        </p:txBody>
      </p:sp>
      <p:sp>
        <p:nvSpPr>
          <p:cNvPr id="6" name="Title 1"/>
          <p:cNvSpPr txBox="1">
            <a:spLocks/>
          </p:cNvSpPr>
          <p:nvPr userDrawn="1"/>
        </p:nvSpPr>
        <p:spPr>
          <a:xfrm>
            <a:off x="3895121" y="4803736"/>
            <a:ext cx="7700433"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714248" y="1694041"/>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2"/>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906400"/>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441833" y="1659466"/>
            <a:ext cx="11308337" cy="369332"/>
          </a:xfrm>
          <a:prstGeom prst="rect">
            <a:avLst/>
          </a:prstGeom>
          <a:solidFill>
            <a:srgbClr val="00B0F0"/>
          </a:solidFill>
        </p:spPr>
        <p:txBody>
          <a:bodyPr wrap="square" lIns="91440" tIns="45720" rIns="91440" bIns="45720" rtlCol="0">
            <a:spAutoFit/>
          </a:bodyPr>
          <a:lstStyle/>
          <a:p>
            <a:endParaRPr lang="en-US" sz="1800" dirty="0">
              <a:solidFill>
                <a:srgbClr val="000000"/>
              </a:solidFill>
            </a:endParaRPr>
          </a:p>
        </p:txBody>
      </p:sp>
      <p:sp>
        <p:nvSpPr>
          <p:cNvPr id="7" name="TextBox 6"/>
          <p:cNvSpPr txBox="1"/>
          <p:nvPr userDrawn="1"/>
        </p:nvSpPr>
        <p:spPr>
          <a:xfrm>
            <a:off x="863591" y="2749897"/>
            <a:ext cx="10522964"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61522155"/>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4098420988"/>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640023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Tree>
    <p:extLst>
      <p:ext uri="{BB962C8B-B14F-4D97-AF65-F5344CB8AC3E}">
        <p14:creationId xmlns:p14="http://schemas.microsoft.com/office/powerpoint/2010/main" val="2267619249"/>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3"/>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1334238295"/>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278226190"/>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4"/>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8" y="273058"/>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8"/>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2332184"/>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7930447"/>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65600" y="6356447"/>
            <a:ext cx="3860800" cy="365125"/>
          </a:xfrm>
          <a:prstGeom prst="rect">
            <a:avLst/>
          </a:prstGeom>
        </p:spPr>
        <p:txBody>
          <a:bodyPr lIns="91440" tIns="45720" rIns="91440" bIns="45720"/>
          <a:lstStyle>
            <a:lvl1pPr algn="ctr">
              <a:defRPr sz="1050"/>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6324954"/>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441833" y="1659466"/>
            <a:ext cx="11308337" cy="369332"/>
          </a:xfrm>
          <a:prstGeom prst="rect">
            <a:avLst/>
          </a:prstGeom>
          <a:solidFill>
            <a:srgbClr val="00B0F0"/>
          </a:solidFill>
        </p:spPr>
        <p:txBody>
          <a:bodyPr wrap="square" lIns="91440" tIns="45720" rIns="91440" bIns="45720" rtlCol="0">
            <a:spAutoFit/>
          </a:bodyPr>
          <a:lstStyle/>
          <a:p>
            <a:endParaRPr lang="en-US" sz="1800" dirty="0">
              <a:solidFill>
                <a:srgbClr val="000000"/>
              </a:solidFill>
            </a:endParaRPr>
          </a:p>
        </p:txBody>
      </p:sp>
      <p:sp>
        <p:nvSpPr>
          <p:cNvPr id="7" name="TextBox 6"/>
          <p:cNvSpPr txBox="1"/>
          <p:nvPr userDrawn="1"/>
        </p:nvSpPr>
        <p:spPr>
          <a:xfrm>
            <a:off x="863591" y="2749897"/>
            <a:ext cx="10522964"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196624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64860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640023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Tree>
    <p:extLst>
      <p:ext uri="{BB962C8B-B14F-4D97-AF65-F5344CB8AC3E}">
        <p14:creationId xmlns:p14="http://schemas.microsoft.com/office/powerpoint/2010/main" val="395215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3"/>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656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2929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4"/>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8" y="273058"/>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8"/>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638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5050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65600" y="6356447"/>
            <a:ext cx="3860800" cy="365125"/>
          </a:xfrm>
          <a:prstGeom prst="rect">
            <a:avLst/>
          </a:prstGeom>
        </p:spPr>
        <p:txBody>
          <a:bodyPr lIns="91440" tIns="45720" rIns="91440" bIns="45720"/>
          <a:lstStyle>
            <a:lvl1pPr algn="ctr">
              <a:defRPr sz="1050"/>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261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3"/>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6" name="Slide Number Placeholder 5"/>
          <p:cNvSpPr>
            <a:spLocks noGrp="1"/>
          </p:cNvSpPr>
          <p:nvPr>
            <p:ph type="sldNum" sz="quarter" idx="4"/>
          </p:nvPr>
        </p:nvSpPr>
        <p:spPr>
          <a:xfrm>
            <a:off x="11582400" y="6400235"/>
            <a:ext cx="512840" cy="365125"/>
          </a:xfrm>
          <a:prstGeom prst="rect">
            <a:avLst/>
          </a:prstGeom>
        </p:spPr>
        <p:txBody>
          <a:bodyPr vert="horz" lIns="91440" tIns="45720" rIns="91440" bIns="45720" rtlCol="0" anchor="ctr"/>
          <a:lstStyle>
            <a:lvl1pPr algn="r">
              <a:defRPr sz="1200">
                <a:solidFill>
                  <a:schemeClr val="bg1"/>
                </a:solidFill>
              </a:defRPr>
            </a:lvl1pPr>
          </a:lstStyle>
          <a:p>
            <a:fld id="{D983F1FA-211D-3044-9E35-958DFBC26156}" type="slidenum">
              <a:rPr lang="en-US" smtClean="0">
                <a:solidFill>
                  <a:prstClr val="white"/>
                </a:solidFill>
              </a:rPr>
              <a:pPr/>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266547" y="6184206"/>
            <a:ext cx="3417455" cy="641708"/>
          </a:xfrm>
          <a:prstGeom prst="rect">
            <a:avLst/>
          </a:prstGeom>
        </p:spPr>
      </p:pic>
    </p:spTree>
    <p:extLst>
      <p:ext uri="{BB962C8B-B14F-4D97-AF65-F5344CB8AC3E}">
        <p14:creationId xmlns:p14="http://schemas.microsoft.com/office/powerpoint/2010/main" val="3549802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3"/>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6" name="Slide Number Placeholder 5"/>
          <p:cNvSpPr>
            <a:spLocks noGrp="1"/>
          </p:cNvSpPr>
          <p:nvPr>
            <p:ph type="sldNum" sz="quarter" idx="4"/>
          </p:nvPr>
        </p:nvSpPr>
        <p:spPr>
          <a:xfrm>
            <a:off x="11582400" y="6400235"/>
            <a:ext cx="512840" cy="365125"/>
          </a:xfrm>
          <a:prstGeom prst="rect">
            <a:avLst/>
          </a:prstGeom>
        </p:spPr>
        <p:txBody>
          <a:bodyPr vert="horz" lIns="91440" tIns="45720" rIns="91440" bIns="45720" rtlCol="0" anchor="ctr"/>
          <a:lstStyle>
            <a:lvl1pPr algn="r">
              <a:defRPr sz="1200">
                <a:solidFill>
                  <a:schemeClr val="bg1"/>
                </a:solidFill>
              </a:defRPr>
            </a:lvl1pPr>
          </a:lstStyle>
          <a:p>
            <a:fld id="{D983F1FA-211D-3044-9E35-958DFBC26156}" type="slidenum">
              <a:rPr lang="en-US" smtClean="0">
                <a:solidFill>
                  <a:prstClr val="white"/>
                </a:solidFill>
              </a:rPr>
              <a:pPr/>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6761" y="6184206"/>
            <a:ext cx="2316656"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28523" y="6184206"/>
            <a:ext cx="2743881" cy="641708"/>
          </a:xfrm>
          <a:prstGeom prst="rect">
            <a:avLst/>
          </a:prstGeom>
        </p:spPr>
      </p:pic>
    </p:spTree>
    <p:extLst>
      <p:ext uri="{BB962C8B-B14F-4D97-AF65-F5344CB8AC3E}">
        <p14:creationId xmlns:p14="http://schemas.microsoft.com/office/powerpoint/2010/main" val="127276969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ransition spd="med">
    <p:pull/>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sam.gov/" TargetMode="External"/><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hyperlink" Target="https://www.va.gov/osdbu/about/contacts.asp#sbl" TargetMode="External"/><Relationship Id="rId4" Type="http://schemas.openxmlformats.org/officeDocument/2006/relationships/hyperlink" Target="https://www.sba.gov/federal-contracti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cid:image009.png@01D8C425.DC364D90"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hallways.cap.gsa.gov/app/#/gateway/federal-osdbu-directors-interagency-council/79871/events-calendar" TargetMode="External"/><Relationship Id="rId3" Type="http://schemas.openxmlformats.org/officeDocument/2006/relationships/hyperlink" Target="https://www.va.gov/osdbu/WVOSBI.asp" TargetMode="External"/><Relationship Id="rId7" Type="http://schemas.openxmlformats.org/officeDocument/2006/relationships/hyperlink" Target="https://www.va.gov/osdbu/acquisition/index.asp" TargetMode="External"/><Relationship Id="rId2" Type="http://schemas.openxmlformats.org/officeDocument/2006/relationships/hyperlink" Target="http://www.va.gov/osdbu" TargetMode="External"/><Relationship Id="rId1" Type="http://schemas.openxmlformats.org/officeDocument/2006/relationships/slideLayout" Target="../slideLayouts/slideLayout5.xml"/><Relationship Id="rId6" Type="http://schemas.openxmlformats.org/officeDocument/2006/relationships/hyperlink" Target="https://www.va.gov/osdbu/outreach/soc/webinar-schedules.asp" TargetMode="External"/><Relationship Id="rId5" Type="http://schemas.openxmlformats.org/officeDocument/2006/relationships/hyperlink" Target="https://www.va.gov/osdbu/outreach/soc/training.asp" TargetMode="External"/><Relationship Id="rId4" Type="http://schemas.openxmlformats.org/officeDocument/2006/relationships/hyperlink" Target="http://www.vetbiz.va.gov/events" TargetMode="External"/><Relationship Id="rId9" Type="http://schemas.openxmlformats.org/officeDocument/2006/relationships/hyperlink" Target="https://www.va.gov/osdbu/outreach/dap/index.as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FB440A-EE96-495A-BD01-95A609C9A829}"/>
              </a:ext>
            </a:extLst>
          </p:cNvPr>
          <p:cNvPicPr>
            <a:picLocks noChangeAspect="1"/>
          </p:cNvPicPr>
          <p:nvPr/>
        </p:nvPicPr>
        <p:blipFill>
          <a:blip r:embed="rId2"/>
          <a:stretch>
            <a:fillRect/>
          </a:stretch>
        </p:blipFill>
        <p:spPr>
          <a:xfrm>
            <a:off x="158880" y="688347"/>
            <a:ext cx="11112325" cy="5120535"/>
          </a:xfrm>
          <a:prstGeom prst="rect">
            <a:avLst/>
          </a:prstGeom>
        </p:spPr>
      </p:pic>
    </p:spTree>
    <p:extLst>
      <p:ext uri="{BB962C8B-B14F-4D97-AF65-F5344CB8AC3E}">
        <p14:creationId xmlns:p14="http://schemas.microsoft.com/office/powerpoint/2010/main" val="776597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6BFBD8-A0AE-4A7E-8214-ABFFC5538B40}"/>
              </a:ext>
            </a:extLst>
          </p:cNvPr>
          <p:cNvSpPr>
            <a:spLocks noGrp="1"/>
          </p:cNvSpPr>
          <p:nvPr>
            <p:ph idx="1"/>
          </p:nvPr>
        </p:nvSpPr>
        <p:spPr>
          <a:xfrm>
            <a:off x="625311" y="655320"/>
            <a:ext cx="10941377" cy="5497822"/>
          </a:xfrm>
        </p:spPr>
        <p:txBody>
          <a:bodyPr>
            <a:normAutofit/>
          </a:bodyPr>
          <a:lstStyle/>
          <a:p>
            <a:pPr marL="514350" indent="-514350" fontAlgn="base">
              <a:spcAft>
                <a:spcPts val="600"/>
              </a:spcAft>
              <a:buFont typeface="+mj-lt"/>
              <a:buAutoNum type="arabicPeriod"/>
            </a:pPr>
            <a:r>
              <a:rPr lang="en-US" sz="1400" b="1" dirty="0">
                <a:latin typeface="Arial" panose="020B0604020202020204" pitchFamily="34" charset="0"/>
                <a:cs typeface="Arial" panose="020B0604020202020204" pitchFamily="34" charset="0"/>
              </a:rPr>
              <a:t>Award and administer contracts </a:t>
            </a:r>
            <a:r>
              <a:rPr lang="en-US" sz="1400" dirty="0">
                <a:latin typeface="Arial" panose="020B0604020202020204" pitchFamily="34" charset="0"/>
                <a:cs typeface="Arial" panose="020B0604020202020204" pitchFamily="34" charset="0"/>
              </a:rPr>
              <a:t>for Veterans Health Administration, Veteran Benefits Administration, and National Cemetery Administration for Major construction projects and support services</a:t>
            </a:r>
          </a:p>
          <a:p>
            <a:pPr marL="514350" indent="-514350" fontAlgn="base">
              <a:spcAft>
                <a:spcPts val="600"/>
              </a:spcAft>
              <a:buFont typeface="+mj-lt"/>
              <a:buAutoNum type="arabicPeriod"/>
            </a:pPr>
            <a:r>
              <a:rPr lang="en-US" sz="1400" b="1" dirty="0">
                <a:latin typeface="Arial" panose="020B0604020202020204" pitchFamily="34" charset="0"/>
                <a:cs typeface="Arial" panose="020B0604020202020204" pitchFamily="34" charset="0"/>
              </a:rPr>
              <a:t>Interagency Agreement with Non-Departmental Federal Entity</a:t>
            </a:r>
          </a:p>
          <a:p>
            <a:pPr marL="514350" indent="-514350" fontAlgn="base">
              <a:spcAft>
                <a:spcPts val="600"/>
              </a:spcAft>
              <a:buFont typeface="+mj-lt"/>
              <a:buAutoNum type="arabicPeriod"/>
            </a:pPr>
            <a:r>
              <a:rPr lang="en-US" sz="1400" b="1" dirty="0">
                <a:latin typeface="Arial" panose="020B0604020202020204" pitchFamily="34" charset="0"/>
                <a:cs typeface="Arial" panose="020B0604020202020204" pitchFamily="34" charset="0"/>
              </a:rPr>
              <a:t>Increase Industry Engagement </a:t>
            </a:r>
          </a:p>
          <a:p>
            <a:pPr lvl="1" indent="-173038" fontAlgn="base">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Seeking Feedback (Industry Days, Sources Sought, Targeted Outreach) </a:t>
            </a:r>
          </a:p>
          <a:p>
            <a:pPr lvl="1" indent="-173038" fontAlgn="base">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Partnering</a:t>
            </a:r>
          </a:p>
          <a:p>
            <a:pPr lvl="1" indent="-173038" fontAlgn="base">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Pathfinder – Vendor Management</a:t>
            </a:r>
          </a:p>
          <a:p>
            <a:pPr marL="514350" indent="-514350" fontAlgn="base">
              <a:spcAft>
                <a:spcPts val="600"/>
              </a:spcAft>
              <a:buFont typeface="+mj-lt"/>
              <a:buAutoNum type="arabicPeriod"/>
            </a:pPr>
            <a:r>
              <a:rPr lang="en-US" sz="1400" b="1" dirty="0">
                <a:latin typeface="Arial" panose="020B0604020202020204" pitchFamily="34" charset="0"/>
                <a:cs typeface="Arial" panose="020B0604020202020204" pitchFamily="34" charset="0"/>
              </a:rPr>
              <a:t>Building capacity focused on speed and agility</a:t>
            </a:r>
          </a:p>
          <a:p>
            <a:pPr lvl="1" indent="-173038" fontAlgn="base">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Category Management/Strategic Acquisition Vehicles</a:t>
            </a:r>
          </a:p>
          <a:p>
            <a:pPr lvl="2" fontAlgn="base">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2 - A/E (CRO &amp; NRO) - FY23</a:t>
            </a:r>
          </a:p>
          <a:p>
            <a:pPr lvl="2" fontAlgn="base">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Veteran Facility Transformation &amp; Healthcare Enhancement (VFT&amp;HE) - FY23</a:t>
            </a:r>
          </a:p>
          <a:p>
            <a:pPr lvl="2" fontAlgn="base">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Land Acquisition Strategic Utilization BPA - FY23</a:t>
            </a:r>
          </a:p>
          <a:p>
            <a:pPr lvl="2" fontAlgn="base">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Historical Preservation Technical Compliance BPA – FY23</a:t>
            </a:r>
          </a:p>
          <a:p>
            <a:pPr lvl="2" fontAlgn="base">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Design Build – FY24 </a:t>
            </a:r>
          </a:p>
          <a:p>
            <a:pPr lvl="2" fontAlgn="base">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Feasibility Studies – FY24</a:t>
            </a:r>
          </a:p>
          <a:p>
            <a:pPr lvl="2" fontAlgn="base">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2 A/E (WRO &amp; ERO) - FY24 </a:t>
            </a:r>
          </a:p>
          <a:p>
            <a:pPr lvl="2" fontAlgn="base">
              <a:spcAft>
                <a:spcPts val="600"/>
              </a:spcAft>
              <a:buFont typeface="Courier New" panose="02070309020205020404" pitchFamily="49" charset="0"/>
              <a:buChar char="o"/>
            </a:pPr>
            <a:r>
              <a:rPr lang="en-US" sz="1300" dirty="0">
                <a:latin typeface="Arial" panose="020B0604020202020204" pitchFamily="34" charset="0"/>
                <a:cs typeface="Arial" panose="020B0604020202020204" pitchFamily="34" charset="0"/>
              </a:rPr>
              <a:t>Electrical Studies – FY24</a:t>
            </a:r>
          </a:p>
        </p:txBody>
      </p:sp>
      <p:sp>
        <p:nvSpPr>
          <p:cNvPr id="3" name="Slide Number Placeholder 2">
            <a:extLst>
              <a:ext uri="{FF2B5EF4-FFF2-40B4-BE49-F238E27FC236}">
                <a16:creationId xmlns:a16="http://schemas.microsoft.com/office/drawing/2014/main" id="{C018A502-C60F-4B38-B74B-96D3AA1C5D83}"/>
              </a:ext>
            </a:extLst>
          </p:cNvPr>
          <p:cNvSpPr>
            <a:spLocks noGrp="1"/>
          </p:cNvSpPr>
          <p:nvPr>
            <p:ph type="sldNum" sz="quarter" idx="12"/>
          </p:nvPr>
        </p:nvSpPr>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10</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268C92E3-71E0-4A6E-96DD-89CBCA023217}"/>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Acquisition Initiatives</a:t>
            </a:r>
          </a:p>
        </p:txBody>
      </p:sp>
    </p:spTree>
    <p:extLst>
      <p:ext uri="{BB962C8B-B14F-4D97-AF65-F5344CB8AC3E}">
        <p14:creationId xmlns:p14="http://schemas.microsoft.com/office/powerpoint/2010/main" val="16966804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BFABED-1D92-4D69-8730-8587C15F2840}"/>
              </a:ext>
            </a:extLst>
          </p:cNvPr>
          <p:cNvSpPr>
            <a:spLocks noGrp="1"/>
          </p:cNvSpPr>
          <p:nvPr>
            <p:ph idx="1"/>
          </p:nvPr>
        </p:nvSpPr>
        <p:spPr>
          <a:xfrm>
            <a:off x="152400" y="990600"/>
            <a:ext cx="11811000" cy="4876800"/>
          </a:xfrm>
        </p:spPr>
        <p:txBody>
          <a:bodyPr>
            <a:noAutofit/>
          </a:bodyPr>
          <a:lstStyle/>
          <a:p>
            <a:pPr marL="346075" lvl="1" indent="-346075">
              <a:buFont typeface="Arial" panose="020B0604020202020204" pitchFamily="34" charset="0"/>
              <a:buChar char="•"/>
            </a:pPr>
            <a:r>
              <a:rPr lang="en-US" b="1" u="sng" dirty="0">
                <a:latin typeface="Arial" panose="020B0604020202020204" pitchFamily="34" charset="0"/>
                <a:cs typeface="Arial" panose="020B0604020202020204" pitchFamily="34" charset="0"/>
              </a:rPr>
              <a:t>Veterans First Contracting Program </a:t>
            </a:r>
            <a:r>
              <a:rPr lang="en-US" dirty="0">
                <a:latin typeface="Arial" panose="020B0604020202020204" pitchFamily="34" charset="0"/>
                <a:cs typeface="Arial" panose="020B0604020202020204" pitchFamily="34" charset="0"/>
              </a:rPr>
              <a:t>(VETs First) created by 38 U.S.C. 8127 and 8128 and implemented by VA in 2009.  This program gives preference to SDVOSBs  and VOSBs. </a:t>
            </a:r>
          </a:p>
          <a:p>
            <a:pPr marL="0" lvl="1" indent="0">
              <a:buNone/>
            </a:pP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Requirements to set aside: </a:t>
            </a:r>
            <a:r>
              <a:rPr lang="en-US" dirty="0">
                <a:latin typeface="Arial" panose="020B0604020202020204" pitchFamily="34" charset="0"/>
                <a:cs typeface="Arial" panose="020B0604020202020204" pitchFamily="34" charset="0"/>
              </a:rPr>
              <a:t>			</a:t>
            </a:r>
          </a:p>
          <a:p>
            <a:pPr lvl="2"/>
            <a:r>
              <a:rPr lang="en-US" sz="2000" dirty="0">
                <a:latin typeface="Arial" panose="020B0604020202020204" pitchFamily="34" charset="0"/>
                <a:cs typeface="Arial" panose="020B0604020202020204" pitchFamily="34" charset="0"/>
              </a:rPr>
              <a:t>Two or more</a:t>
            </a:r>
          </a:p>
          <a:p>
            <a:pPr lvl="2"/>
            <a:r>
              <a:rPr lang="en-US" sz="2000" dirty="0">
                <a:latin typeface="Arial" panose="020B0604020202020204" pitchFamily="34" charset="0"/>
                <a:cs typeface="Arial" panose="020B0604020202020204" pitchFamily="34" charset="0"/>
              </a:rPr>
              <a:t>Certified, Qualified, Capable, Capacity</a:t>
            </a:r>
          </a:p>
          <a:p>
            <a:pPr lvl="2"/>
            <a:r>
              <a:rPr lang="en-US" sz="2000" dirty="0">
                <a:latin typeface="Arial" panose="020B0604020202020204" pitchFamily="34" charset="0"/>
                <a:cs typeface="Arial" panose="020B0604020202020204" pitchFamily="34" charset="0"/>
              </a:rPr>
              <a:t>Expectation of Fair/Reasonable Pricing </a:t>
            </a:r>
          </a:p>
        </p:txBody>
      </p:sp>
      <p:sp>
        <p:nvSpPr>
          <p:cNvPr id="3" name="Slide Number Placeholder 2">
            <a:extLst>
              <a:ext uri="{FF2B5EF4-FFF2-40B4-BE49-F238E27FC236}">
                <a16:creationId xmlns:a16="http://schemas.microsoft.com/office/drawing/2014/main" id="{FF2E0131-D010-4CA7-883E-03E94307D4CA}"/>
              </a:ext>
            </a:extLst>
          </p:cNvPr>
          <p:cNvSpPr>
            <a:spLocks noGrp="1"/>
          </p:cNvSpPr>
          <p:nvPr>
            <p:ph type="sldNum" sz="quarter" idx="12"/>
          </p:nvPr>
        </p:nvSpPr>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11</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EF68E082-A356-4838-AA90-7B059F9B98EB}"/>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Veterans First Contracting Program</a:t>
            </a:r>
          </a:p>
        </p:txBody>
      </p:sp>
      <p:pic>
        <p:nvPicPr>
          <p:cNvPr id="5" name="Picture 4">
            <a:extLst>
              <a:ext uri="{FF2B5EF4-FFF2-40B4-BE49-F238E27FC236}">
                <a16:creationId xmlns:a16="http://schemas.microsoft.com/office/drawing/2014/main" id="{2169AD86-1042-4DD7-BC80-0E4B0F35901E}"/>
              </a:ext>
            </a:extLst>
          </p:cNvPr>
          <p:cNvPicPr>
            <a:picLocks noChangeAspect="1"/>
          </p:cNvPicPr>
          <p:nvPr/>
        </p:nvPicPr>
        <p:blipFill>
          <a:blip r:embed="rId2"/>
          <a:stretch>
            <a:fillRect/>
          </a:stretch>
        </p:blipFill>
        <p:spPr>
          <a:xfrm>
            <a:off x="9334690" y="3535599"/>
            <a:ext cx="2504130" cy="2343150"/>
          </a:xfrm>
          <a:prstGeom prst="rect">
            <a:avLst/>
          </a:prstGeom>
        </p:spPr>
      </p:pic>
      <p:pic>
        <p:nvPicPr>
          <p:cNvPr id="6" name="Picture 5">
            <a:extLst>
              <a:ext uri="{FF2B5EF4-FFF2-40B4-BE49-F238E27FC236}">
                <a16:creationId xmlns:a16="http://schemas.microsoft.com/office/drawing/2014/main" id="{FC5210D1-4DEB-40DF-B576-09EDEA459835}"/>
              </a:ext>
            </a:extLst>
          </p:cNvPr>
          <p:cNvPicPr>
            <a:picLocks noChangeAspect="1"/>
          </p:cNvPicPr>
          <p:nvPr/>
        </p:nvPicPr>
        <p:blipFill>
          <a:blip r:embed="rId3"/>
          <a:stretch>
            <a:fillRect/>
          </a:stretch>
        </p:blipFill>
        <p:spPr>
          <a:xfrm>
            <a:off x="6627118" y="3590924"/>
            <a:ext cx="2516882" cy="2343150"/>
          </a:xfrm>
          <a:prstGeom prst="rect">
            <a:avLst/>
          </a:prstGeom>
        </p:spPr>
      </p:pic>
    </p:spTree>
    <p:extLst>
      <p:ext uri="{BB962C8B-B14F-4D97-AF65-F5344CB8AC3E}">
        <p14:creationId xmlns:p14="http://schemas.microsoft.com/office/powerpoint/2010/main" val="392509578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CA8062-DF08-4A6E-9276-D3C1C1568C40}"/>
              </a:ext>
            </a:extLst>
          </p:cNvPr>
          <p:cNvSpPr>
            <a:spLocks noGrp="1"/>
          </p:cNvSpPr>
          <p:nvPr>
            <p:ph type="sldNum" sz="quarter" idx="12"/>
          </p:nvPr>
        </p:nvSpPr>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12</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AB99FAC3-4641-4601-9A54-94A78F040659}"/>
              </a:ext>
            </a:extLst>
          </p:cNvPr>
          <p:cNvSpPr>
            <a:spLocks noGrp="1"/>
          </p:cNvSpPr>
          <p:nvPr>
            <p:ph type="title"/>
          </p:nvPr>
        </p:nvSpPr>
        <p:spPr/>
        <p:txBody>
          <a:bodyPr>
            <a:noAutofit/>
          </a:bodyPr>
          <a:lstStyle/>
          <a:p>
            <a:r>
              <a:rPr lang="en-US" sz="3200" dirty="0">
                <a:latin typeface="Arial" panose="020B0604020202020204" pitchFamily="34" charset="0"/>
                <a:cs typeface="Arial" panose="020B0604020202020204" pitchFamily="34" charset="0"/>
              </a:rPr>
              <a:t>FY23 Major Construction Opportunities - VHA Projects</a:t>
            </a:r>
          </a:p>
        </p:txBody>
      </p:sp>
      <p:sp>
        <p:nvSpPr>
          <p:cNvPr id="15" name="Content Placeholder 14">
            <a:extLst>
              <a:ext uri="{FF2B5EF4-FFF2-40B4-BE49-F238E27FC236}">
                <a16:creationId xmlns:a16="http://schemas.microsoft.com/office/drawing/2014/main" id="{4D7A2BAE-4703-4E38-9137-CCB08CC233C0}"/>
              </a:ext>
            </a:extLst>
          </p:cNvPr>
          <p:cNvSpPr>
            <a:spLocks noGrp="1"/>
          </p:cNvSpPr>
          <p:nvPr>
            <p:ph idx="1"/>
          </p:nvPr>
        </p:nvSpPr>
        <p:spPr>
          <a:xfrm>
            <a:off x="609600" y="1078663"/>
            <a:ext cx="10271760" cy="4519497"/>
          </a:xfrm>
        </p:spPr>
        <p:txBody>
          <a:bodyPr>
            <a:normAutofit/>
          </a:bodyPr>
          <a:lstStyle/>
          <a:p>
            <a:pPr marL="0" indent="0">
              <a:buNone/>
            </a:pPr>
            <a:r>
              <a:rPr lang="en-US" sz="1800" b="1" dirty="0">
                <a:latin typeface="Arial" panose="020B0604020202020204" pitchFamily="34" charset="0"/>
                <a:cs typeface="Arial" panose="020B0604020202020204" pitchFamily="34" charset="0"/>
              </a:rPr>
              <a:t>Project Books:</a:t>
            </a:r>
          </a:p>
          <a:p>
            <a:pPr marL="457200" indent="-457200">
              <a:buFont typeface="+mj-lt"/>
              <a:buAutoNum type="alphaLcParenR"/>
            </a:pPr>
            <a:r>
              <a:rPr lang="en-US" sz="1800" dirty="0">
                <a:latin typeface="Arial" panose="020B0604020202020204" pitchFamily="34" charset="0"/>
                <a:cs typeface="Arial" panose="020B0604020202020204" pitchFamily="34" charset="0"/>
              </a:rPr>
              <a:t>Ashville, NC: Primary and Specialty Care Clinics</a:t>
            </a:r>
          </a:p>
          <a:p>
            <a:pPr marL="457200" indent="-457200">
              <a:buFont typeface="+mj-lt"/>
              <a:buAutoNum type="alphaLcParenR"/>
            </a:pPr>
            <a:r>
              <a:rPr lang="en-US" sz="1800" dirty="0">
                <a:latin typeface="Arial" panose="020B0604020202020204" pitchFamily="34" charset="0"/>
                <a:cs typeface="Arial" panose="020B0604020202020204" pitchFamily="34" charset="0"/>
              </a:rPr>
              <a:t>Charleston, SC: Bed Tower Replacement</a:t>
            </a:r>
          </a:p>
          <a:p>
            <a:pPr marL="457200" indent="-457200">
              <a:buFont typeface="+mj-lt"/>
              <a:buAutoNum type="alphaLcParenR"/>
            </a:pPr>
            <a:r>
              <a:rPr lang="en-US" sz="1800" dirty="0">
                <a:latin typeface="Arial" panose="020B0604020202020204" pitchFamily="34" charset="0"/>
                <a:cs typeface="Arial" panose="020B0604020202020204" pitchFamily="34" charset="0"/>
              </a:rPr>
              <a:t>Fresno, CA: Construct Clovis Health Care Center</a:t>
            </a:r>
          </a:p>
          <a:p>
            <a:pPr marL="457200" indent="-457200">
              <a:buFont typeface="+mj-lt"/>
              <a:buAutoNum type="alphaLcParenR"/>
            </a:pPr>
            <a:r>
              <a:rPr lang="en-US" sz="1800" dirty="0">
                <a:latin typeface="Arial" panose="020B0604020202020204" pitchFamily="34" charset="0"/>
                <a:cs typeface="Arial" panose="020B0604020202020204" pitchFamily="34" charset="0"/>
              </a:rPr>
              <a:t>Long Beach, CA: Spinal Cord Injury/Disease, Physical Medicine &amp; Rehabilitation, and Prosthetics Center</a:t>
            </a:r>
          </a:p>
          <a:p>
            <a:pPr marL="457200" indent="-457200">
              <a:buFont typeface="+mj-lt"/>
              <a:buAutoNum type="alphaLcParenR"/>
            </a:pPr>
            <a:r>
              <a:rPr lang="en-US" sz="1800" dirty="0">
                <a:latin typeface="Arial" panose="020B0604020202020204" pitchFamily="34" charset="0"/>
                <a:cs typeface="Arial" panose="020B0604020202020204" pitchFamily="34" charset="0"/>
              </a:rPr>
              <a:t>Phoenix, AZ: Construct Bed Tower, Emergency Department, Inpatient Mental Health</a:t>
            </a:r>
          </a:p>
          <a:p>
            <a:pPr marL="457200" indent="-457200">
              <a:buFont typeface="+mj-lt"/>
              <a:buAutoNum type="alphaLcParenR"/>
            </a:pPr>
            <a:r>
              <a:rPr lang="en-US" sz="1800" dirty="0">
                <a:latin typeface="Arial" panose="020B0604020202020204" pitchFamily="34" charset="0"/>
                <a:cs typeface="Arial" panose="020B0604020202020204" pitchFamily="34" charset="0"/>
              </a:rPr>
              <a:t>San Antonio, TX: New Medical Center</a:t>
            </a:r>
          </a:p>
          <a:p>
            <a:pPr marL="457200" indent="-457200">
              <a:buFont typeface="+mj-lt"/>
              <a:buAutoNum type="alphaLcParenR"/>
            </a:pPr>
            <a:r>
              <a:rPr lang="en-US" sz="1800" dirty="0">
                <a:latin typeface="Arial" panose="020B0604020202020204" pitchFamily="34" charset="0"/>
                <a:cs typeface="Arial" panose="020B0604020202020204" pitchFamily="34" charset="0"/>
              </a:rPr>
              <a:t>St. Cloud, MN: Mental Health Residential Rehabilitation Treatment Program Building</a:t>
            </a:r>
          </a:p>
          <a:p>
            <a:pPr marL="0" indent="0">
              <a:buNone/>
            </a:pPr>
            <a:endParaRPr lang="en-US" sz="105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Land Acquisitions:</a:t>
            </a:r>
          </a:p>
          <a:p>
            <a:pPr marL="457200" indent="-457200">
              <a:buFont typeface="+mj-lt"/>
              <a:buAutoNum type="alphaLcParenR"/>
            </a:pPr>
            <a:r>
              <a:rPr lang="en-US" sz="1800" dirty="0">
                <a:latin typeface="Arial" panose="020B0604020202020204" pitchFamily="34" charset="0"/>
                <a:cs typeface="Arial" panose="020B0604020202020204" pitchFamily="34" charset="0"/>
              </a:rPr>
              <a:t>Reno, NV: Due Diligence -  New Campus</a:t>
            </a:r>
          </a:p>
          <a:p>
            <a:pPr marL="457200" indent="-457200">
              <a:buFont typeface="+mj-lt"/>
              <a:buAutoNum type="alphaLcParenR"/>
            </a:pPr>
            <a:r>
              <a:rPr lang="en-US" sz="1800" dirty="0">
                <a:latin typeface="Arial" panose="020B0604020202020204" pitchFamily="34" charset="0"/>
                <a:cs typeface="Arial" panose="020B0604020202020204" pitchFamily="34" charset="0"/>
              </a:rPr>
              <a:t>St. Louis (JC), MO - Land Acquisition of Liberty Plaza (two parcel)</a:t>
            </a:r>
          </a:p>
          <a:p>
            <a:pPr marL="457200" indent="-457200">
              <a:buFont typeface="+mj-lt"/>
              <a:buAutoNum type="alphaLcParenR"/>
            </a:pPr>
            <a:r>
              <a:rPr lang="en-US" sz="1800" dirty="0">
                <a:latin typeface="Arial" panose="020B0604020202020204" pitchFamily="34" charset="0"/>
                <a:cs typeface="Arial" panose="020B0604020202020204" pitchFamily="34" charset="0"/>
              </a:rPr>
              <a:t>Tampa, FL – Due Diligence – New Outpatient Clinic</a:t>
            </a:r>
          </a:p>
          <a:p>
            <a:pPr marL="0" indent="0">
              <a:buNone/>
            </a:pPr>
            <a:endParaRPr lang="en-US" sz="1800" b="1" dirty="0">
              <a:highlight>
                <a:srgbClr val="00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4920768"/>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CA8062-DF08-4A6E-9276-D3C1C1568C40}"/>
              </a:ext>
            </a:extLst>
          </p:cNvPr>
          <p:cNvSpPr>
            <a:spLocks noGrp="1"/>
          </p:cNvSpPr>
          <p:nvPr>
            <p:ph type="sldNum" sz="quarter" idx="12"/>
          </p:nvPr>
        </p:nvSpPr>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13</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AB99FAC3-4641-4601-9A54-94A78F040659}"/>
              </a:ext>
            </a:extLst>
          </p:cNvPr>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FY23 Major Construction Opportunities - VHA Projects</a:t>
            </a:r>
          </a:p>
        </p:txBody>
      </p:sp>
      <p:sp>
        <p:nvSpPr>
          <p:cNvPr id="15" name="Content Placeholder 14">
            <a:extLst>
              <a:ext uri="{FF2B5EF4-FFF2-40B4-BE49-F238E27FC236}">
                <a16:creationId xmlns:a16="http://schemas.microsoft.com/office/drawing/2014/main" id="{4D7A2BAE-4703-4E38-9137-CCB08CC233C0}"/>
              </a:ext>
            </a:extLst>
          </p:cNvPr>
          <p:cNvSpPr>
            <a:spLocks noGrp="1"/>
          </p:cNvSpPr>
          <p:nvPr>
            <p:ph idx="1"/>
          </p:nvPr>
        </p:nvSpPr>
        <p:spPr>
          <a:xfrm>
            <a:off x="609600" y="938728"/>
            <a:ext cx="10972800" cy="4980543"/>
          </a:xfrm>
        </p:spPr>
        <p:txBody>
          <a:bodyPr>
            <a:normAutofit fontScale="92500" lnSpcReduction="20000"/>
          </a:bodyPr>
          <a:lstStyle/>
          <a:p>
            <a:pPr marL="0" indent="0">
              <a:buNone/>
            </a:pPr>
            <a:r>
              <a:rPr lang="en-US" sz="1800" b="1" dirty="0">
                <a:latin typeface="Arial" panose="020B0604020202020204" pitchFamily="34" charset="0"/>
                <a:cs typeface="Arial" panose="020B0604020202020204" pitchFamily="34" charset="0"/>
              </a:rPr>
              <a:t>Schematic Design Development: </a:t>
            </a:r>
          </a:p>
          <a:p>
            <a:pPr marL="346075" indent="-346075">
              <a:buFont typeface="+mj-lt"/>
              <a:buAutoNum type="alphaLcParenR"/>
            </a:pPr>
            <a:r>
              <a:rPr lang="en-US" sz="1800" dirty="0">
                <a:latin typeface="Arial" panose="020B0604020202020204" pitchFamily="34" charset="0"/>
                <a:cs typeface="Arial" panose="020B0604020202020204" pitchFamily="34" charset="0"/>
              </a:rPr>
              <a:t>West Los Angeles, CA: Phase H, </a:t>
            </a:r>
            <a:r>
              <a:rPr lang="en-US" sz="1800" dirty="0" err="1">
                <a:latin typeface="Arial" panose="020B0604020202020204" pitchFamily="34" charset="0"/>
                <a:cs typeface="Arial" panose="020B0604020202020204" pitchFamily="34" charset="0"/>
              </a:rPr>
              <a:t>Bldg</a:t>
            </a:r>
            <a:r>
              <a:rPr lang="en-US" sz="1800" dirty="0">
                <a:latin typeface="Arial" panose="020B0604020202020204" pitchFamily="34" charset="0"/>
                <a:cs typeface="Arial" panose="020B0604020202020204" pitchFamily="34" charset="0"/>
              </a:rPr>
              <a:t> 212 (SDs - RFP to SD)</a:t>
            </a:r>
          </a:p>
          <a:p>
            <a:pPr marL="0" indent="0">
              <a:buNone/>
            </a:pPr>
            <a:endParaRPr lang="en-US" sz="13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Design Development: </a:t>
            </a:r>
          </a:p>
          <a:p>
            <a:pPr marL="346075" indent="-346075">
              <a:buFont typeface="+mj-lt"/>
              <a:buAutoNum type="alphaLcParenR"/>
            </a:pPr>
            <a:r>
              <a:rPr lang="en-US" sz="1800" dirty="0">
                <a:latin typeface="Arial" panose="020B0604020202020204" pitchFamily="34" charset="0"/>
                <a:cs typeface="Arial" panose="020B0604020202020204" pitchFamily="34" charset="0"/>
              </a:rPr>
              <a:t>West Los Angeles, CA: Phase H, </a:t>
            </a:r>
            <a:r>
              <a:rPr lang="en-US" sz="1800" dirty="0" err="1">
                <a:latin typeface="Arial" panose="020B0604020202020204" pitchFamily="34" charset="0"/>
                <a:cs typeface="Arial" panose="020B0604020202020204" pitchFamily="34" charset="0"/>
              </a:rPr>
              <a:t>Bldg</a:t>
            </a:r>
            <a:r>
              <a:rPr lang="en-US" sz="1800" dirty="0">
                <a:latin typeface="Arial" panose="020B0604020202020204" pitchFamily="34" charset="0"/>
                <a:cs typeface="Arial" panose="020B0604020202020204" pitchFamily="34" charset="0"/>
              </a:rPr>
              <a:t> 212</a:t>
            </a:r>
          </a:p>
          <a:p>
            <a:pPr marL="346075" indent="-346075">
              <a:buFont typeface="+mj-lt"/>
              <a:buAutoNum type="alphaLcParenR"/>
            </a:pPr>
            <a:r>
              <a:rPr lang="en-US" sz="1800" dirty="0">
                <a:latin typeface="Arial" panose="020B0604020202020204" pitchFamily="34" charset="0"/>
                <a:cs typeface="Arial" panose="020B0604020202020204" pitchFamily="34" charset="0"/>
              </a:rPr>
              <a:t>West Los Angeles, CA: New Critical Care Center.</a:t>
            </a:r>
          </a:p>
          <a:p>
            <a:pPr marL="0" indent="0">
              <a:buNone/>
            </a:pPr>
            <a:endParaRPr lang="en-US" sz="13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Construction:</a:t>
            </a:r>
          </a:p>
          <a:p>
            <a:pPr marL="396875" indent="-396875">
              <a:buFont typeface="+mj-lt"/>
              <a:buAutoNum type="alphaLcParenR"/>
            </a:pPr>
            <a:r>
              <a:rPr lang="en-US" sz="1800" dirty="0">
                <a:latin typeface="Arial" panose="020B0604020202020204" pitchFamily="34" charset="0"/>
                <a:cs typeface="Arial" panose="020B0604020202020204" pitchFamily="34" charset="0"/>
              </a:rPr>
              <a:t>West Los Angeles, CA: Build New Critical Care Center</a:t>
            </a:r>
          </a:p>
          <a:p>
            <a:pPr marL="396875" indent="-396875">
              <a:buFont typeface="+mj-lt"/>
              <a:buAutoNum type="alphaLcParenR"/>
            </a:pPr>
            <a:r>
              <a:rPr lang="en-US" sz="1800" dirty="0">
                <a:latin typeface="Arial" panose="020B0604020202020204" pitchFamily="34" charset="0"/>
                <a:cs typeface="Arial" panose="020B0604020202020204" pitchFamily="34" charset="0"/>
              </a:rPr>
              <a:t>Biloxi, MS: Restoration Of Hospital/Consolidation of Gulfport (Ph X Renovate Building 1)</a:t>
            </a:r>
          </a:p>
          <a:p>
            <a:pPr marL="396875" indent="-396875">
              <a:buFont typeface="+mj-lt"/>
              <a:buAutoNum type="alphaLcParenR"/>
            </a:pPr>
            <a:r>
              <a:rPr lang="en-US" sz="1800" dirty="0">
                <a:latin typeface="Arial" panose="020B0604020202020204" pitchFamily="34" charset="0"/>
                <a:cs typeface="Arial" panose="020B0604020202020204" pitchFamily="34" charset="0"/>
              </a:rPr>
              <a:t>Dallas, TX: Long Term Spinal Cord Injury Building (Phase B)</a:t>
            </a:r>
          </a:p>
          <a:p>
            <a:pPr marL="396875" indent="-396875">
              <a:buFont typeface="+mj-lt"/>
              <a:buAutoNum type="alphaLcParenR"/>
            </a:pPr>
            <a:r>
              <a:rPr lang="en-US" sz="1800" dirty="0">
                <a:latin typeface="Arial" panose="020B0604020202020204" pitchFamily="34" charset="0"/>
                <a:cs typeface="Arial" panose="020B0604020202020204" pitchFamily="34" charset="0"/>
              </a:rPr>
              <a:t>Livermore, CA: Phase B - Stockton Community Based Outpatient Clinic - Offsite Road Improvement </a:t>
            </a:r>
          </a:p>
          <a:p>
            <a:pPr marL="396875" indent="-396875">
              <a:buFont typeface="+mj-lt"/>
              <a:buAutoNum type="alphaLcParenR"/>
            </a:pPr>
            <a:r>
              <a:rPr lang="en-US" sz="1800" dirty="0">
                <a:latin typeface="Arial" panose="020B0604020202020204" pitchFamily="34" charset="0"/>
                <a:cs typeface="Arial" panose="020B0604020202020204" pitchFamily="34" charset="0"/>
              </a:rPr>
              <a:t>Manhattan, NY: Medical Center - Flood Recovery</a:t>
            </a:r>
          </a:p>
          <a:p>
            <a:pPr marL="396875" indent="-396875">
              <a:buFont typeface="+mj-lt"/>
              <a:buAutoNum type="alphaLcParenR"/>
            </a:pPr>
            <a:r>
              <a:rPr lang="en-US" sz="1800" dirty="0">
                <a:latin typeface="Arial" panose="020B0604020202020204" pitchFamily="34" charset="0"/>
                <a:cs typeface="Arial" panose="020B0604020202020204" pitchFamily="34" charset="0"/>
              </a:rPr>
              <a:t>Manhattan, NY: Medical Center - 10 West Construction</a:t>
            </a:r>
          </a:p>
          <a:p>
            <a:pPr marL="396875" indent="-396875">
              <a:buFont typeface="+mj-lt"/>
              <a:buAutoNum type="alphaLcParenR"/>
            </a:pPr>
            <a:r>
              <a:rPr lang="en-US" sz="1800" dirty="0">
                <a:latin typeface="Arial" panose="020B0604020202020204" pitchFamily="34" charset="0"/>
                <a:cs typeface="Arial" panose="020B0604020202020204" pitchFamily="34" charset="0"/>
              </a:rPr>
              <a:t>Oklahoma City, OK - Construct Surgical Intensive Care Unit and Renovate Operating Rooms. </a:t>
            </a:r>
          </a:p>
          <a:p>
            <a:pPr marL="396875" indent="-396875">
              <a:buFont typeface="+mj-lt"/>
              <a:buAutoNum type="alphaLcParenR"/>
            </a:pPr>
            <a:r>
              <a:rPr lang="en-US" sz="1800" dirty="0">
                <a:latin typeface="Arial" panose="020B0604020202020204" pitchFamily="34" charset="0"/>
                <a:cs typeface="Arial" panose="020B0604020202020204" pitchFamily="34" charset="0"/>
              </a:rPr>
              <a:t>West Los Angeles, CA: Seismic Corrections Multiple Buildings - Building 212</a:t>
            </a:r>
          </a:p>
          <a:p>
            <a:pPr marL="0" indent="0">
              <a:buNone/>
            </a:pPr>
            <a:endParaRPr lang="en-US" sz="1300" dirty="0">
              <a:highlight>
                <a:srgbClr val="00FF00"/>
              </a:highlight>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CHIP IN Act</a:t>
            </a:r>
          </a:p>
          <a:p>
            <a:pPr marL="396875" indent="-396875">
              <a:buFont typeface="+mj-lt"/>
              <a:buAutoNum type="alphaLcParenR"/>
            </a:pPr>
            <a:r>
              <a:rPr lang="en-US" sz="1800" dirty="0">
                <a:latin typeface="Arial" panose="020B0604020202020204" pitchFamily="34" charset="0"/>
                <a:cs typeface="Arial" panose="020B0604020202020204" pitchFamily="34" charset="0"/>
              </a:rPr>
              <a:t>Tulsa, OK: Inpatient Facility</a:t>
            </a:r>
          </a:p>
        </p:txBody>
      </p:sp>
    </p:spTree>
    <p:extLst>
      <p:ext uri="{BB962C8B-B14F-4D97-AF65-F5344CB8AC3E}">
        <p14:creationId xmlns:p14="http://schemas.microsoft.com/office/powerpoint/2010/main" val="719751628"/>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DD0748-EF2B-4BFD-99B8-254639D3440D}"/>
              </a:ext>
            </a:extLst>
          </p:cNvPr>
          <p:cNvSpPr>
            <a:spLocks noGrp="1"/>
          </p:cNvSpPr>
          <p:nvPr>
            <p:ph type="sldNum" sz="quarter" idx="12"/>
          </p:nvPr>
        </p:nvSpPr>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14</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32AA6183-A0E3-4440-8E34-810B280F7C71}"/>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Interagency Agreement Opportunities</a:t>
            </a:r>
          </a:p>
        </p:txBody>
      </p:sp>
      <p:sp>
        <p:nvSpPr>
          <p:cNvPr id="5" name="Content Placeholder 4">
            <a:extLst>
              <a:ext uri="{FF2B5EF4-FFF2-40B4-BE49-F238E27FC236}">
                <a16:creationId xmlns:a16="http://schemas.microsoft.com/office/drawing/2014/main" id="{86555315-3B24-4B3F-8E55-A144EFC8C691}"/>
              </a:ext>
            </a:extLst>
          </p:cNvPr>
          <p:cNvSpPr>
            <a:spLocks noGrp="1"/>
          </p:cNvSpPr>
          <p:nvPr>
            <p:ph idx="1"/>
          </p:nvPr>
        </p:nvSpPr>
        <p:spPr>
          <a:xfrm>
            <a:off x="609600" y="1110694"/>
            <a:ext cx="10972800" cy="5472103"/>
          </a:xfrm>
        </p:spPr>
        <p:txBody>
          <a:bodyPr>
            <a:normAutofit/>
          </a:bodyPr>
          <a:lstStyle/>
          <a:p>
            <a:pPr marL="0" indent="0">
              <a:buNone/>
            </a:pPr>
            <a:r>
              <a:rPr lang="en-US" sz="1800" b="1" dirty="0">
                <a:latin typeface="Arial" panose="020B0604020202020204" pitchFamily="34" charset="0"/>
                <a:cs typeface="Arial" panose="020B0604020202020204" pitchFamily="34" charset="0"/>
              </a:rPr>
              <a:t>Schematic Design Development: </a:t>
            </a:r>
          </a:p>
          <a:p>
            <a:pPr marL="457200" indent="-457200">
              <a:buFont typeface="+mj-lt"/>
              <a:buAutoNum type="alphaLcParenR"/>
            </a:pPr>
            <a:r>
              <a:rPr lang="en-US" sz="1800" dirty="0">
                <a:latin typeface="Arial" panose="020B0604020202020204" pitchFamily="34" charset="0"/>
                <a:cs typeface="Arial" panose="020B0604020202020204" pitchFamily="34" charset="0"/>
              </a:rPr>
              <a:t>Roseburg, OR: Seismically Upgrade and Renovate Building 2 and Replace Building 1</a:t>
            </a:r>
          </a:p>
          <a:p>
            <a:pPr marL="457200" indent="-457200">
              <a:buFont typeface="+mj-lt"/>
              <a:buAutoNum type="alphaLcParenR"/>
            </a:pPr>
            <a:r>
              <a:rPr lang="en-US" sz="1800" dirty="0">
                <a:latin typeface="Arial" panose="020B0604020202020204" pitchFamily="34" charset="0"/>
                <a:cs typeface="Arial" panose="020B0604020202020204" pitchFamily="34" charset="0"/>
              </a:rPr>
              <a:t>Palo Alto, CA: Phase K - Ambulatory Care Center</a:t>
            </a:r>
          </a:p>
          <a:p>
            <a:pPr marL="457200" indent="-457200">
              <a:buFont typeface="+mj-lt"/>
              <a:buAutoNum type="alphaLcParenR"/>
            </a:pPr>
            <a:endParaRPr lang="en-US"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Design Development: </a:t>
            </a:r>
          </a:p>
          <a:p>
            <a:pPr marL="457200" indent="-457200">
              <a:buFont typeface="+mj-lt"/>
              <a:buAutoNum type="alphaLcParenR"/>
            </a:pPr>
            <a:r>
              <a:rPr lang="en-US" sz="1800" dirty="0">
                <a:latin typeface="Arial" panose="020B0604020202020204" pitchFamily="34" charset="0"/>
                <a:cs typeface="Arial" panose="020B0604020202020204" pitchFamily="34" charset="0"/>
              </a:rPr>
              <a:t>Dallas, TX: Development/Tech Pkg: Clinical Expansion for Mental Health</a:t>
            </a:r>
          </a:p>
          <a:p>
            <a:pPr marL="457200" indent="-457200">
              <a:buFont typeface="+mj-lt"/>
              <a:buAutoNum type="alphaLcParenR"/>
            </a:pPr>
            <a:r>
              <a:rPr lang="en-US" sz="1800" dirty="0">
                <a:latin typeface="Arial" panose="020B0604020202020204" pitchFamily="34" charset="0"/>
                <a:cs typeface="Arial" panose="020B0604020202020204" pitchFamily="34" charset="0"/>
              </a:rPr>
              <a:t>Livermore, CA: Phase C East Bay CBOC / Phase C – Fremont</a:t>
            </a:r>
          </a:p>
          <a:p>
            <a:pPr marL="457200" indent="-457200">
              <a:buFont typeface="+mj-lt"/>
              <a:buAutoNum type="alphaLcParenR"/>
            </a:pPr>
            <a:r>
              <a:rPr lang="en-US" sz="1800" dirty="0">
                <a:latin typeface="Arial" panose="020B0604020202020204" pitchFamily="34" charset="0"/>
                <a:cs typeface="Arial" panose="020B0604020202020204" pitchFamily="34" charset="0"/>
              </a:rPr>
              <a:t>San Diego, CA: Phase C Building 11 Renovation</a:t>
            </a:r>
          </a:p>
          <a:p>
            <a:pPr marL="457200" indent="-457200">
              <a:buFont typeface="+mj-lt"/>
              <a:buAutoNum type="alphaLcParenR"/>
            </a:pPr>
            <a:r>
              <a:rPr lang="en-US" sz="1800" dirty="0">
                <a:latin typeface="Arial" panose="020B0604020202020204" pitchFamily="34" charset="0"/>
                <a:cs typeface="Arial" panose="020B0604020202020204" pitchFamily="34" charset="0"/>
              </a:rPr>
              <a:t>West Haven, CT: </a:t>
            </a:r>
          </a:p>
          <a:p>
            <a:pPr marL="0" indent="0">
              <a:buNone/>
            </a:pP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045948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F8BEEF-3A7B-4090-93F9-D398235F71B2}"/>
              </a:ext>
            </a:extLst>
          </p:cNvPr>
          <p:cNvSpPr>
            <a:spLocks noGrp="1"/>
          </p:cNvSpPr>
          <p:nvPr>
            <p:ph type="sldNum" sz="quarter" idx="12"/>
          </p:nvPr>
        </p:nvSpPr>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15</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A300AC6A-6A72-4E5F-90EE-9C7C515B0A0C}"/>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Interagency Agreement Opportunities</a:t>
            </a:r>
          </a:p>
        </p:txBody>
      </p:sp>
      <p:sp>
        <p:nvSpPr>
          <p:cNvPr id="6" name="Content Placeholder 5">
            <a:extLst>
              <a:ext uri="{FF2B5EF4-FFF2-40B4-BE49-F238E27FC236}">
                <a16:creationId xmlns:a16="http://schemas.microsoft.com/office/drawing/2014/main" id="{5455F57F-DA8B-4345-9222-1AD26B9274BE}"/>
              </a:ext>
            </a:extLst>
          </p:cNvPr>
          <p:cNvSpPr>
            <a:spLocks noGrp="1"/>
          </p:cNvSpPr>
          <p:nvPr>
            <p:ph idx="1"/>
          </p:nvPr>
        </p:nvSpPr>
        <p:spPr>
          <a:xfrm>
            <a:off x="609600" y="655321"/>
            <a:ext cx="10972800" cy="5481528"/>
          </a:xfrm>
        </p:spPr>
        <p:txBody>
          <a:bodyPr/>
          <a:lstStyle/>
          <a:p>
            <a:pPr marL="514350" indent="-514350">
              <a:buFont typeface="+mj-lt"/>
              <a:buAutoNum type="alphaLcParenR"/>
            </a:pPr>
            <a:endParaRPr lang="en-US" dirty="0">
              <a:latin typeface="Arial" panose="020B0604020202020204" pitchFamily="34" charset="0"/>
              <a:cs typeface="Arial" panose="020B0604020202020204" pitchFamily="34" charset="0"/>
            </a:endParaRPr>
          </a:p>
          <a:p>
            <a:pPr marL="514350" indent="-514350">
              <a:buFont typeface="+mj-lt"/>
              <a:buAutoNum type="alphaLcParenR"/>
            </a:pP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2E8BFB6-B419-41D1-A7BE-DC1826213B88}"/>
              </a:ext>
            </a:extLst>
          </p:cNvPr>
          <p:cNvSpPr txBox="1"/>
          <p:nvPr/>
        </p:nvSpPr>
        <p:spPr>
          <a:xfrm>
            <a:off x="609600" y="1254761"/>
            <a:ext cx="11236750" cy="3693319"/>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Construction:</a:t>
            </a:r>
          </a:p>
          <a:p>
            <a:pPr marL="457200" marR="0" lvl="0" indent="-457200" algn="l" defTabSz="457200" rtl="0" eaLnBrk="1" fontAlgn="auto" latinLnBrk="0" hangingPunct="1">
              <a:lnSpc>
                <a:spcPct val="100000"/>
              </a:lnSpc>
              <a:spcBef>
                <a:spcPct val="20000"/>
              </a:spcBef>
              <a:spcAft>
                <a:spcPts val="0"/>
              </a:spcAft>
              <a:buClrTx/>
              <a:buSzTx/>
              <a:buFont typeface="+mj-lt"/>
              <a:buAutoNum type="alphaLcParenR"/>
              <a:tabLst/>
              <a:defRPr/>
            </a:pPr>
            <a:r>
              <a:rPr lang="en-US" dirty="0">
                <a:solidFill>
                  <a:srgbClr val="000000"/>
                </a:solidFill>
                <a:latin typeface="Arial" panose="020B0604020202020204" pitchFamily="34" charset="0"/>
                <a:cs typeface="Arial" panose="020B0604020202020204" pitchFamily="34" charset="0"/>
              </a:rPr>
              <a:t>Alameda, CA: Phase 2 CBOC &amp; CMO Construction Award</a:t>
            </a:r>
          </a:p>
          <a:p>
            <a:pPr marL="457200" marR="0" lvl="0" indent="-457200" algn="l" defTabSz="457200" rtl="0" eaLnBrk="1" fontAlgn="auto" latinLnBrk="0" hangingPunct="1">
              <a:lnSpc>
                <a:spcPct val="100000"/>
              </a:lnSpc>
              <a:spcBef>
                <a:spcPct val="20000"/>
              </a:spcBef>
              <a:spcAft>
                <a:spcPts val="0"/>
              </a:spcAft>
              <a:buClrTx/>
              <a:buSzTx/>
              <a:buFont typeface="+mj-lt"/>
              <a:buAutoNum type="alphaLcParenR"/>
              <a:tabLst/>
              <a:defRPr/>
            </a:pPr>
            <a:r>
              <a:rPr lang="en-US" dirty="0">
                <a:solidFill>
                  <a:srgbClr val="000000"/>
                </a:solidFill>
                <a:latin typeface="Arial" panose="020B0604020202020204" pitchFamily="34" charset="0"/>
                <a:cs typeface="Arial" panose="020B0604020202020204" pitchFamily="34" charset="0"/>
              </a:rPr>
              <a:t>Canandaigua, NY: New Construction and Renovation</a:t>
            </a:r>
          </a:p>
          <a:p>
            <a:pPr marL="457200" marR="0" lvl="0" indent="-457200" algn="l" defTabSz="457200" rtl="0" eaLnBrk="1" fontAlgn="auto" latinLnBrk="0" hangingPunct="1">
              <a:lnSpc>
                <a:spcPct val="100000"/>
              </a:lnSpc>
              <a:spcBef>
                <a:spcPct val="20000"/>
              </a:spcBef>
              <a:spcAft>
                <a:spcPts val="0"/>
              </a:spcAft>
              <a:buClrTx/>
              <a:buSzTx/>
              <a:buFont typeface="+mj-lt"/>
              <a:buAutoNum type="alphaLcParenR"/>
              <a:tabLst/>
              <a:defRPr/>
            </a:pPr>
            <a:r>
              <a:rPr lang="en-US" dirty="0">
                <a:solidFill>
                  <a:srgbClr val="000000"/>
                </a:solidFill>
                <a:latin typeface="Arial" panose="020B0604020202020204" pitchFamily="34" charset="0"/>
                <a:cs typeface="Arial" panose="020B0604020202020204" pitchFamily="34" charset="0"/>
              </a:rPr>
              <a:t>Canandaigua, NY: Phase 2 New Construction CLC, Dom and Demo Buildings</a:t>
            </a:r>
          </a:p>
          <a:p>
            <a:pPr marL="457200" marR="0" lvl="0" indent="-457200" algn="l" defTabSz="457200" rtl="0" eaLnBrk="1" fontAlgn="auto" latinLnBrk="0" hangingPunct="1">
              <a:lnSpc>
                <a:spcPct val="100000"/>
              </a:lnSpc>
              <a:spcBef>
                <a:spcPct val="20000"/>
              </a:spcBef>
              <a:spcAft>
                <a:spcPts val="0"/>
              </a:spcAft>
              <a:buClrTx/>
              <a:buSzTx/>
              <a:buFont typeface="+mj-lt"/>
              <a:buAutoNum type="alphaLcParenR"/>
              <a:tabLst/>
              <a:defRPr/>
            </a:pPr>
            <a:r>
              <a:rPr lang="en-US" dirty="0">
                <a:solidFill>
                  <a:srgbClr val="000000"/>
                </a:solidFill>
                <a:latin typeface="Arial" panose="020B0604020202020204" pitchFamily="34" charset="0"/>
                <a:cs typeface="Arial" panose="020B0604020202020204" pitchFamily="34" charset="0"/>
              </a:rPr>
              <a:t>Livermore, CA: Realignment &amp; Closure, Livermore Campus</a:t>
            </a:r>
          </a:p>
          <a:p>
            <a:pPr marL="457200" marR="0" lvl="0" indent="-457200" algn="l" defTabSz="457200" rtl="0" eaLnBrk="1" fontAlgn="auto" latinLnBrk="0" hangingPunct="1">
              <a:lnSpc>
                <a:spcPct val="100000"/>
              </a:lnSpc>
              <a:spcBef>
                <a:spcPct val="20000"/>
              </a:spcBef>
              <a:spcAft>
                <a:spcPts val="0"/>
              </a:spcAft>
              <a:buClrTx/>
              <a:buSzTx/>
              <a:buFont typeface="+mj-lt"/>
              <a:buAutoNum type="alphaLcParenR"/>
              <a:tabLst/>
              <a:defRPr/>
            </a:pPr>
            <a:r>
              <a:rPr lang="en-US" dirty="0">
                <a:solidFill>
                  <a:srgbClr val="000000"/>
                </a:solidFill>
                <a:latin typeface="Arial" panose="020B0604020202020204" pitchFamily="34" charset="0"/>
                <a:cs typeface="Arial" panose="020B0604020202020204" pitchFamily="34" charset="0"/>
              </a:rPr>
              <a:t>Livermore, CA: Engineering Logistics Building (ELB)</a:t>
            </a:r>
          </a:p>
          <a:p>
            <a:pPr marL="457200" indent="-457200">
              <a:spcBef>
                <a:spcPct val="20000"/>
              </a:spcBef>
              <a:buFont typeface="+mj-lt"/>
              <a:buAutoNum type="alphaLcParenR"/>
              <a:defRPr/>
            </a:pPr>
            <a:r>
              <a:rPr lang="en-US" b="0" i="0" u="none" strike="noStrike" baseline="0" dirty="0">
                <a:solidFill>
                  <a:srgbClr val="000000"/>
                </a:solidFill>
                <a:latin typeface="Arial" panose="020B0604020202020204" pitchFamily="34" charset="0"/>
              </a:rPr>
              <a:t>Louisville, KY: New Medical Facility</a:t>
            </a:r>
          </a:p>
          <a:p>
            <a:pPr marL="457200" indent="-457200">
              <a:spcBef>
                <a:spcPct val="20000"/>
              </a:spcBef>
              <a:buFont typeface="+mj-lt"/>
              <a:buAutoNum type="alphaLcParenR"/>
              <a:defRPr/>
            </a:pPr>
            <a:r>
              <a:rPr lang="en-US" dirty="0">
                <a:solidFill>
                  <a:srgbClr val="000000"/>
                </a:solidFill>
                <a:latin typeface="Arial" panose="020B0604020202020204" pitchFamily="34" charset="0"/>
                <a:cs typeface="Arial" panose="020B0604020202020204" pitchFamily="34" charset="0"/>
              </a:rPr>
              <a:t>Portland, OR: Phase 2 - DB B110, New Specialty Care and B111 New Garage</a:t>
            </a:r>
          </a:p>
          <a:p>
            <a:pPr marL="457200" indent="-457200">
              <a:spcBef>
                <a:spcPct val="20000"/>
              </a:spcBef>
              <a:buFont typeface="+mj-lt"/>
              <a:buAutoNum type="alphaLcParenR"/>
              <a:defRPr/>
            </a:pPr>
            <a:r>
              <a:rPr lang="en-US" dirty="0">
                <a:solidFill>
                  <a:srgbClr val="000000"/>
                </a:solidFill>
                <a:latin typeface="Arial" panose="020B0604020202020204" pitchFamily="34" charset="0"/>
                <a:cs typeface="Arial" panose="020B0604020202020204" pitchFamily="34" charset="0"/>
              </a:rPr>
              <a:t>Portland, OR: Upgrade Building 100/101 for Seismic Retrofit and Renovation</a:t>
            </a:r>
          </a:p>
          <a:p>
            <a:pPr marL="457200" indent="-457200">
              <a:spcBef>
                <a:spcPct val="20000"/>
              </a:spcBef>
              <a:buFont typeface="+mj-lt"/>
              <a:buAutoNum type="alphaLcParenR"/>
              <a:defRPr/>
            </a:pPr>
            <a:r>
              <a:rPr lang="en-US" dirty="0">
                <a:solidFill>
                  <a:srgbClr val="000000"/>
                </a:solidFill>
                <a:latin typeface="Arial" panose="020B0604020202020204" pitchFamily="34" charset="0"/>
                <a:cs typeface="Arial" panose="020B0604020202020204" pitchFamily="34" charset="0"/>
              </a:rPr>
              <a:t>San Francisco, CA: New Research Facility</a:t>
            </a:r>
          </a:p>
          <a:p>
            <a:pPr marL="457200" indent="-457200">
              <a:spcBef>
                <a:spcPct val="20000"/>
              </a:spcBef>
              <a:buFont typeface="+mj-lt"/>
              <a:buAutoNum type="alphaLcParenR"/>
              <a:defRPr/>
            </a:pPr>
            <a:r>
              <a:rPr lang="en-US" dirty="0">
                <a:solidFill>
                  <a:srgbClr val="000000"/>
                </a:solidFill>
                <a:latin typeface="Arial" panose="020B0604020202020204" pitchFamily="34" charset="0"/>
                <a:cs typeface="Arial" panose="020B0604020202020204" pitchFamily="34" charset="0"/>
              </a:rPr>
              <a:t>West Los Angeles, CA: Build New Critical Care Tower</a:t>
            </a:r>
          </a:p>
        </p:txBody>
      </p:sp>
    </p:spTree>
    <p:extLst>
      <p:ext uri="{BB962C8B-B14F-4D97-AF65-F5344CB8AC3E}">
        <p14:creationId xmlns:p14="http://schemas.microsoft.com/office/powerpoint/2010/main" val="330748805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F8BEEF-3A7B-4090-93F9-D398235F71B2}"/>
              </a:ext>
            </a:extLst>
          </p:cNvPr>
          <p:cNvSpPr>
            <a:spLocks noGrp="1"/>
          </p:cNvSpPr>
          <p:nvPr>
            <p:ph type="sldNum" sz="quarter" idx="12"/>
          </p:nvPr>
        </p:nvSpPr>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16</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A300AC6A-6A72-4E5F-90EE-9C7C515B0A0C}"/>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Interagency Agreement Opportunities</a:t>
            </a:r>
          </a:p>
        </p:txBody>
      </p:sp>
      <p:sp>
        <p:nvSpPr>
          <p:cNvPr id="6" name="Content Placeholder 5">
            <a:extLst>
              <a:ext uri="{FF2B5EF4-FFF2-40B4-BE49-F238E27FC236}">
                <a16:creationId xmlns:a16="http://schemas.microsoft.com/office/drawing/2014/main" id="{5455F57F-DA8B-4345-9222-1AD26B9274BE}"/>
              </a:ext>
            </a:extLst>
          </p:cNvPr>
          <p:cNvSpPr>
            <a:spLocks noGrp="1"/>
          </p:cNvSpPr>
          <p:nvPr>
            <p:ph idx="1"/>
          </p:nvPr>
        </p:nvSpPr>
        <p:spPr>
          <a:xfrm>
            <a:off x="609600" y="655321"/>
            <a:ext cx="10972800" cy="5481528"/>
          </a:xfrm>
        </p:spPr>
        <p:txBody>
          <a:bodyPr/>
          <a:lstStyle/>
          <a:p>
            <a:pPr marL="514350" indent="-514350">
              <a:buFont typeface="+mj-lt"/>
              <a:buAutoNum type="alphaLcParenR"/>
            </a:pPr>
            <a:endParaRPr lang="en-US" dirty="0">
              <a:latin typeface="Arial" panose="020B0604020202020204" pitchFamily="34" charset="0"/>
              <a:cs typeface="Arial" panose="020B0604020202020204" pitchFamily="34" charset="0"/>
            </a:endParaRPr>
          </a:p>
          <a:p>
            <a:pPr marL="514350" indent="-514350">
              <a:buFont typeface="+mj-lt"/>
              <a:buAutoNum type="alphaLcParenR"/>
            </a:pP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2E8BFB6-B419-41D1-A7BE-DC1826213B88}"/>
              </a:ext>
            </a:extLst>
          </p:cNvPr>
          <p:cNvSpPr txBox="1"/>
          <p:nvPr/>
        </p:nvSpPr>
        <p:spPr>
          <a:xfrm>
            <a:off x="477625" y="1380148"/>
            <a:ext cx="11236750" cy="4031873"/>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Design Build: </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514350" marR="0" lvl="0" indent="-514350" algn="l" defTabSz="457200" rtl="0" eaLnBrk="1" fontAlgn="auto" latinLnBrk="0" hangingPunct="1">
              <a:lnSpc>
                <a:spcPct val="100000"/>
              </a:lnSpc>
              <a:spcBef>
                <a:spcPct val="20000"/>
              </a:spcBef>
              <a:spcAft>
                <a:spcPts val="0"/>
              </a:spcAft>
              <a:buClrTx/>
              <a:buSzTx/>
              <a:buFont typeface="+mj-lt"/>
              <a:buAutoNum type="alphaLcParen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Dallas, TX: Development/Tech Pkg: Clinical Expansion for Mental Health</a:t>
            </a:r>
          </a:p>
          <a:p>
            <a:pPr marL="514350" marR="0" lvl="0" indent="-514350" algn="l" defTabSz="457200" rtl="0" eaLnBrk="1" fontAlgn="auto" latinLnBrk="0" hangingPunct="1">
              <a:lnSpc>
                <a:spcPct val="100000"/>
              </a:lnSpc>
              <a:spcBef>
                <a:spcPct val="20000"/>
              </a:spcBef>
              <a:spcAft>
                <a:spcPts val="0"/>
              </a:spcAft>
              <a:buClrTx/>
              <a:buSzTx/>
              <a:buFont typeface="+mj-lt"/>
              <a:buAutoNum type="alphaLcParen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Gainesville, FL: Correct Noncompliant Surgical, Emergency, Pharmacy and Sterile Process</a:t>
            </a:r>
          </a:p>
          <a:p>
            <a:pPr marL="514350" marR="0" lvl="0" indent="-514350" algn="l" defTabSz="457200" rtl="0" eaLnBrk="1" fontAlgn="auto" latinLnBrk="0" hangingPunct="1">
              <a:lnSpc>
                <a:spcPct val="100000"/>
              </a:lnSpc>
              <a:spcBef>
                <a:spcPct val="20000"/>
              </a:spcBef>
              <a:spcAft>
                <a:spcPts val="0"/>
              </a:spcAft>
              <a:buClrTx/>
              <a:buSzTx/>
              <a:buFont typeface="+mj-lt"/>
              <a:buAutoNum type="alphaLcParen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Perry Point, MD: New Community Living Center</a:t>
            </a:r>
          </a:p>
          <a:p>
            <a:pPr marL="514350" marR="0" lvl="0" indent="-514350" algn="l" defTabSz="457200" rtl="0" eaLnBrk="1" fontAlgn="auto" latinLnBrk="0" hangingPunct="1">
              <a:lnSpc>
                <a:spcPct val="100000"/>
              </a:lnSpc>
              <a:spcBef>
                <a:spcPct val="20000"/>
              </a:spcBef>
              <a:spcAft>
                <a:spcPts val="0"/>
              </a:spcAft>
              <a:buClrTx/>
              <a:buSzTx/>
              <a:buFont typeface="+mj-lt"/>
              <a:buAutoNum type="alphaLcParen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Tampa, FL: Construct and Renovate SCI and Polytrauma Transitional Rehab Program Beds Building 38</a:t>
            </a:r>
          </a:p>
          <a:p>
            <a:pPr marL="514350" marR="0" lvl="0" indent="-514350" algn="l" defTabSz="457200" rtl="0" eaLnBrk="1" fontAlgn="auto" latinLnBrk="0" hangingPunct="1">
              <a:lnSpc>
                <a:spcPct val="100000"/>
              </a:lnSpc>
              <a:spcBef>
                <a:spcPct val="20000"/>
              </a:spcBef>
              <a:spcAft>
                <a:spcPts val="0"/>
              </a:spcAft>
              <a:buClrTx/>
              <a:buSzTx/>
              <a:buFont typeface="+mj-lt"/>
              <a:buAutoNum type="alphaLcParen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West Haven, CT: New Surgical and Clinical Space Tower, Demolish Buildings 7, 8, 8.5 and 9</a:t>
            </a:r>
          </a:p>
          <a:p>
            <a:pPr marL="514350" marR="0" lvl="0" indent="-514350" algn="l" defTabSz="457200" rtl="0" eaLnBrk="1" fontAlgn="auto" latinLnBrk="0" hangingPunct="1">
              <a:lnSpc>
                <a:spcPct val="100000"/>
              </a:lnSpc>
              <a:spcBef>
                <a:spcPct val="20000"/>
              </a:spcBef>
              <a:spcAft>
                <a:spcPts val="0"/>
              </a:spcAft>
              <a:buClrTx/>
              <a:buSzTx/>
              <a:buFont typeface="+mj-lt"/>
              <a:buAutoNum type="alphaLcParen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 Paso, TX: New Health Care Center</a:t>
            </a:r>
          </a:p>
          <a:p>
            <a:pPr marL="514350" marR="0" lvl="0" indent="-514350" algn="l" defTabSz="457200" rtl="0" eaLnBrk="1" fontAlgn="auto" latinLnBrk="0" hangingPunct="1">
              <a:lnSpc>
                <a:spcPct val="100000"/>
              </a:lnSpc>
              <a:spcBef>
                <a:spcPct val="20000"/>
              </a:spcBef>
              <a:spcAft>
                <a:spcPts val="0"/>
              </a:spcAft>
              <a:buClrTx/>
              <a:buSzTx/>
              <a:buFont typeface="+mj-lt"/>
              <a:buAutoNum type="alphaLcParen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 Paso, TX: New Health Care Center - Concurrent Design/Site Development</a:t>
            </a:r>
          </a:p>
          <a:p>
            <a:pPr marL="514350" marR="0" lvl="0" indent="-514350" algn="l" defTabSz="457200" rtl="0" eaLnBrk="1" fontAlgn="auto" latinLnBrk="0" hangingPunct="1">
              <a:lnSpc>
                <a:spcPct val="100000"/>
              </a:lnSpc>
              <a:spcBef>
                <a:spcPct val="20000"/>
              </a:spcBef>
              <a:spcAft>
                <a:spcPts val="0"/>
              </a:spcAft>
              <a:buClrTx/>
              <a:buSzTx/>
              <a:buFont typeface="+mj-lt"/>
              <a:buAutoNum type="alphaLcParen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Fort Harrison, MT: Phase 1 Central Utility Plant &amp; Parking Garage</a:t>
            </a:r>
          </a:p>
          <a:p>
            <a:pPr marL="514350" marR="0" lvl="0" indent="-514350" algn="l" defTabSz="457200" rtl="0" eaLnBrk="1" fontAlgn="auto" latinLnBrk="0" hangingPunct="1">
              <a:lnSpc>
                <a:spcPct val="100000"/>
              </a:lnSpc>
              <a:spcBef>
                <a:spcPct val="20000"/>
              </a:spcBef>
              <a:spcAft>
                <a:spcPts val="0"/>
              </a:spcAft>
              <a:buClrTx/>
              <a:buSzTx/>
              <a:buFont typeface="+mj-lt"/>
              <a:buAutoNum type="alphaLcParenR"/>
              <a:tabLst/>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1946729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AA30DF-0A07-40CA-B4A2-826D964F9ECF}"/>
              </a:ext>
            </a:extLst>
          </p:cNvPr>
          <p:cNvSpPr>
            <a:spLocks noGrp="1"/>
          </p:cNvSpPr>
          <p:nvPr>
            <p:ph idx="1"/>
          </p:nvPr>
        </p:nvSpPr>
        <p:spPr>
          <a:xfrm>
            <a:off x="609600" y="850997"/>
            <a:ext cx="10972800" cy="5353560"/>
          </a:xfrm>
        </p:spPr>
        <p:txBody>
          <a:bodyPr>
            <a:noAutofit/>
          </a:bodyPr>
          <a:lstStyle/>
          <a:p>
            <a:pPr marL="0" indent="0">
              <a:buNone/>
            </a:pPr>
            <a:r>
              <a:rPr lang="en-US" sz="1800" b="1" dirty="0">
                <a:latin typeface="Arial" panose="020B0604020202020204" pitchFamily="34" charset="0"/>
                <a:cs typeface="Arial" panose="020B0604020202020204" pitchFamily="34" charset="0"/>
              </a:rPr>
              <a:t>Seismic Design Build:</a:t>
            </a:r>
          </a:p>
          <a:p>
            <a:pPr marL="514350" indent="-514350">
              <a:buFont typeface="+mj-lt"/>
              <a:buAutoNum type="alphaLcParenR"/>
            </a:pPr>
            <a:r>
              <a:rPr lang="en-US" sz="1800" dirty="0">
                <a:latin typeface="Arial" panose="020B0604020202020204" pitchFamily="34" charset="0"/>
                <a:cs typeface="Arial" panose="020B0604020202020204" pitchFamily="34" charset="0"/>
              </a:rPr>
              <a:t>White City, OR: Replace Seismically Deficient Clinical Support Buildings with New Building 300</a:t>
            </a:r>
          </a:p>
          <a:p>
            <a:pPr marL="514350" indent="-514350">
              <a:buFont typeface="+mj-lt"/>
              <a:buAutoNum type="alphaLcParenR"/>
            </a:pPr>
            <a:r>
              <a:rPr lang="en-US" sz="1800" dirty="0">
                <a:latin typeface="Arial" panose="020B0604020202020204" pitchFamily="34" charset="0"/>
                <a:cs typeface="Arial" panose="020B0604020202020204" pitchFamily="34" charset="0"/>
              </a:rPr>
              <a:t>White City, OR: Replace Seismically Deficient Clinical Support Buildings with New Building 301</a:t>
            </a:r>
          </a:p>
          <a:p>
            <a:pPr marL="514350" indent="-514350">
              <a:buFont typeface="+mj-lt"/>
              <a:buAutoNum type="alphaLcParenR"/>
            </a:pPr>
            <a:r>
              <a:rPr lang="en-US" sz="1800" dirty="0">
                <a:latin typeface="Arial" panose="020B0604020202020204" pitchFamily="34" charset="0"/>
                <a:cs typeface="Arial" panose="020B0604020202020204" pitchFamily="34" charset="0"/>
              </a:rPr>
              <a:t>White City, OR: Seismically Mitigate and Expand Building 201 West for Outpatient Services</a:t>
            </a:r>
          </a:p>
          <a:p>
            <a:pPr marL="514350" indent="-514350">
              <a:buFont typeface="+mj-lt"/>
              <a:buAutoNum type="alphaLcParenR"/>
            </a:pPr>
            <a:r>
              <a:rPr lang="en-US" sz="1800" dirty="0">
                <a:latin typeface="Arial" panose="020B0604020202020204" pitchFamily="34" charset="0"/>
                <a:cs typeface="Arial" panose="020B0604020202020204" pitchFamily="34" charset="0"/>
              </a:rPr>
              <a:t>White City, OR: Renovate Seismically Deficient Building 202</a:t>
            </a:r>
          </a:p>
          <a:p>
            <a:pPr marL="514350" indent="-514350">
              <a:buFont typeface="+mj-lt"/>
              <a:buAutoNum type="alphaLcParenR"/>
            </a:pPr>
            <a:endParaRPr lang="en-US" sz="105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Seismic Construction:</a:t>
            </a:r>
          </a:p>
          <a:p>
            <a:pPr marL="514350" indent="-514350">
              <a:buFont typeface="+mj-lt"/>
              <a:buAutoNum type="alphaLcParenR"/>
            </a:pPr>
            <a:r>
              <a:rPr lang="en-US" sz="1800" dirty="0">
                <a:latin typeface="Arial" panose="020B0604020202020204" pitchFamily="34" charset="0"/>
                <a:cs typeface="Arial" panose="020B0604020202020204" pitchFamily="34" charset="0"/>
              </a:rPr>
              <a:t>American Lake, WA - Seismic Upgrade and Renovation </a:t>
            </a:r>
          </a:p>
          <a:p>
            <a:pPr marL="514350" indent="-514350">
              <a:buFont typeface="+mj-lt"/>
              <a:buAutoNum type="alphaLcParenR"/>
            </a:pPr>
            <a:r>
              <a:rPr lang="en-US" sz="1800" dirty="0">
                <a:latin typeface="Arial" panose="020B0604020202020204" pitchFamily="34" charset="0"/>
                <a:cs typeface="Arial" panose="020B0604020202020204" pitchFamily="34" charset="0"/>
              </a:rPr>
              <a:t>San Francisco, CA – Seismic Mitigation</a:t>
            </a:r>
            <a:endParaRPr lang="en-US" sz="1800" b="1" dirty="0">
              <a:latin typeface="Arial" panose="020B0604020202020204" pitchFamily="34" charset="0"/>
              <a:cs typeface="Arial" panose="020B0604020202020204" pitchFamily="34" charset="0"/>
            </a:endParaRPr>
          </a:p>
          <a:p>
            <a:pPr marL="0" indent="0">
              <a:buNone/>
            </a:pPr>
            <a:endParaRPr lang="en-US" sz="11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Seismic Plus Up:</a:t>
            </a:r>
          </a:p>
          <a:p>
            <a:pPr marL="514350" indent="-514350">
              <a:buFont typeface="+mj-lt"/>
              <a:buAutoNum type="alphaLcParenR"/>
            </a:pPr>
            <a:r>
              <a:rPr lang="en-US" sz="1800" dirty="0">
                <a:latin typeface="Arial" panose="020B0604020202020204" pitchFamily="34" charset="0"/>
                <a:cs typeface="Arial" panose="020B0604020202020204" pitchFamily="34" charset="0"/>
              </a:rPr>
              <a:t>American Lake, WA: Construction-Seismic Upgrade and Renovation of Building 7, Woman’s Health and Mental Health</a:t>
            </a:r>
          </a:p>
          <a:p>
            <a:pPr marL="514350" indent="-514350">
              <a:buFont typeface="+mj-lt"/>
              <a:buAutoNum type="alphaLcParenR"/>
            </a:pPr>
            <a:r>
              <a:rPr lang="en-US" sz="1800" dirty="0">
                <a:latin typeface="Arial" panose="020B0604020202020204" pitchFamily="34" charset="0"/>
                <a:cs typeface="Arial" panose="020B0604020202020204" pitchFamily="34" charset="0"/>
              </a:rPr>
              <a:t>American Lake, WA: Construction-Seismic Upgrade and Renovation of Building 8, Administration</a:t>
            </a:r>
          </a:p>
          <a:p>
            <a:pPr marL="514350" indent="-514350">
              <a:buFont typeface="+mj-lt"/>
              <a:buAutoNum type="alphaLcParenR"/>
            </a:pPr>
            <a:r>
              <a:rPr lang="en-US" sz="1800" dirty="0">
                <a:latin typeface="Arial" panose="020B0604020202020204" pitchFamily="34" charset="0"/>
                <a:cs typeface="Arial" panose="020B0604020202020204" pitchFamily="34" charset="0"/>
              </a:rPr>
              <a:t>American Lake, WA: Construction-Seismic Upgrade and Renovation of Building 9, Auditorium</a:t>
            </a:r>
            <a:endParaRPr lang="en-US" sz="1800" b="1" dirty="0">
              <a:latin typeface="Arial" panose="020B0604020202020204" pitchFamily="34" charset="0"/>
              <a:cs typeface="Arial" panose="020B0604020202020204" pitchFamily="34" charset="0"/>
            </a:endParaRPr>
          </a:p>
          <a:p>
            <a:pPr marL="514350" indent="-514350">
              <a:buFont typeface="+mj-lt"/>
              <a:buAutoNum type="alphaLcParenR"/>
            </a:pPr>
            <a:r>
              <a:rPr lang="en-US" sz="1800" dirty="0">
                <a:latin typeface="Arial" panose="020B0604020202020204" pitchFamily="34" charset="0"/>
                <a:cs typeface="Arial" panose="020B0604020202020204" pitchFamily="34" charset="0"/>
              </a:rPr>
              <a:t>American Lake, WA: Construction-Seismic Upgrade and Renovation of Building 111, Chapel</a:t>
            </a:r>
          </a:p>
        </p:txBody>
      </p:sp>
      <p:sp>
        <p:nvSpPr>
          <p:cNvPr id="3" name="Slide Number Placeholder 2">
            <a:extLst>
              <a:ext uri="{FF2B5EF4-FFF2-40B4-BE49-F238E27FC236}">
                <a16:creationId xmlns:a16="http://schemas.microsoft.com/office/drawing/2014/main" id="{40FF59C6-A8BF-4C5F-AF2A-15C96CA41745}"/>
              </a:ext>
            </a:extLst>
          </p:cNvPr>
          <p:cNvSpPr>
            <a:spLocks noGrp="1"/>
          </p:cNvSpPr>
          <p:nvPr>
            <p:ph type="sldNum" sz="quarter" idx="12"/>
          </p:nvPr>
        </p:nvSpPr>
        <p:spPr/>
        <p:txBody>
          <a:bodyPr/>
          <a:lstStyle/>
          <a:p>
            <a:fld id="{D983F1FA-211D-3044-9E35-958DFBC26156}" type="slidenum">
              <a:rPr lang="en-US" sz="1700" smtClean="0">
                <a:solidFill>
                  <a:prstClr val="white"/>
                </a:solidFill>
                <a:latin typeface="Arial" panose="020B0604020202020204" pitchFamily="34" charset="0"/>
                <a:cs typeface="Arial" panose="020B0604020202020204" pitchFamily="34" charset="0"/>
              </a:rPr>
              <a:pPr/>
              <a:t>17</a:t>
            </a:fld>
            <a:endParaRPr lang="en-US" sz="1700"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EEBA75A3-46FC-4BE1-8928-C3247CA54FC2}"/>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Interagency Agreement Opportunities</a:t>
            </a:r>
          </a:p>
        </p:txBody>
      </p:sp>
    </p:spTree>
    <p:extLst>
      <p:ext uri="{BB962C8B-B14F-4D97-AF65-F5344CB8AC3E}">
        <p14:creationId xmlns:p14="http://schemas.microsoft.com/office/powerpoint/2010/main" val="159032825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CA8062-DF08-4A6E-9276-D3C1C1568C40}"/>
              </a:ext>
            </a:extLst>
          </p:cNvPr>
          <p:cNvSpPr>
            <a:spLocks noGrp="1"/>
          </p:cNvSpPr>
          <p:nvPr>
            <p:ph type="sldNum" sz="quarter" idx="12"/>
          </p:nvPr>
        </p:nvSpPr>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18</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AB99FAC3-4641-4601-9A54-94A78F040659}"/>
              </a:ext>
            </a:extLst>
          </p:cNvPr>
          <p:cNvSpPr>
            <a:spLocks noGrp="1"/>
          </p:cNvSpPr>
          <p:nvPr>
            <p:ph type="title"/>
          </p:nvPr>
        </p:nvSpPr>
        <p:spPr/>
        <p:txBody>
          <a:bodyPr>
            <a:noAutofit/>
          </a:bodyPr>
          <a:lstStyle/>
          <a:p>
            <a:r>
              <a:rPr lang="en-US" sz="3200" dirty="0">
                <a:latin typeface="Arial" panose="020B0604020202020204" pitchFamily="34" charset="0"/>
                <a:cs typeface="Arial" panose="020B0604020202020204" pitchFamily="34" charset="0"/>
              </a:rPr>
              <a:t>FY23 Major Construction Opportunities – NCA Projects</a:t>
            </a:r>
          </a:p>
        </p:txBody>
      </p:sp>
      <p:sp>
        <p:nvSpPr>
          <p:cNvPr id="15" name="Content Placeholder 14">
            <a:extLst>
              <a:ext uri="{FF2B5EF4-FFF2-40B4-BE49-F238E27FC236}">
                <a16:creationId xmlns:a16="http://schemas.microsoft.com/office/drawing/2014/main" id="{4D7A2BAE-4703-4E38-9137-CCB08CC233C0}"/>
              </a:ext>
            </a:extLst>
          </p:cNvPr>
          <p:cNvSpPr>
            <a:spLocks noGrp="1"/>
          </p:cNvSpPr>
          <p:nvPr>
            <p:ph idx="1"/>
          </p:nvPr>
        </p:nvSpPr>
        <p:spPr>
          <a:xfrm>
            <a:off x="609600" y="1071448"/>
            <a:ext cx="10972800" cy="4607992"/>
          </a:xfrm>
        </p:spPr>
        <p:txBody>
          <a:bodyPr>
            <a:normAutofit lnSpcReduction="10000"/>
          </a:bodyPr>
          <a:lstStyle/>
          <a:p>
            <a:pPr marL="0" indent="0">
              <a:buNone/>
            </a:pPr>
            <a:r>
              <a:rPr lang="en-US" sz="1800" b="1" dirty="0">
                <a:latin typeface="Arial" panose="020B0604020202020204" pitchFamily="34" charset="0"/>
                <a:cs typeface="Arial" panose="020B0604020202020204" pitchFamily="34" charset="0"/>
              </a:rPr>
              <a:t>Land Acquisitions:</a:t>
            </a:r>
          </a:p>
          <a:p>
            <a:pPr marL="457200" indent="-457200">
              <a:buFont typeface="+mj-lt"/>
              <a:buAutoNum type="alphaLcParenR"/>
            </a:pPr>
            <a:r>
              <a:rPr lang="en-US" sz="1800" dirty="0">
                <a:latin typeface="Arial" panose="020B0604020202020204" pitchFamily="34" charset="0"/>
                <a:cs typeface="Arial" panose="020B0604020202020204" pitchFamily="34" charset="0"/>
              </a:rPr>
              <a:t>Albuquerque, NM: Land Acquisition for 200+ acres - Replace Santa Fe National Cemetery</a:t>
            </a:r>
          </a:p>
          <a:p>
            <a:pPr marL="457200" indent="-457200">
              <a:buFont typeface="+mj-lt"/>
              <a:buAutoNum type="alphaLcParenR"/>
            </a:pPr>
            <a:r>
              <a:rPr lang="en-US" sz="1800" dirty="0">
                <a:latin typeface="Arial" panose="020B0604020202020204" pitchFamily="34" charset="0"/>
                <a:cs typeface="Arial" panose="020B0604020202020204" pitchFamily="34" charset="0"/>
              </a:rPr>
              <a:t>Chattanooga, TN: Land Acquisition 200+ Acres</a:t>
            </a:r>
          </a:p>
          <a:p>
            <a:pPr marL="457200" indent="-457200">
              <a:buFont typeface="+mj-lt"/>
              <a:buAutoNum type="alphaLcParenR"/>
            </a:pPr>
            <a:r>
              <a:rPr lang="en-US" sz="1800" dirty="0">
                <a:latin typeface="Arial" panose="020B0604020202020204" pitchFamily="34" charset="0"/>
                <a:cs typeface="Arial" panose="020B0604020202020204" pitchFamily="34" charset="0"/>
              </a:rPr>
              <a:t>Western New York: Due Diligence to acquire 67 and 28 acres to support the Western New York Cemetery Expansion.</a:t>
            </a:r>
          </a:p>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Design Development: </a:t>
            </a:r>
          </a:p>
          <a:p>
            <a:pPr marL="517525" indent="-517525">
              <a:buFont typeface="+mj-lt"/>
              <a:buAutoNum type="alphaLcParenR"/>
            </a:pPr>
            <a:r>
              <a:rPr lang="en-US" sz="1800" dirty="0">
                <a:latin typeface="Arial" panose="020B0604020202020204" pitchFamily="34" charset="0"/>
                <a:cs typeface="Arial" panose="020B0604020202020204" pitchFamily="34" charset="0"/>
              </a:rPr>
              <a:t>Chattanooga National Cemetery: Chattanooga National Cemetery</a:t>
            </a:r>
          </a:p>
          <a:p>
            <a:pPr marL="517525" indent="-517525">
              <a:buFont typeface="+mj-lt"/>
              <a:buAutoNum type="alphaLcParenR"/>
            </a:pPr>
            <a:r>
              <a:rPr lang="en-US" sz="1800" dirty="0">
                <a:latin typeface="Arial" panose="020B0604020202020204" pitchFamily="34" charset="0"/>
                <a:cs typeface="Arial" panose="020B0604020202020204" pitchFamily="34" charset="0"/>
              </a:rPr>
              <a:t>Ohio Western National Cemetery: Ohio Western National Cemetery Phase 4</a:t>
            </a:r>
          </a:p>
          <a:p>
            <a:pPr marL="517525" indent="-517525">
              <a:buFont typeface="+mj-lt"/>
              <a:buAutoNum type="alphaLcParenR"/>
            </a:pPr>
            <a:r>
              <a:rPr lang="en-US" sz="1800" dirty="0">
                <a:latin typeface="Arial" panose="020B0604020202020204" pitchFamily="34" charset="0"/>
                <a:cs typeface="Arial" panose="020B0604020202020204" pitchFamily="34" charset="0"/>
              </a:rPr>
              <a:t>Santa Fe National Cemetery: Albuquerque Replacement of Santa Fe National Cemetery - Alternate Site</a:t>
            </a:r>
          </a:p>
          <a:p>
            <a:pPr marL="742950" indent="-742950">
              <a:buFont typeface="+mj-lt"/>
              <a:buAutoNum type="alphaLcParenR"/>
            </a:pPr>
            <a:endParaRPr lang="en-US"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Construction: </a:t>
            </a:r>
          </a:p>
          <a:p>
            <a:pPr marL="514350" indent="-514350">
              <a:buFont typeface="+mj-lt"/>
              <a:buAutoNum type="alphaLcParenR"/>
            </a:pPr>
            <a:r>
              <a:rPr lang="en-US" sz="1800" dirty="0">
                <a:latin typeface="Arial" panose="020B0604020202020204" pitchFamily="34" charset="0"/>
                <a:cs typeface="Arial" panose="020B0604020202020204" pitchFamily="34" charset="0"/>
              </a:rPr>
              <a:t>Ft Logan National Cemetery Gravesite Expansion: Ph 1</a:t>
            </a:r>
          </a:p>
          <a:p>
            <a:pPr marL="514350" indent="-514350">
              <a:buFont typeface="+mj-lt"/>
              <a:buAutoNum type="alphaLcParenR"/>
            </a:pPr>
            <a:r>
              <a:rPr lang="en-US" sz="1800" dirty="0">
                <a:latin typeface="Arial" panose="020B0604020202020204" pitchFamily="34" charset="0"/>
                <a:cs typeface="Arial" panose="020B0604020202020204" pitchFamily="34" charset="0"/>
              </a:rPr>
              <a:t>Western New York National Cemetery: Phase C Maintenance Complex</a:t>
            </a:r>
          </a:p>
          <a:p>
            <a:pPr marL="0" indent="0">
              <a:buNone/>
            </a:pPr>
            <a:endParaRPr lang="en-US" sz="1800" dirty="0">
              <a:latin typeface="Arial" panose="020B0604020202020204" pitchFamily="34" charset="0"/>
              <a:cs typeface="Arial" panose="020B0604020202020204" pitchFamily="34" charset="0"/>
            </a:endParaRPr>
          </a:p>
          <a:p>
            <a:pPr>
              <a:buFontTx/>
              <a:buChar cha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18072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3C6A8E-9425-4DDE-82DB-EEA291D52A3B}"/>
              </a:ext>
            </a:extLst>
          </p:cNvPr>
          <p:cNvSpPr>
            <a:spLocks noGrp="1"/>
          </p:cNvSpPr>
          <p:nvPr>
            <p:ph idx="1"/>
          </p:nvPr>
        </p:nvSpPr>
        <p:spPr>
          <a:xfrm>
            <a:off x="609600" y="796954"/>
            <a:ext cx="10972800" cy="5321042"/>
          </a:xfrm>
        </p:spPr>
        <p:txBody>
          <a:bodyPr>
            <a:normAutofit fontScale="70000" lnSpcReduction="20000"/>
          </a:bodyPr>
          <a:lstStyle/>
          <a:p>
            <a:pPr marL="0" indent="0">
              <a:buNone/>
            </a:pPr>
            <a:r>
              <a:rPr lang="en-US" sz="2800" b="1" dirty="0">
                <a:latin typeface="Arial" panose="020B0604020202020204" pitchFamily="34" charset="0"/>
                <a:cs typeface="Arial" panose="020B0604020202020204" pitchFamily="34" charset="0"/>
              </a:rPr>
              <a:t>Project Books:</a:t>
            </a:r>
          </a:p>
          <a:p>
            <a:pPr marL="514350" indent="-514350">
              <a:buFont typeface="+mj-lt"/>
              <a:buAutoNum type="alphaLcParenR"/>
            </a:pPr>
            <a:r>
              <a:rPr lang="en-US" sz="2800" dirty="0">
                <a:latin typeface="Arial" panose="020B0604020202020204" pitchFamily="34" charset="0"/>
                <a:cs typeface="Arial" panose="020B0604020202020204" pitchFamily="34" charset="0"/>
              </a:rPr>
              <a:t>Columbia, SC: Correct Building 9 Seismic Deficiencies</a:t>
            </a:r>
          </a:p>
          <a:p>
            <a:pPr marL="514350" indent="-514350">
              <a:buFont typeface="+mj-lt"/>
              <a:buAutoNum type="alphaLcParenR"/>
            </a:pPr>
            <a:r>
              <a:rPr lang="en-US" sz="2800" dirty="0">
                <a:latin typeface="Arial" panose="020B0604020202020204" pitchFamily="34" charset="0"/>
                <a:cs typeface="Arial" panose="020B0604020202020204" pitchFamily="34" charset="0"/>
              </a:rPr>
              <a:t>North Little Rock, AR: Correct Seismic Deficiencies in Building 66 - NLR</a:t>
            </a:r>
          </a:p>
          <a:p>
            <a:pPr marL="514350" indent="-514350">
              <a:buFont typeface="+mj-lt"/>
              <a:buAutoNum type="alphaLcParenR"/>
            </a:pPr>
            <a:r>
              <a:rPr lang="en-US" sz="2800" dirty="0">
                <a:latin typeface="Arial" panose="020B0604020202020204" pitchFamily="34" charset="0"/>
                <a:cs typeface="Arial" panose="020B0604020202020204" pitchFamily="34" charset="0"/>
              </a:rPr>
              <a:t>North Little Rock, AR: Correct Seismic and Structural Deficiencies Building 69</a:t>
            </a:r>
          </a:p>
          <a:p>
            <a:pPr marL="514350" indent="-514350">
              <a:buFont typeface="+mj-lt"/>
              <a:buAutoNum type="alphaLcParenR"/>
            </a:pPr>
            <a:r>
              <a:rPr lang="en-US" sz="2800" dirty="0">
                <a:latin typeface="Arial" panose="020B0604020202020204" pitchFamily="34" charset="0"/>
                <a:cs typeface="Arial" panose="020B0604020202020204" pitchFamily="34" charset="0"/>
              </a:rPr>
              <a:t>Roseburg, OR: Seismic Retrofit </a:t>
            </a:r>
            <a:r>
              <a:rPr lang="en-US" sz="2800" dirty="0" err="1">
                <a:latin typeface="Arial" panose="020B0604020202020204" pitchFamily="34" charset="0"/>
                <a:cs typeface="Arial" panose="020B0604020202020204" pitchFamily="34" charset="0"/>
              </a:rPr>
              <a:t>Bldg</a:t>
            </a:r>
            <a:r>
              <a:rPr lang="en-US" sz="2800" dirty="0">
                <a:latin typeface="Arial" panose="020B0604020202020204" pitchFamily="34" charset="0"/>
                <a:cs typeface="Arial" panose="020B0604020202020204" pitchFamily="34" charset="0"/>
              </a:rPr>
              <a:t> 11 Laundry</a:t>
            </a:r>
          </a:p>
          <a:p>
            <a:pPr marL="514350" indent="-514350">
              <a:buFont typeface="+mj-lt"/>
              <a:buAutoNum type="alphaLcParenR"/>
            </a:pPr>
            <a:r>
              <a:rPr lang="en-US" sz="2800" dirty="0">
                <a:latin typeface="Arial" panose="020B0604020202020204" pitchFamily="34" charset="0"/>
                <a:cs typeface="Arial" panose="020B0604020202020204" pitchFamily="34" charset="0"/>
              </a:rPr>
              <a:t>Roseburg, OR: Seismic Retrofit </a:t>
            </a:r>
            <a:r>
              <a:rPr lang="en-US" sz="2800" dirty="0" err="1">
                <a:latin typeface="Arial" panose="020B0604020202020204" pitchFamily="34" charset="0"/>
                <a:cs typeface="Arial" panose="020B0604020202020204" pitchFamily="34" charset="0"/>
              </a:rPr>
              <a:t>Bldg</a:t>
            </a:r>
            <a:r>
              <a:rPr lang="en-US" sz="2800" dirty="0">
                <a:latin typeface="Arial" panose="020B0604020202020204" pitchFamily="34" charset="0"/>
                <a:cs typeface="Arial" panose="020B0604020202020204" pitchFamily="34" charset="0"/>
              </a:rPr>
              <a:t> 13 Warehouse</a:t>
            </a:r>
          </a:p>
          <a:p>
            <a:pPr marL="514350" indent="-514350">
              <a:buFont typeface="+mj-lt"/>
              <a:buAutoNum type="alphaLcParenR"/>
            </a:pPr>
            <a:r>
              <a:rPr lang="en-US" sz="2800" dirty="0">
                <a:latin typeface="Arial" panose="020B0604020202020204" pitchFamily="34" charset="0"/>
                <a:cs typeface="Arial" panose="020B0604020202020204" pitchFamily="34" charset="0"/>
              </a:rPr>
              <a:t>Roseburg, OR: Seismic Retrofit </a:t>
            </a:r>
            <a:r>
              <a:rPr lang="en-US" sz="2800" dirty="0" err="1">
                <a:latin typeface="Arial" panose="020B0604020202020204" pitchFamily="34" charset="0"/>
                <a:cs typeface="Arial" panose="020B0604020202020204" pitchFamily="34" charset="0"/>
              </a:rPr>
              <a:t>Bldg</a:t>
            </a:r>
            <a:r>
              <a:rPr lang="en-US" sz="2800" dirty="0">
                <a:latin typeface="Arial" panose="020B0604020202020204" pitchFamily="34" charset="0"/>
                <a:cs typeface="Arial" panose="020B0604020202020204" pitchFamily="34" charset="0"/>
              </a:rPr>
              <a:t> 16 Chapel and Auditorium</a:t>
            </a:r>
          </a:p>
          <a:p>
            <a:pPr marL="514350" indent="-514350">
              <a:buFont typeface="+mj-lt"/>
              <a:buAutoNum type="alphaLcParenR"/>
            </a:pPr>
            <a:r>
              <a:rPr lang="en-US" sz="2800" dirty="0">
                <a:latin typeface="Arial" panose="020B0604020202020204" pitchFamily="34" charset="0"/>
                <a:cs typeface="Arial" panose="020B0604020202020204" pitchFamily="34" charset="0"/>
              </a:rPr>
              <a:t>Long Beach, CA: Seismic Retrofit of Building 7</a:t>
            </a:r>
          </a:p>
          <a:p>
            <a:pPr marL="514350" indent="-514350">
              <a:buFont typeface="+mj-lt"/>
              <a:buAutoNum type="alphaLcParenR"/>
            </a:pPr>
            <a:r>
              <a:rPr lang="en-US" sz="2800" dirty="0">
                <a:latin typeface="Arial" panose="020B0604020202020204" pitchFamily="34" charset="0"/>
                <a:cs typeface="Arial" panose="020B0604020202020204" pitchFamily="34" charset="0"/>
              </a:rPr>
              <a:t>Long Beach, CA: Seismic Retrofit of Building 2</a:t>
            </a:r>
          </a:p>
          <a:p>
            <a:pPr marL="514350" indent="-514350">
              <a:buFont typeface="+mj-lt"/>
              <a:buAutoNum type="alphaLcParenR"/>
            </a:pPr>
            <a:r>
              <a:rPr lang="en-US" sz="2800" dirty="0">
                <a:latin typeface="Arial" panose="020B0604020202020204" pitchFamily="34" charset="0"/>
                <a:cs typeface="Arial" panose="020B0604020202020204" pitchFamily="34" charset="0"/>
              </a:rPr>
              <a:t>Long Beach, CA: Provide Seismic Bracing for Building 1</a:t>
            </a:r>
          </a:p>
          <a:p>
            <a:pPr marL="0" indent="0">
              <a:buNone/>
            </a:pPr>
            <a:endParaRPr lang="en-US" sz="2800" b="1"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Design:</a:t>
            </a:r>
          </a:p>
          <a:p>
            <a:pPr marL="514350" indent="-514350">
              <a:buFont typeface="+mj-lt"/>
              <a:buAutoNum type="alphaLcParenR"/>
            </a:pPr>
            <a:r>
              <a:rPr lang="en-US" sz="2800" dirty="0">
                <a:latin typeface="Arial" panose="020B0604020202020204" pitchFamily="34" charset="0"/>
                <a:cs typeface="Arial" panose="020B0604020202020204" pitchFamily="34" charset="0"/>
              </a:rPr>
              <a:t>Marion, IL- FCA - Correct Seismic Deficiencies at Building 14</a:t>
            </a:r>
          </a:p>
          <a:p>
            <a:pPr marL="514350" indent="-514350">
              <a:buFont typeface="+mj-lt"/>
              <a:buAutoNum type="alphaLcParenR"/>
            </a:pPr>
            <a:r>
              <a:rPr lang="en-US" sz="2800" dirty="0">
                <a:latin typeface="Arial" panose="020B0604020202020204" pitchFamily="34" charset="0"/>
                <a:cs typeface="Arial" panose="020B0604020202020204" pitchFamily="34" charset="0"/>
              </a:rPr>
              <a:t>Albuquerque, NM: DBB to 35% Schematic Design - Seismically Mitigate Research-Rehabilitation Building, </a:t>
            </a:r>
            <a:r>
              <a:rPr lang="en-US" sz="2800" dirty="0" err="1">
                <a:latin typeface="Arial" panose="020B0604020202020204" pitchFamily="34" charset="0"/>
                <a:cs typeface="Arial" panose="020B0604020202020204" pitchFamily="34" charset="0"/>
              </a:rPr>
              <a:t>Bldg</a:t>
            </a:r>
            <a:r>
              <a:rPr lang="en-US" sz="2800" dirty="0">
                <a:latin typeface="Arial" panose="020B0604020202020204" pitchFamily="34" charset="0"/>
                <a:cs typeface="Arial" panose="020B0604020202020204" pitchFamily="34" charset="0"/>
              </a:rPr>
              <a:t> 11</a:t>
            </a:r>
          </a:p>
          <a:p>
            <a:pPr marL="514350" indent="-514350">
              <a:buFont typeface="+mj-lt"/>
              <a:buAutoNum type="alphaLcParenR"/>
            </a:pPr>
            <a:r>
              <a:rPr lang="en-US" sz="2800" dirty="0">
                <a:latin typeface="Arial" panose="020B0604020202020204" pitchFamily="34" charset="0"/>
                <a:cs typeface="Arial" panose="020B0604020202020204" pitchFamily="34" charset="0"/>
              </a:rPr>
              <a:t>Albuquerque, NM: DBB to Construction Document - Seismically Mitigate Research-Rehabilitation Building, </a:t>
            </a:r>
            <a:r>
              <a:rPr lang="en-US" sz="2800" dirty="0" err="1">
                <a:latin typeface="Arial" panose="020B0604020202020204" pitchFamily="34" charset="0"/>
                <a:cs typeface="Arial" panose="020B0604020202020204" pitchFamily="34" charset="0"/>
              </a:rPr>
              <a:t>Bldg</a:t>
            </a:r>
            <a:r>
              <a:rPr lang="en-US" sz="2800" dirty="0">
                <a:latin typeface="Arial" panose="020B0604020202020204" pitchFamily="34" charset="0"/>
                <a:cs typeface="Arial" panose="020B0604020202020204" pitchFamily="34" charset="0"/>
              </a:rPr>
              <a:t> 11</a:t>
            </a:r>
          </a:p>
          <a:p>
            <a:pPr marL="0" indent="0">
              <a:buNone/>
            </a:pPr>
            <a:endParaRPr lang="en-US" sz="2800" b="1"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1D31199-4511-4EAF-81D0-F34B52F9E70D}"/>
              </a:ext>
            </a:extLst>
          </p:cNvPr>
          <p:cNvSpPr>
            <a:spLocks noGrp="1"/>
          </p:cNvSpPr>
          <p:nvPr>
            <p:ph type="sldNum" sz="quarter" idx="12"/>
          </p:nvPr>
        </p:nvSpPr>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19</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97F846ED-1272-4F5B-A99B-D57AC5D72AA5}"/>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Seismic – VHA Opportunities </a:t>
            </a:r>
          </a:p>
        </p:txBody>
      </p:sp>
    </p:spTree>
    <p:extLst>
      <p:ext uri="{BB962C8B-B14F-4D97-AF65-F5344CB8AC3E}">
        <p14:creationId xmlns:p14="http://schemas.microsoft.com/office/powerpoint/2010/main" val="3610236306"/>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CE6A4E-8C73-48F9-A121-CF0EDE04A8BF}"/>
              </a:ext>
            </a:extLst>
          </p:cNvPr>
          <p:cNvSpPr>
            <a:spLocks noGrp="1"/>
          </p:cNvSpPr>
          <p:nvPr>
            <p:ph type="sldNum" sz="quarter" idx="12"/>
          </p:nvPr>
        </p:nvSpPr>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2</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A39C7443-6849-4080-B084-D8DA3F6CD80E}"/>
              </a:ext>
            </a:extLst>
          </p:cNvPr>
          <p:cNvSpPr>
            <a:spLocks noGrp="1"/>
          </p:cNvSpPr>
          <p:nvPr>
            <p:ph type="title"/>
          </p:nvPr>
        </p:nvSpPr>
        <p:spPr>
          <a:xfrm>
            <a:off x="1524000" y="-76200"/>
            <a:ext cx="9144000" cy="698370"/>
          </a:xfrm>
        </p:spPr>
        <p:txBody>
          <a:bodyPr>
            <a:noAutofit/>
          </a:bodyPr>
          <a:lstStyle/>
          <a:p>
            <a:r>
              <a:rPr lang="en-US" sz="2400" dirty="0">
                <a:latin typeface="Arial" panose="020B0604020202020204" pitchFamily="34" charset="0"/>
                <a:cs typeface="Arial" panose="020B0604020202020204" pitchFamily="34" charset="0"/>
              </a:rPr>
              <a:t>Office of Construction &amp; Facilities Management (CFM)</a:t>
            </a:r>
          </a:p>
        </p:txBody>
      </p:sp>
      <p:sp>
        <p:nvSpPr>
          <p:cNvPr id="6" name="Content Placeholder 5">
            <a:extLst>
              <a:ext uri="{FF2B5EF4-FFF2-40B4-BE49-F238E27FC236}">
                <a16:creationId xmlns:a16="http://schemas.microsoft.com/office/drawing/2014/main" id="{47294AAF-89CF-4C2A-AD39-A38F3195CE58}"/>
              </a:ext>
            </a:extLst>
          </p:cNvPr>
          <p:cNvSpPr>
            <a:spLocks noGrp="1"/>
          </p:cNvSpPr>
          <p:nvPr>
            <p:ph idx="1"/>
          </p:nvPr>
        </p:nvSpPr>
        <p:spPr>
          <a:xfrm>
            <a:off x="3205112" y="990603"/>
            <a:ext cx="8377287" cy="4525963"/>
          </a:xfrm>
        </p:spPr>
        <p:txBody>
          <a:bodyPr>
            <a:normAutofit fontScale="92500"/>
          </a:bodyPr>
          <a:lstStyle/>
          <a:p>
            <a:pPr marL="0" indent="0">
              <a:buNone/>
            </a:pPr>
            <a:r>
              <a:rPr lang="en-US" sz="2400" b="1" dirty="0">
                <a:latin typeface="Arial" panose="020B0604020202020204" pitchFamily="34" charset="0"/>
                <a:cs typeface="Arial" panose="020B0604020202020204" pitchFamily="34" charset="0"/>
              </a:rPr>
              <a:t>VA Mission </a:t>
            </a:r>
            <a:r>
              <a:rPr lang="en-US" sz="2400" dirty="0">
                <a:latin typeface="Arial" panose="020B0604020202020204" pitchFamily="34" charset="0"/>
                <a:cs typeface="Arial" panose="020B0604020202020204" pitchFamily="34" charset="0"/>
              </a:rPr>
              <a:t>- To fulfill President Lincoln's promise, To fulfill President Lincoln's promise to care for those who have served in our nation’s military and for their families, caregivers, and survivors, by serving and honoring the men and women who are America’s Veterans.</a:t>
            </a:r>
            <a:endParaRPr lang="en-US" sz="2400" b="1"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CFM Mission</a:t>
            </a:r>
            <a:r>
              <a:rPr lang="en-US" sz="2400" dirty="0">
                <a:latin typeface="Arial" panose="020B0604020202020204" pitchFamily="34" charset="0"/>
                <a:cs typeface="Arial" panose="020B0604020202020204" pitchFamily="34" charset="0"/>
              </a:rPr>
              <a:t> - Advance VA’s mission in support of our Nation’s Veterans by planning, designing, constructing and acquiring major facilities, and setting design and construction standards.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Core Values - </a:t>
            </a:r>
            <a:r>
              <a:rPr lang="en-US" sz="2400" dirty="0">
                <a:latin typeface="Arial" panose="020B0604020202020204" pitchFamily="34" charset="0"/>
                <a:cs typeface="Arial" panose="020B0604020202020204" pitchFamily="34" charset="0"/>
              </a:rPr>
              <a:t>Integrity, Commitment, Advocacy, Respect, and Excellence (I CARE)</a:t>
            </a:r>
          </a:p>
          <a:p>
            <a:pPr marL="0" indent="0">
              <a:buNone/>
            </a:pPr>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B7CBE24-7B70-47EC-9745-4FF77AA8DEDF}"/>
              </a:ext>
            </a:extLst>
          </p:cNvPr>
          <p:cNvPicPr>
            <a:picLocks noChangeAspect="1"/>
          </p:cNvPicPr>
          <p:nvPr/>
        </p:nvPicPr>
        <p:blipFill>
          <a:blip r:embed="rId2"/>
          <a:stretch>
            <a:fillRect/>
          </a:stretch>
        </p:blipFill>
        <p:spPr>
          <a:xfrm>
            <a:off x="250039" y="1232580"/>
            <a:ext cx="2295975" cy="2196420"/>
          </a:xfrm>
          <a:prstGeom prst="rect">
            <a:avLst/>
          </a:prstGeom>
        </p:spPr>
      </p:pic>
      <p:pic>
        <p:nvPicPr>
          <p:cNvPr id="7" name="Picture 6">
            <a:extLst>
              <a:ext uri="{FF2B5EF4-FFF2-40B4-BE49-F238E27FC236}">
                <a16:creationId xmlns:a16="http://schemas.microsoft.com/office/drawing/2014/main" id="{09E49397-AF70-491B-86D1-BEB49CEBF34A}"/>
              </a:ext>
            </a:extLst>
          </p:cNvPr>
          <p:cNvPicPr>
            <a:picLocks noChangeAspect="1"/>
          </p:cNvPicPr>
          <p:nvPr/>
        </p:nvPicPr>
        <p:blipFill>
          <a:blip r:embed="rId3"/>
          <a:stretch>
            <a:fillRect/>
          </a:stretch>
        </p:blipFill>
        <p:spPr>
          <a:xfrm>
            <a:off x="368791" y="4006260"/>
            <a:ext cx="2302565" cy="1637600"/>
          </a:xfrm>
          <a:prstGeom prst="rect">
            <a:avLst/>
          </a:prstGeom>
        </p:spPr>
      </p:pic>
    </p:spTree>
    <p:extLst>
      <p:ext uri="{BB962C8B-B14F-4D97-AF65-F5344CB8AC3E}">
        <p14:creationId xmlns:p14="http://schemas.microsoft.com/office/powerpoint/2010/main" val="129369025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3C6A8E-9425-4DDE-82DB-EEA291D52A3B}"/>
              </a:ext>
            </a:extLst>
          </p:cNvPr>
          <p:cNvSpPr>
            <a:spLocks noGrp="1"/>
          </p:cNvSpPr>
          <p:nvPr>
            <p:ph idx="1"/>
          </p:nvPr>
        </p:nvSpPr>
        <p:spPr>
          <a:xfrm>
            <a:off x="609600" y="906011"/>
            <a:ext cx="10972800" cy="5211985"/>
          </a:xfrm>
        </p:spPr>
        <p:txBody>
          <a:bodyPr>
            <a:normAutofit/>
          </a:bodyPr>
          <a:lstStyle/>
          <a:p>
            <a:pPr marL="0" indent="0">
              <a:buNone/>
            </a:pPr>
            <a:r>
              <a:rPr lang="en-US" sz="1800" b="1" dirty="0">
                <a:latin typeface="Arial" panose="020B0604020202020204" pitchFamily="34" charset="0"/>
                <a:cs typeface="Arial" panose="020B0604020202020204" pitchFamily="34" charset="0"/>
              </a:rPr>
              <a:t>Design Build:</a:t>
            </a:r>
          </a:p>
          <a:p>
            <a:pPr marL="514350" indent="-514350">
              <a:buFont typeface="+mj-lt"/>
              <a:buAutoNum type="alphaLcParenR"/>
            </a:pPr>
            <a:r>
              <a:rPr lang="en-US" sz="1800" dirty="0">
                <a:latin typeface="Arial" panose="020B0604020202020204" pitchFamily="34" charset="0"/>
                <a:cs typeface="Arial" panose="020B0604020202020204" pitchFamily="34" charset="0"/>
              </a:rPr>
              <a:t>Menlo Park, CA: Solicitation for DB contract-Retrofit Seismically Deficient B114, Boiler House</a:t>
            </a:r>
          </a:p>
          <a:p>
            <a:pPr marL="514350" indent="-514350">
              <a:buFont typeface="+mj-lt"/>
              <a:buAutoNum type="alphaLcParenR"/>
            </a:pPr>
            <a:r>
              <a:rPr lang="en-US" sz="1800" dirty="0">
                <a:latin typeface="Arial" panose="020B0604020202020204" pitchFamily="34" charset="0"/>
                <a:cs typeface="Arial" panose="020B0604020202020204" pitchFamily="34" charset="0"/>
              </a:rPr>
              <a:t>Palo Alto, CA: Solicitation for DB contract-Retrofit Seismically Deficient Building 6</a:t>
            </a:r>
          </a:p>
          <a:p>
            <a:pPr marL="514350" indent="-514350">
              <a:buFont typeface="+mj-lt"/>
              <a:buAutoNum type="alphaLcParenR"/>
            </a:pPr>
            <a:r>
              <a:rPr lang="en-US" sz="1800" dirty="0">
                <a:latin typeface="Arial" panose="020B0604020202020204" pitchFamily="34" charset="0"/>
                <a:cs typeface="Arial" panose="020B0604020202020204" pitchFamily="34" charset="0"/>
              </a:rPr>
              <a:t>Palo Alto, CA: Solicitation for DB contract-Seismic Retrofit Seismically Deficient Building 40, Boiler House</a:t>
            </a:r>
          </a:p>
          <a:p>
            <a:pPr marL="514350" indent="-514350">
              <a:buFont typeface="+mj-lt"/>
              <a:buAutoNum type="alphaLcParenR"/>
            </a:pPr>
            <a:r>
              <a:rPr lang="en-US" sz="1800" dirty="0">
                <a:latin typeface="Arial" panose="020B0604020202020204" pitchFamily="34" charset="0"/>
                <a:cs typeface="Arial" panose="020B0604020202020204" pitchFamily="34" charset="0"/>
              </a:rPr>
              <a:t>Palo Alto, CA: Solicitation for DB contract - Renovate Seismically Deficient Building 7, SCI/Rehab</a:t>
            </a:r>
          </a:p>
          <a:p>
            <a:pPr marL="514350" indent="-514350">
              <a:buFont typeface="+mj-lt"/>
              <a:buAutoNum type="alphaLcParenR"/>
            </a:pPr>
            <a:r>
              <a:rPr lang="en-US" sz="1800" dirty="0">
                <a:latin typeface="Arial" panose="020B0604020202020204" pitchFamily="34" charset="0"/>
                <a:cs typeface="Arial" panose="020B0604020202020204" pitchFamily="34" charset="0"/>
              </a:rPr>
              <a:t>Sepulveda, CA: Award RFP Level 1 SD1 Replace Seismically Deficient </a:t>
            </a:r>
            <a:r>
              <a:rPr lang="en-US" sz="1800" dirty="0" err="1">
                <a:latin typeface="Arial" panose="020B0604020202020204" pitchFamily="34" charset="0"/>
                <a:cs typeface="Arial" panose="020B0604020202020204" pitchFamily="34" charset="0"/>
              </a:rPr>
              <a:t>Bldg</a:t>
            </a:r>
            <a:r>
              <a:rPr lang="en-US" sz="1800" dirty="0">
                <a:latin typeface="Arial" panose="020B0604020202020204" pitchFamily="34" charset="0"/>
                <a:cs typeface="Arial" panose="020B0604020202020204" pitchFamily="34" charset="0"/>
              </a:rPr>
              <a:t> 47 and 103, with a New Building</a:t>
            </a:r>
          </a:p>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Construction:</a:t>
            </a:r>
          </a:p>
          <a:p>
            <a:pPr marL="514350" indent="-514350">
              <a:buFont typeface="+mj-lt"/>
              <a:buAutoNum type="alphaLcParenR"/>
            </a:pPr>
            <a:r>
              <a:rPr lang="en-US" sz="1800" dirty="0">
                <a:latin typeface="Arial" panose="020B0604020202020204" pitchFamily="34" charset="0"/>
                <a:cs typeface="Arial" panose="020B0604020202020204" pitchFamily="34" charset="0"/>
              </a:rPr>
              <a:t>Reno, NV - Replace Seismically Deficient Boiler Plant, </a:t>
            </a:r>
            <a:r>
              <a:rPr lang="en-US" sz="1800" dirty="0" err="1">
                <a:latin typeface="Arial" panose="020B0604020202020204" pitchFamily="34" charset="0"/>
                <a:cs typeface="Arial" panose="020B0604020202020204" pitchFamily="34" charset="0"/>
              </a:rPr>
              <a:t>Bldg</a:t>
            </a:r>
            <a:r>
              <a:rPr lang="en-US" sz="1800" dirty="0">
                <a:latin typeface="Arial" panose="020B0604020202020204" pitchFamily="34" charset="0"/>
                <a:cs typeface="Arial" panose="020B0604020202020204" pitchFamily="34" charset="0"/>
              </a:rPr>
              <a:t> 8</a:t>
            </a:r>
          </a:p>
          <a:p>
            <a:pPr marL="0" indent="0">
              <a:buNone/>
            </a:pPr>
            <a:endParaRPr lang="en-US" sz="1800" b="1" dirty="0">
              <a:highlight>
                <a:srgbClr val="FFFF00"/>
              </a:highlight>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1D31199-4511-4EAF-81D0-F34B52F9E70D}"/>
              </a:ext>
            </a:extLst>
          </p:cNvPr>
          <p:cNvSpPr>
            <a:spLocks noGrp="1"/>
          </p:cNvSpPr>
          <p:nvPr>
            <p:ph type="sldNum" sz="quarter" idx="12"/>
          </p:nvPr>
        </p:nvSpPr>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20</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97F846ED-1272-4F5B-A99B-D57AC5D72AA5}"/>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Seismic – VHA Opportunities </a:t>
            </a:r>
          </a:p>
        </p:txBody>
      </p:sp>
    </p:spTree>
    <p:extLst>
      <p:ext uri="{BB962C8B-B14F-4D97-AF65-F5344CB8AC3E}">
        <p14:creationId xmlns:p14="http://schemas.microsoft.com/office/powerpoint/2010/main" val="43677573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3C6A8E-9425-4DDE-82DB-EEA291D52A3B}"/>
              </a:ext>
            </a:extLst>
          </p:cNvPr>
          <p:cNvSpPr>
            <a:spLocks noGrp="1"/>
          </p:cNvSpPr>
          <p:nvPr>
            <p:ph idx="1"/>
          </p:nvPr>
        </p:nvSpPr>
        <p:spPr>
          <a:xfrm>
            <a:off x="609600" y="906011"/>
            <a:ext cx="10972800" cy="4946149"/>
          </a:xfrm>
        </p:spPr>
        <p:txBody>
          <a:bodyPr>
            <a:noAutofit/>
          </a:bodyPr>
          <a:lstStyle/>
          <a:p>
            <a:pPr marL="0" indent="0">
              <a:buNone/>
            </a:pPr>
            <a:r>
              <a:rPr lang="en-US" sz="1800" b="1" dirty="0">
                <a:latin typeface="Arial" panose="020B0604020202020204" pitchFamily="34" charset="0"/>
                <a:cs typeface="Arial" panose="020B0604020202020204" pitchFamily="34" charset="0"/>
              </a:rPr>
              <a:t>Project Books:</a:t>
            </a:r>
          </a:p>
          <a:p>
            <a:pPr marL="514350" indent="-514350">
              <a:buFont typeface="+mj-lt"/>
              <a:buAutoNum type="alphaLcParenR"/>
            </a:pPr>
            <a:r>
              <a:rPr lang="en-US" sz="1800" dirty="0">
                <a:latin typeface="Arial" panose="020B0604020202020204" pitchFamily="34" charset="0"/>
                <a:cs typeface="Arial" panose="020B0604020202020204" pitchFamily="34" charset="0"/>
              </a:rPr>
              <a:t>Seattle, WA: Replace Seismically Deficient Research Buildings with New Building, </a:t>
            </a:r>
            <a:r>
              <a:rPr lang="en-US" sz="1800" dirty="0" err="1">
                <a:latin typeface="Arial" panose="020B0604020202020204" pitchFamily="34" charset="0"/>
                <a:cs typeface="Arial" panose="020B0604020202020204" pitchFamily="34" charset="0"/>
              </a:rPr>
              <a:t>Bldgs</a:t>
            </a:r>
            <a:r>
              <a:rPr lang="en-US" sz="1800" dirty="0">
                <a:latin typeface="Arial" panose="020B0604020202020204" pitchFamily="34" charset="0"/>
                <a:cs typeface="Arial" panose="020B0604020202020204" pitchFamily="34" charset="0"/>
              </a:rPr>
              <a:t> 8 and 11</a:t>
            </a:r>
          </a:p>
          <a:p>
            <a:pPr marL="514350" indent="-514350">
              <a:buFont typeface="+mj-lt"/>
              <a:buAutoNum type="alphaLcParenR"/>
            </a:pPr>
            <a:r>
              <a:rPr lang="en-US" sz="1800" dirty="0">
                <a:latin typeface="Arial" panose="020B0604020202020204" pitchFamily="34" charset="0"/>
                <a:cs typeface="Arial" panose="020B0604020202020204" pitchFamily="34" charset="0"/>
              </a:rPr>
              <a:t>Columbia, MO: Correct Seismic Deficiencies-Ph.1, </a:t>
            </a:r>
            <a:r>
              <a:rPr lang="en-US" sz="1800" dirty="0" err="1">
                <a:latin typeface="Arial" panose="020B0604020202020204" pitchFamily="34" charset="0"/>
                <a:cs typeface="Arial" panose="020B0604020202020204" pitchFamily="34" charset="0"/>
              </a:rPr>
              <a:t>Bldg</a:t>
            </a:r>
            <a:r>
              <a:rPr lang="en-US" sz="1800" dirty="0">
                <a:latin typeface="Arial" panose="020B0604020202020204" pitchFamily="34" charset="0"/>
                <a:cs typeface="Arial" panose="020B0604020202020204" pitchFamily="34" charset="0"/>
              </a:rPr>
              <a:t> 1</a:t>
            </a:r>
          </a:p>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Design:</a:t>
            </a:r>
          </a:p>
          <a:p>
            <a:pPr marL="514350" indent="-514350">
              <a:buFont typeface="+mj-lt"/>
              <a:buAutoNum type="alphaLcParenR"/>
            </a:pPr>
            <a:r>
              <a:rPr lang="en-US" sz="1800" dirty="0">
                <a:latin typeface="Arial" panose="020B0604020202020204" pitchFamily="34" charset="0"/>
                <a:cs typeface="Arial" panose="020B0604020202020204" pitchFamily="34" charset="0"/>
              </a:rPr>
              <a:t>Poplar Bluff, MO: Correct Seismic Deficiencies </a:t>
            </a:r>
            <a:r>
              <a:rPr lang="en-US" sz="1800" dirty="0" err="1">
                <a:latin typeface="Arial" panose="020B0604020202020204" pitchFamily="34" charset="0"/>
                <a:cs typeface="Arial" panose="020B0604020202020204" pitchFamily="34" charset="0"/>
              </a:rPr>
              <a:t>Bldg</a:t>
            </a:r>
            <a:r>
              <a:rPr lang="en-US" sz="1800" dirty="0">
                <a:latin typeface="Arial" panose="020B0604020202020204" pitchFamily="34" charset="0"/>
                <a:cs typeface="Arial" panose="020B0604020202020204" pitchFamily="34" charset="0"/>
              </a:rPr>
              <a:t> 1</a:t>
            </a:r>
          </a:p>
          <a:p>
            <a:pPr marL="514350" indent="-514350">
              <a:buFont typeface="+mj-lt"/>
              <a:buAutoNum type="alphaLcParenR"/>
            </a:pPr>
            <a:r>
              <a:rPr lang="en-US" sz="1800" dirty="0">
                <a:latin typeface="Arial" panose="020B0604020202020204" pitchFamily="34" charset="0"/>
                <a:cs typeface="Arial" panose="020B0604020202020204" pitchFamily="34" charset="0"/>
              </a:rPr>
              <a:t>Walla Walla, WA: Seismically Mitigate and Renovation of Building 75</a:t>
            </a:r>
          </a:p>
          <a:p>
            <a:pPr marL="514350" indent="-514350">
              <a:buFont typeface="+mj-lt"/>
              <a:buAutoNum type="alphaLcParenR"/>
            </a:pPr>
            <a:r>
              <a:rPr lang="en-US" sz="1800" dirty="0">
                <a:latin typeface="Arial" panose="020B0604020202020204" pitchFamily="34" charset="0"/>
                <a:cs typeface="Arial" panose="020B0604020202020204" pitchFamily="34" charset="0"/>
              </a:rPr>
              <a:t>Walla Walla, WA: Seismically Mitigate Building 77</a:t>
            </a:r>
          </a:p>
          <a:p>
            <a:pPr marL="514350" indent="-514350">
              <a:buFont typeface="+mj-lt"/>
              <a:buAutoNum type="alphaLcParenR"/>
            </a:pPr>
            <a:r>
              <a:rPr lang="en-US" sz="1800" dirty="0">
                <a:latin typeface="Arial" panose="020B0604020202020204" pitchFamily="34" charset="0"/>
                <a:cs typeface="Arial" panose="020B0604020202020204" pitchFamily="34" charset="0"/>
              </a:rPr>
              <a:t>Walla Walla, WA: Seismically Mitigate Admin and Clinical Support Building, </a:t>
            </a:r>
            <a:r>
              <a:rPr lang="en-US" sz="1800" dirty="0" err="1">
                <a:latin typeface="Arial" panose="020B0604020202020204" pitchFamily="34" charset="0"/>
                <a:cs typeface="Arial" panose="020B0604020202020204" pitchFamily="34" charset="0"/>
              </a:rPr>
              <a:t>Bldg</a:t>
            </a:r>
            <a:r>
              <a:rPr lang="en-US" sz="1800" dirty="0">
                <a:latin typeface="Arial" panose="020B0604020202020204" pitchFamily="34" charset="0"/>
                <a:cs typeface="Arial" panose="020B0604020202020204" pitchFamily="34" charset="0"/>
              </a:rPr>
              <a:t> 68</a:t>
            </a:r>
          </a:p>
          <a:p>
            <a:pPr marL="514350" indent="-514350">
              <a:buFont typeface="+mj-lt"/>
              <a:buAutoNum type="alphaLcParenR"/>
            </a:pPr>
            <a:r>
              <a:rPr lang="en-US" sz="1800" dirty="0">
                <a:latin typeface="Arial" panose="020B0604020202020204" pitchFamily="34" charset="0"/>
                <a:cs typeface="Arial" panose="020B0604020202020204" pitchFamily="34" charset="0"/>
              </a:rPr>
              <a:t>Albuquerque, NM: DBB to 35% Schematic Design - Seismically Mitigate Psychiatry Building, </a:t>
            </a:r>
            <a:r>
              <a:rPr lang="en-US" sz="1800" dirty="0" err="1">
                <a:latin typeface="Arial" panose="020B0604020202020204" pitchFamily="34" charset="0"/>
                <a:cs typeface="Arial" panose="020B0604020202020204" pitchFamily="34" charset="0"/>
              </a:rPr>
              <a:t>Bldg</a:t>
            </a:r>
            <a:r>
              <a:rPr lang="en-US" sz="1800" dirty="0">
                <a:latin typeface="Arial" panose="020B0604020202020204" pitchFamily="34" charset="0"/>
                <a:cs typeface="Arial" panose="020B0604020202020204" pitchFamily="34" charset="0"/>
              </a:rPr>
              <a:t> 1</a:t>
            </a:r>
          </a:p>
          <a:p>
            <a:pPr marL="514350" indent="-514350">
              <a:buFont typeface="+mj-lt"/>
              <a:buAutoNum type="alphaLcParenR"/>
            </a:pPr>
            <a:r>
              <a:rPr lang="en-US" sz="1800" dirty="0">
                <a:latin typeface="Arial" panose="020B0604020202020204" pitchFamily="34" charset="0"/>
                <a:cs typeface="Arial" panose="020B0604020202020204" pitchFamily="34" charset="0"/>
              </a:rPr>
              <a:t>Albuquerque, NM: DBB to 35% Schematic Design - Seismically Mitigate Psychiatry-RCU Building, </a:t>
            </a:r>
            <a:r>
              <a:rPr lang="en-US" sz="1800" dirty="0" err="1">
                <a:latin typeface="Arial" panose="020B0604020202020204" pitchFamily="34" charset="0"/>
                <a:cs typeface="Arial" panose="020B0604020202020204" pitchFamily="34" charset="0"/>
              </a:rPr>
              <a:t>Bldg</a:t>
            </a:r>
            <a:r>
              <a:rPr lang="en-US" sz="1800" dirty="0">
                <a:latin typeface="Arial" panose="020B0604020202020204" pitchFamily="34" charset="0"/>
                <a:cs typeface="Arial" panose="020B0604020202020204" pitchFamily="34" charset="0"/>
              </a:rPr>
              <a:t> 3</a:t>
            </a:r>
          </a:p>
          <a:p>
            <a:pPr marL="514350" indent="-514350">
              <a:buFont typeface="+mj-lt"/>
              <a:buAutoNum type="alphaLcParenR"/>
            </a:pPr>
            <a:r>
              <a:rPr lang="en-US" sz="1800" dirty="0">
                <a:latin typeface="Arial" panose="020B0604020202020204" pitchFamily="34" charset="0"/>
                <a:cs typeface="Arial" panose="020B0604020202020204" pitchFamily="34" charset="0"/>
              </a:rPr>
              <a:t>Albuquerque, NM: DBB to 35% Schematic Design - Seismically Mitigate Building 2</a:t>
            </a:r>
          </a:p>
          <a:p>
            <a:pPr marL="514350" indent="-514350">
              <a:buFont typeface="+mj-lt"/>
              <a:buAutoNum type="alphaLcParenR"/>
            </a:pPr>
            <a:r>
              <a:rPr lang="en-US" sz="1800" dirty="0">
                <a:latin typeface="Arial" panose="020B0604020202020204" pitchFamily="34" charset="0"/>
                <a:cs typeface="Arial" panose="020B0604020202020204" pitchFamily="34" charset="0"/>
              </a:rPr>
              <a:t>Albuquerque, NM: DBB to 35% Schematic Design - Seismically Mitigate Building 4</a:t>
            </a:r>
          </a:p>
          <a:p>
            <a:pPr marL="514350" indent="-514350">
              <a:buFont typeface="+mj-lt"/>
              <a:buAutoNum type="alphaLcParenR"/>
            </a:pPr>
            <a:r>
              <a:rPr lang="en-US" sz="1800" dirty="0">
                <a:latin typeface="Arial" panose="020B0604020202020204" pitchFamily="34" charset="0"/>
                <a:cs typeface="Arial" panose="020B0604020202020204" pitchFamily="34" charset="0"/>
              </a:rPr>
              <a:t>Albuquerque, NM: DBB to 35% Schematic Design - Seismically Mitigate Research Building, </a:t>
            </a:r>
            <a:r>
              <a:rPr lang="en-US" sz="1800" dirty="0" err="1">
                <a:latin typeface="Arial" panose="020B0604020202020204" pitchFamily="34" charset="0"/>
                <a:cs typeface="Arial" panose="020B0604020202020204" pitchFamily="34" charset="0"/>
              </a:rPr>
              <a:t>Bldg</a:t>
            </a:r>
            <a:r>
              <a:rPr lang="en-US" sz="1800" dirty="0">
                <a:latin typeface="Arial" panose="020B0604020202020204" pitchFamily="34" charset="0"/>
                <a:cs typeface="Arial" panose="020B0604020202020204" pitchFamily="34" charset="0"/>
              </a:rPr>
              <a:t> 10</a:t>
            </a:r>
          </a:p>
        </p:txBody>
      </p:sp>
      <p:sp>
        <p:nvSpPr>
          <p:cNvPr id="3" name="Slide Number Placeholder 2">
            <a:extLst>
              <a:ext uri="{FF2B5EF4-FFF2-40B4-BE49-F238E27FC236}">
                <a16:creationId xmlns:a16="http://schemas.microsoft.com/office/drawing/2014/main" id="{D1D31199-4511-4EAF-81D0-F34B52F9E70D}"/>
              </a:ext>
            </a:extLst>
          </p:cNvPr>
          <p:cNvSpPr>
            <a:spLocks noGrp="1"/>
          </p:cNvSpPr>
          <p:nvPr>
            <p:ph type="sldNum" sz="quarter" idx="12"/>
          </p:nvPr>
        </p:nvSpPr>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21</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97F846ED-1272-4F5B-A99B-D57AC5D72AA5}"/>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Plus Up Seismic – VHA Opportunities </a:t>
            </a:r>
          </a:p>
        </p:txBody>
      </p:sp>
    </p:spTree>
    <p:extLst>
      <p:ext uri="{BB962C8B-B14F-4D97-AF65-F5344CB8AC3E}">
        <p14:creationId xmlns:p14="http://schemas.microsoft.com/office/powerpoint/2010/main" val="825854671"/>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3C6A8E-9425-4DDE-82DB-EEA291D52A3B}"/>
              </a:ext>
            </a:extLst>
          </p:cNvPr>
          <p:cNvSpPr>
            <a:spLocks noGrp="1"/>
          </p:cNvSpPr>
          <p:nvPr>
            <p:ph idx="1"/>
          </p:nvPr>
        </p:nvSpPr>
        <p:spPr>
          <a:xfrm>
            <a:off x="609600" y="823007"/>
            <a:ext cx="10972800" cy="5211985"/>
          </a:xfrm>
        </p:spPr>
        <p:txBody>
          <a:bodyPr>
            <a:noAutofit/>
          </a:bodyPr>
          <a:lstStyle/>
          <a:p>
            <a:pPr marL="0" indent="0">
              <a:buNone/>
            </a:pPr>
            <a:r>
              <a:rPr lang="en-US" sz="1800" b="1" dirty="0">
                <a:latin typeface="Arial" panose="020B0604020202020204" pitchFamily="34" charset="0"/>
                <a:cs typeface="Arial" panose="020B0604020202020204" pitchFamily="34" charset="0"/>
              </a:rPr>
              <a:t>Design:</a:t>
            </a:r>
          </a:p>
          <a:p>
            <a:pPr marL="514350" indent="-514350">
              <a:buFont typeface="+mj-lt"/>
              <a:buAutoNum type="alphaLcParenR"/>
            </a:pPr>
            <a:r>
              <a:rPr lang="en-US" sz="1800" dirty="0">
                <a:latin typeface="Arial" panose="020B0604020202020204" pitchFamily="34" charset="0"/>
                <a:cs typeface="Arial" panose="020B0604020202020204" pitchFamily="34" charset="0"/>
              </a:rPr>
              <a:t>Albuquerque, NM: DBB to 35% Schematic Design - Seismically Mitigate Research Building, </a:t>
            </a:r>
            <a:r>
              <a:rPr lang="en-US" sz="1800" dirty="0" err="1">
                <a:latin typeface="Arial" panose="020B0604020202020204" pitchFamily="34" charset="0"/>
                <a:cs typeface="Arial" panose="020B0604020202020204" pitchFamily="34" charset="0"/>
              </a:rPr>
              <a:t>Bldg</a:t>
            </a:r>
            <a:r>
              <a:rPr lang="en-US" sz="1800" dirty="0">
                <a:latin typeface="Arial" panose="020B0604020202020204" pitchFamily="34" charset="0"/>
                <a:cs typeface="Arial" panose="020B0604020202020204" pitchFamily="34" charset="0"/>
              </a:rPr>
              <a:t> 12</a:t>
            </a:r>
          </a:p>
          <a:p>
            <a:pPr marL="514350" indent="-514350">
              <a:buFont typeface="+mj-lt"/>
              <a:buAutoNum type="alphaLcParenR"/>
            </a:pPr>
            <a:r>
              <a:rPr lang="en-US" sz="1800" dirty="0">
                <a:latin typeface="Arial" panose="020B0604020202020204" pitchFamily="34" charset="0"/>
                <a:cs typeface="Arial" panose="020B0604020202020204" pitchFamily="34" charset="0"/>
              </a:rPr>
              <a:t>Albuquerque, NM: DBB to 35% Schematic Design - Seismically Mitigate Non-Institutional Care Building, </a:t>
            </a:r>
            <a:r>
              <a:rPr lang="en-US" sz="1800" dirty="0" err="1">
                <a:latin typeface="Arial" panose="020B0604020202020204" pitchFamily="34" charset="0"/>
                <a:cs typeface="Arial" panose="020B0604020202020204" pitchFamily="34" charset="0"/>
              </a:rPr>
              <a:t>Bldg</a:t>
            </a:r>
            <a:r>
              <a:rPr lang="en-US" sz="1800" dirty="0">
                <a:latin typeface="Arial" panose="020B0604020202020204" pitchFamily="34" charset="0"/>
                <a:cs typeface="Arial" panose="020B0604020202020204" pitchFamily="34" charset="0"/>
              </a:rPr>
              <a:t> 15</a:t>
            </a:r>
          </a:p>
          <a:p>
            <a:pPr marL="514350" indent="-514350">
              <a:buFont typeface="+mj-lt"/>
              <a:buAutoNum type="alphaLcParenR"/>
            </a:pPr>
            <a:r>
              <a:rPr lang="en-US" sz="1800" dirty="0">
                <a:latin typeface="Arial" panose="020B0604020202020204" pitchFamily="34" charset="0"/>
                <a:cs typeface="Arial" panose="020B0604020202020204" pitchFamily="34" charset="0"/>
              </a:rPr>
              <a:t>Albuquerque, NM: DBB to Construction Document - Seismically Mitigate Psychiatry Building, </a:t>
            </a:r>
            <a:r>
              <a:rPr lang="en-US" sz="1800" dirty="0" err="1">
                <a:latin typeface="Arial" panose="020B0604020202020204" pitchFamily="34" charset="0"/>
                <a:cs typeface="Arial" panose="020B0604020202020204" pitchFamily="34" charset="0"/>
              </a:rPr>
              <a:t>Bldg</a:t>
            </a:r>
            <a:r>
              <a:rPr lang="en-US" sz="1800" dirty="0">
                <a:latin typeface="Arial" panose="020B0604020202020204" pitchFamily="34" charset="0"/>
                <a:cs typeface="Arial" panose="020B0604020202020204" pitchFamily="34" charset="0"/>
              </a:rPr>
              <a:t> 1</a:t>
            </a:r>
          </a:p>
          <a:p>
            <a:pPr marL="514350" indent="-514350">
              <a:buFont typeface="+mj-lt"/>
              <a:buAutoNum type="alphaLcParenR"/>
            </a:pPr>
            <a:r>
              <a:rPr lang="en-US" sz="1800" dirty="0">
                <a:latin typeface="Arial" panose="020B0604020202020204" pitchFamily="34" charset="0"/>
                <a:cs typeface="Arial" panose="020B0604020202020204" pitchFamily="34" charset="0"/>
              </a:rPr>
              <a:t>Albuquerque, NM: DBB to Construction Document - Seismically Mitigate Psychiatry-RCU Building, </a:t>
            </a:r>
            <a:r>
              <a:rPr lang="en-US" sz="1800" dirty="0" err="1">
                <a:latin typeface="Arial" panose="020B0604020202020204" pitchFamily="34" charset="0"/>
                <a:cs typeface="Arial" panose="020B0604020202020204" pitchFamily="34" charset="0"/>
              </a:rPr>
              <a:t>Bldg</a:t>
            </a:r>
            <a:r>
              <a:rPr lang="en-US" sz="1800" dirty="0">
                <a:latin typeface="Arial" panose="020B0604020202020204" pitchFamily="34" charset="0"/>
                <a:cs typeface="Arial" panose="020B0604020202020204" pitchFamily="34" charset="0"/>
              </a:rPr>
              <a:t> 3</a:t>
            </a:r>
          </a:p>
          <a:p>
            <a:pPr marL="514350" indent="-514350">
              <a:buFont typeface="+mj-lt"/>
              <a:buAutoNum type="alphaLcParenR"/>
            </a:pPr>
            <a:r>
              <a:rPr lang="en-US" sz="1800" dirty="0">
                <a:latin typeface="Arial" panose="020B0604020202020204" pitchFamily="34" charset="0"/>
                <a:cs typeface="Arial" panose="020B0604020202020204" pitchFamily="34" charset="0"/>
              </a:rPr>
              <a:t>Albuquerque, NM: DBB to Construction Document - Seismically Mitigate Building 2</a:t>
            </a:r>
          </a:p>
          <a:p>
            <a:pPr marL="514350" indent="-514350">
              <a:buFont typeface="+mj-lt"/>
              <a:buAutoNum type="alphaLcParenR"/>
            </a:pPr>
            <a:r>
              <a:rPr lang="en-US" sz="1800" dirty="0">
                <a:latin typeface="Arial" panose="020B0604020202020204" pitchFamily="34" charset="0"/>
                <a:cs typeface="Arial" panose="020B0604020202020204" pitchFamily="34" charset="0"/>
              </a:rPr>
              <a:t>Albuquerque, NM: DBB to Construction Document - Seismically Mitigate Building 4</a:t>
            </a:r>
          </a:p>
          <a:p>
            <a:pPr marL="514350" indent="-514350">
              <a:buFont typeface="+mj-lt"/>
              <a:buAutoNum type="alphaLcParenR"/>
            </a:pPr>
            <a:r>
              <a:rPr lang="en-US" sz="1800" dirty="0">
                <a:latin typeface="Arial" panose="020B0604020202020204" pitchFamily="34" charset="0"/>
                <a:cs typeface="Arial" panose="020B0604020202020204" pitchFamily="34" charset="0"/>
              </a:rPr>
              <a:t>Albuquerque, NM: DBB to Construction Document - Seismically Mitigate Research Building, </a:t>
            </a:r>
            <a:r>
              <a:rPr lang="en-US" sz="1800" dirty="0" err="1">
                <a:latin typeface="Arial" panose="020B0604020202020204" pitchFamily="34" charset="0"/>
                <a:cs typeface="Arial" panose="020B0604020202020204" pitchFamily="34" charset="0"/>
              </a:rPr>
              <a:t>Bldg</a:t>
            </a:r>
            <a:r>
              <a:rPr lang="en-US" sz="1800" dirty="0">
                <a:latin typeface="Arial" panose="020B0604020202020204" pitchFamily="34" charset="0"/>
                <a:cs typeface="Arial" panose="020B0604020202020204" pitchFamily="34" charset="0"/>
              </a:rPr>
              <a:t> 10</a:t>
            </a:r>
          </a:p>
          <a:p>
            <a:pPr marL="514350" indent="-514350">
              <a:buFont typeface="+mj-lt"/>
              <a:buAutoNum type="alphaLcParenR"/>
            </a:pPr>
            <a:r>
              <a:rPr lang="en-US" sz="1800" dirty="0">
                <a:latin typeface="Arial" panose="020B0604020202020204" pitchFamily="34" charset="0"/>
                <a:cs typeface="Arial" panose="020B0604020202020204" pitchFamily="34" charset="0"/>
              </a:rPr>
              <a:t>Albuquerque, NM: DBB to Construction Document - Seismically Mitigate Research Building, </a:t>
            </a:r>
            <a:r>
              <a:rPr lang="en-US" sz="1800" dirty="0" err="1">
                <a:latin typeface="Arial" panose="020B0604020202020204" pitchFamily="34" charset="0"/>
                <a:cs typeface="Arial" panose="020B0604020202020204" pitchFamily="34" charset="0"/>
              </a:rPr>
              <a:t>Bldg</a:t>
            </a:r>
            <a:r>
              <a:rPr lang="en-US" sz="1800" dirty="0">
                <a:latin typeface="Arial" panose="020B0604020202020204" pitchFamily="34" charset="0"/>
                <a:cs typeface="Arial" panose="020B0604020202020204" pitchFamily="34" charset="0"/>
              </a:rPr>
              <a:t> 12</a:t>
            </a:r>
          </a:p>
          <a:p>
            <a:pPr marL="514350" indent="-514350">
              <a:buFont typeface="+mj-lt"/>
              <a:buAutoNum type="alphaLcParenR"/>
            </a:pPr>
            <a:r>
              <a:rPr lang="en-US" sz="1800" dirty="0">
                <a:latin typeface="Arial" panose="020B0604020202020204" pitchFamily="34" charset="0"/>
                <a:cs typeface="Arial" panose="020B0604020202020204" pitchFamily="34" charset="0"/>
              </a:rPr>
              <a:t>Albuquerque, NM: DBB to Construction Document - Seismically Mitigate Non-Institutional Care Building, </a:t>
            </a:r>
            <a:r>
              <a:rPr lang="en-US" sz="1800" dirty="0" err="1">
                <a:latin typeface="Arial" panose="020B0604020202020204" pitchFamily="34" charset="0"/>
                <a:cs typeface="Arial" panose="020B0604020202020204" pitchFamily="34" charset="0"/>
              </a:rPr>
              <a:t>Bldg</a:t>
            </a:r>
            <a:r>
              <a:rPr lang="en-US" sz="1800" dirty="0">
                <a:latin typeface="Arial" panose="020B0604020202020204" pitchFamily="34" charset="0"/>
                <a:cs typeface="Arial" panose="020B0604020202020204" pitchFamily="34" charset="0"/>
              </a:rPr>
              <a:t> 15</a:t>
            </a:r>
          </a:p>
          <a:p>
            <a:pPr marL="0" indent="0">
              <a:buNone/>
            </a:pPr>
            <a:r>
              <a:rPr lang="en-US" sz="1800" b="1" dirty="0">
                <a:latin typeface="Arial" panose="020B0604020202020204" pitchFamily="34" charset="0"/>
                <a:cs typeface="Arial" panose="020B0604020202020204" pitchFamily="34" charset="0"/>
              </a:rPr>
              <a:t>Construction:</a:t>
            </a:r>
          </a:p>
          <a:p>
            <a:pPr marL="514350" indent="-514350">
              <a:buFont typeface="+mj-lt"/>
              <a:buAutoNum type="alphaLcParenR"/>
            </a:pPr>
            <a:r>
              <a:rPr lang="en-US" sz="1800" dirty="0">
                <a:latin typeface="Arial" panose="020B0604020202020204" pitchFamily="34" charset="0"/>
                <a:cs typeface="Arial" panose="020B0604020202020204" pitchFamily="34" charset="0"/>
              </a:rPr>
              <a:t>Leavenworth: Correct Seismic Deficiencies for Building 41</a:t>
            </a:r>
          </a:p>
          <a:p>
            <a:pPr marL="514350" indent="-514350">
              <a:buFont typeface="+mj-lt"/>
              <a:buAutoNum type="alphaLcParenR"/>
            </a:pPr>
            <a:r>
              <a:rPr lang="en-US" sz="1800" dirty="0">
                <a:latin typeface="Arial" panose="020B0604020202020204" pitchFamily="34" charset="0"/>
                <a:cs typeface="Arial" panose="020B0604020202020204" pitchFamily="34" charset="0"/>
              </a:rPr>
              <a:t>Marion, IL: Correct Seismic Deficiencies B13</a:t>
            </a:r>
          </a:p>
        </p:txBody>
      </p:sp>
      <p:sp>
        <p:nvSpPr>
          <p:cNvPr id="3" name="Slide Number Placeholder 2">
            <a:extLst>
              <a:ext uri="{FF2B5EF4-FFF2-40B4-BE49-F238E27FC236}">
                <a16:creationId xmlns:a16="http://schemas.microsoft.com/office/drawing/2014/main" id="{D1D31199-4511-4EAF-81D0-F34B52F9E70D}"/>
              </a:ext>
            </a:extLst>
          </p:cNvPr>
          <p:cNvSpPr>
            <a:spLocks noGrp="1"/>
          </p:cNvSpPr>
          <p:nvPr>
            <p:ph type="sldNum" sz="quarter" idx="12"/>
          </p:nvPr>
        </p:nvSpPr>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22</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97F846ED-1272-4F5B-A99B-D57AC5D72AA5}"/>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Plus Up Seismic – VHA Opportunities </a:t>
            </a:r>
          </a:p>
        </p:txBody>
      </p:sp>
    </p:spTree>
    <p:extLst>
      <p:ext uri="{BB962C8B-B14F-4D97-AF65-F5344CB8AC3E}">
        <p14:creationId xmlns:p14="http://schemas.microsoft.com/office/powerpoint/2010/main" val="3152311960"/>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23DD57-9C30-4200-90D2-FD14C3BE48EE}"/>
              </a:ext>
            </a:extLst>
          </p:cNvPr>
          <p:cNvSpPr>
            <a:spLocks noGrp="1"/>
          </p:cNvSpPr>
          <p:nvPr>
            <p:ph idx="1"/>
          </p:nvPr>
        </p:nvSpPr>
        <p:spPr>
          <a:xfrm>
            <a:off x="609600" y="1390651"/>
            <a:ext cx="10972800" cy="3162300"/>
          </a:xfrm>
        </p:spPr>
        <p:txBody>
          <a:bodyPr>
            <a:normAutofit/>
          </a:bodyPr>
          <a:lstStyle/>
          <a:p>
            <a:pPr marL="0" indent="0">
              <a:buNone/>
            </a:pPr>
            <a:endParaRPr lang="en-US" sz="1400" dirty="0">
              <a:latin typeface="Arial" panose="020B0604020202020204" pitchFamily="34" charset="0"/>
              <a:cs typeface="Arial" panose="020B0604020202020204" pitchFamily="34" charset="0"/>
            </a:endParaRPr>
          </a:p>
          <a:p>
            <a:pPr marL="514350" indent="-514350">
              <a:buFont typeface="+mj-lt"/>
              <a:buAutoNum type="alphaLcParenR"/>
            </a:pPr>
            <a:r>
              <a:rPr lang="en-US" sz="2800" dirty="0">
                <a:latin typeface="Arial" panose="020B0604020202020204" pitchFamily="34" charset="0"/>
                <a:cs typeface="Arial" panose="020B0604020202020204" pitchFamily="34" charset="0"/>
              </a:rPr>
              <a:t>Cost Estimating IDIQ </a:t>
            </a:r>
          </a:p>
          <a:p>
            <a:pPr marL="514350" indent="-514350">
              <a:buFont typeface="+mj-lt"/>
              <a:buAutoNum type="alphaLcParenR"/>
            </a:pPr>
            <a:r>
              <a:rPr lang="en-US" sz="2800" dirty="0">
                <a:latin typeface="Arial" panose="020B0604020202020204" pitchFamily="34" charset="0"/>
                <a:cs typeface="Arial" panose="020B0604020202020204" pitchFamily="34" charset="0"/>
              </a:rPr>
              <a:t>Veteran Facility Transformation and Healthcare Enhancement (formerly known as MASHO)</a:t>
            </a:r>
          </a:p>
          <a:p>
            <a:pPr marL="514350" indent="-514350">
              <a:buFont typeface="+mj-lt"/>
              <a:buAutoNum type="alphaLcParenR"/>
            </a:pPr>
            <a:r>
              <a:rPr lang="en-US" sz="2800" dirty="0">
                <a:latin typeface="Arial" panose="020B0604020202020204" pitchFamily="34" charset="0"/>
                <a:cs typeface="Arial" panose="020B0604020202020204" pitchFamily="34" charset="0"/>
              </a:rPr>
              <a:t>CFM Program Support </a:t>
            </a:r>
          </a:p>
          <a:p>
            <a:pPr marL="514350" indent="-514350">
              <a:buFont typeface="+mj-lt"/>
              <a:buAutoNum type="alphaLcParenR"/>
            </a:pPr>
            <a:r>
              <a:rPr lang="en-US" sz="2800" dirty="0">
                <a:latin typeface="Arial" panose="020B0604020202020204" pitchFamily="34" charset="0"/>
                <a:cs typeface="Arial" panose="020B0604020202020204" pitchFamily="34" charset="0"/>
              </a:rPr>
              <a:t>Financial/Claims Support</a:t>
            </a:r>
          </a:p>
          <a:p>
            <a:pPr marL="0" indent="0">
              <a:buNone/>
            </a:pPr>
            <a:endParaRPr lang="en-US" sz="20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E5B42B4-A7CB-49B9-998F-AE035EA92F74}"/>
              </a:ext>
            </a:extLst>
          </p:cNvPr>
          <p:cNvSpPr>
            <a:spLocks noGrp="1"/>
          </p:cNvSpPr>
          <p:nvPr>
            <p:ph type="sldNum" sz="quarter" idx="12"/>
          </p:nvPr>
        </p:nvSpPr>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23</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D64D1496-7FD6-40B8-AB71-BFB2CF557FEF}"/>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Service</a:t>
            </a:r>
            <a:r>
              <a:rPr lang="en-US" dirty="0"/>
              <a:t> Opportunities</a:t>
            </a:r>
          </a:p>
        </p:txBody>
      </p:sp>
    </p:spTree>
    <p:extLst>
      <p:ext uri="{BB962C8B-B14F-4D97-AF65-F5344CB8AC3E}">
        <p14:creationId xmlns:p14="http://schemas.microsoft.com/office/powerpoint/2010/main" val="322579025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CA8062-DF08-4A6E-9276-D3C1C1568C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AB99FAC3-4641-4601-9A54-94A78F040659}"/>
              </a:ext>
            </a:extLst>
          </p:cNvPr>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FY24 Super Construction Opportunities</a:t>
            </a:r>
          </a:p>
        </p:txBody>
      </p:sp>
      <p:sp>
        <p:nvSpPr>
          <p:cNvPr id="15" name="Content Placeholder 14">
            <a:extLst>
              <a:ext uri="{FF2B5EF4-FFF2-40B4-BE49-F238E27FC236}">
                <a16:creationId xmlns:a16="http://schemas.microsoft.com/office/drawing/2014/main" id="{4D7A2BAE-4703-4E38-9137-CCB08CC233C0}"/>
              </a:ext>
            </a:extLst>
          </p:cNvPr>
          <p:cNvSpPr>
            <a:spLocks noGrp="1"/>
          </p:cNvSpPr>
          <p:nvPr>
            <p:ph idx="1"/>
          </p:nvPr>
        </p:nvSpPr>
        <p:spPr>
          <a:xfrm>
            <a:off x="609600" y="1122683"/>
            <a:ext cx="10972800" cy="4526277"/>
          </a:xfrm>
        </p:spPr>
        <p:txBody>
          <a:bodyPr>
            <a:normAutofit/>
          </a:bodyPr>
          <a:lstStyle/>
          <a:p>
            <a:pPr marL="0" indent="0">
              <a:buNone/>
            </a:pPr>
            <a:r>
              <a:rPr lang="en-US" sz="1800" b="1" dirty="0">
                <a:latin typeface="Arial" panose="020B0604020202020204" pitchFamily="34" charset="0"/>
                <a:cs typeface="Arial" panose="020B0604020202020204" pitchFamily="34" charset="0"/>
              </a:rPr>
              <a:t>Land Acquisitions:</a:t>
            </a:r>
          </a:p>
          <a:p>
            <a:pPr marL="457200" indent="-457200">
              <a:buFont typeface="+mj-lt"/>
              <a:buAutoNum type="alphaLcParenR"/>
            </a:pPr>
            <a:r>
              <a:rPr lang="en-US" sz="1800" dirty="0">
                <a:latin typeface="Arial" panose="020B0604020202020204" pitchFamily="34" charset="0"/>
                <a:cs typeface="Arial" panose="020B0604020202020204" pitchFamily="34" charset="0"/>
              </a:rPr>
              <a:t>Dallas, TX: Clinical Expansion for Mental Health, Expansion of Parking Facilities, and Land Acquisition</a:t>
            </a:r>
          </a:p>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Schematic Design Development: </a:t>
            </a:r>
          </a:p>
          <a:p>
            <a:pPr marL="457200" indent="-457200">
              <a:buFont typeface="+mj-lt"/>
              <a:buAutoNum type="alphaLcParenR"/>
            </a:pPr>
            <a:r>
              <a:rPr lang="en-US" sz="1800" dirty="0">
                <a:latin typeface="Arial" panose="020B0604020202020204" pitchFamily="34" charset="0"/>
                <a:cs typeface="Arial" panose="020B0604020202020204" pitchFamily="34" charset="0"/>
              </a:rPr>
              <a:t>San Juan, PR: Seismic Corrections Building 1, New Admin Building, Expansion of Outpatient Clinic and Parking Structure</a:t>
            </a:r>
          </a:p>
          <a:p>
            <a:pPr marL="457200" indent="-457200">
              <a:buFont typeface="+mj-lt"/>
              <a:buAutoNum type="alphaLcParenR"/>
            </a:pPr>
            <a:r>
              <a:rPr lang="en-US" sz="1800" dirty="0">
                <a:latin typeface="Arial" panose="020B0604020202020204" pitchFamily="34" charset="0"/>
                <a:cs typeface="Arial" panose="020B0604020202020204" pitchFamily="34" charset="0"/>
              </a:rPr>
              <a:t>San Diego, CA: Spinal Cord Injury and Seismic Building 11</a:t>
            </a:r>
          </a:p>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Construction:</a:t>
            </a:r>
          </a:p>
          <a:p>
            <a:pPr lvl="1" indent="-742950">
              <a:buFont typeface="+mj-lt"/>
              <a:buAutoNum type="alphaLcParenR"/>
            </a:pPr>
            <a:r>
              <a:rPr lang="en-US" sz="2000" dirty="0">
                <a:latin typeface="Arial" panose="020B0604020202020204" pitchFamily="34" charset="0"/>
                <a:cs typeface="Arial" panose="020B0604020202020204" pitchFamily="34" charset="0"/>
              </a:rPr>
              <a:t>American Lake, WA: Construction of New Specialty Care Building 201, Renovation of Building 19 and Expansion of Parking Facilities</a:t>
            </a:r>
          </a:p>
          <a:p>
            <a:pPr lvl="1" indent="-742950">
              <a:buFont typeface="+mj-lt"/>
              <a:buAutoNum type="alphaLcParenR"/>
            </a:pPr>
            <a:r>
              <a:rPr lang="en-US" sz="2000" dirty="0">
                <a:latin typeface="Arial" panose="020B0604020202020204" pitchFamily="34" charset="0"/>
                <a:cs typeface="Arial" panose="020B0604020202020204" pitchFamily="34" charset="0"/>
              </a:rPr>
              <a:t>San Francisco, CA: New Research Facility, Parking Structure, and Demolition</a:t>
            </a:r>
          </a:p>
          <a:p>
            <a:pPr lvl="1" indent="-742950">
              <a:buFont typeface="+mj-lt"/>
              <a:buAutoNum type="alphaLcParenR"/>
            </a:pPr>
            <a:r>
              <a:rPr lang="en-US" sz="2000" dirty="0">
                <a:latin typeface="Arial" panose="020B0604020202020204" pitchFamily="34" charset="0"/>
                <a:cs typeface="Arial" panose="020B0604020202020204" pitchFamily="34" charset="0"/>
              </a:rPr>
              <a:t>El Paso, TX: Construct New Health Care Center and Utility Plant</a:t>
            </a:r>
          </a:p>
        </p:txBody>
      </p:sp>
    </p:spTree>
    <p:extLst>
      <p:ext uri="{BB962C8B-B14F-4D97-AF65-F5344CB8AC3E}">
        <p14:creationId xmlns:p14="http://schemas.microsoft.com/office/powerpoint/2010/main" val="267568408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DD0748-EF2B-4BFD-99B8-254639D3440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32AA6183-A0E3-4440-8E34-810B280F7C71}"/>
              </a:ext>
            </a:extLst>
          </p:cNvPr>
          <p:cNvSpPr>
            <a:spLocks noGrp="1"/>
          </p:cNvSpPr>
          <p:nvPr>
            <p:ph type="title"/>
          </p:nvPr>
        </p:nvSpPr>
        <p:spPr/>
        <p:txBody>
          <a:bodyPr>
            <a:normAutofit fontScale="90000"/>
          </a:bodyPr>
          <a:lstStyle/>
          <a:p>
            <a:r>
              <a:rPr lang="en-US" sz="4400" dirty="0">
                <a:latin typeface="Arial" panose="020B0604020202020204" pitchFamily="34" charset="0"/>
                <a:cs typeface="Arial" panose="020B0604020202020204" pitchFamily="34" charset="0"/>
              </a:rPr>
              <a:t>FY24 Super Construction Opportunities</a:t>
            </a:r>
            <a:endParaRPr lang="en-US"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86555315-3B24-4B3F-8E55-A144EFC8C691}"/>
              </a:ext>
            </a:extLst>
          </p:cNvPr>
          <p:cNvSpPr>
            <a:spLocks noGrp="1"/>
          </p:cNvSpPr>
          <p:nvPr>
            <p:ph idx="1"/>
          </p:nvPr>
        </p:nvSpPr>
        <p:spPr>
          <a:xfrm>
            <a:off x="609600" y="655320"/>
            <a:ext cx="10972800" cy="5472103"/>
          </a:xfrm>
        </p:spPr>
        <p:txBody>
          <a:bodyPr>
            <a:normAutofit/>
          </a:bodyPr>
          <a:lstStyle/>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Design Development: </a:t>
            </a:r>
          </a:p>
          <a:p>
            <a:pPr marL="457200" indent="-457200">
              <a:buFont typeface="+mj-lt"/>
              <a:buAutoNum type="alphaLcParenR"/>
            </a:pPr>
            <a:r>
              <a:rPr lang="en-US" sz="1800" dirty="0">
                <a:latin typeface="Arial" panose="020B0604020202020204" pitchFamily="34" charset="0"/>
                <a:cs typeface="Arial" panose="020B0604020202020204" pitchFamily="34" charset="0"/>
              </a:rPr>
              <a:t>Perry Point, MD: Replacement Community Living Center (CLC) and Parking</a:t>
            </a:r>
          </a:p>
          <a:p>
            <a:pPr marL="457200" indent="-457200">
              <a:buFont typeface="+mj-lt"/>
              <a:buAutoNum type="alphaLcParenR"/>
            </a:pPr>
            <a:r>
              <a:rPr lang="en-US" sz="1800" dirty="0">
                <a:latin typeface="Arial" panose="020B0604020202020204" pitchFamily="34" charset="0"/>
                <a:cs typeface="Arial" panose="020B0604020202020204" pitchFamily="34" charset="0"/>
              </a:rPr>
              <a:t>St. Louis, MO: Replace Bed Tower, Clinical Building Expansion, Consolidated Administrative Building and Warehouse, Utility Plant and Parking Garages</a:t>
            </a:r>
          </a:p>
          <a:p>
            <a:pPr marL="457200" indent="-457200">
              <a:buFont typeface="+mj-lt"/>
              <a:buAutoNum type="alphaLcParenR"/>
            </a:pPr>
            <a:r>
              <a:rPr lang="en-US" sz="1800" dirty="0">
                <a:latin typeface="Arial" panose="020B0604020202020204" pitchFamily="34" charset="0"/>
                <a:cs typeface="Arial" panose="020B0604020202020204" pitchFamily="34" charset="0"/>
              </a:rPr>
              <a:t>West Haven, CT: New Surgical and Clinical Space Tower Renovation of Buildings 1 and 2 Demolition</a:t>
            </a:r>
          </a:p>
          <a:p>
            <a:pPr marL="457200" indent="-457200">
              <a:buFont typeface="+mj-lt"/>
              <a:buAutoNum type="alphaLcParenR"/>
            </a:pPr>
            <a:r>
              <a:rPr lang="en-US" sz="1800" dirty="0">
                <a:latin typeface="Arial" panose="020B0604020202020204" pitchFamily="34" charset="0"/>
                <a:cs typeface="Arial" panose="020B0604020202020204" pitchFamily="34" charset="0"/>
              </a:rPr>
              <a:t>Portland, OR: Upgrade Buildings 100 and 101 for Seismic Retrofit and Renovation. Roadway and Site Improvements, New Specialty Care Facility, Demolition and Expansion of Parking Facilities</a:t>
            </a:r>
          </a:p>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Construction Documents:</a:t>
            </a:r>
          </a:p>
          <a:p>
            <a:pPr marL="457200" indent="-457200">
              <a:buFont typeface="+mj-lt"/>
              <a:buAutoNum type="alphaLcParenR"/>
            </a:pPr>
            <a:r>
              <a:rPr lang="en-US" sz="1800" dirty="0">
                <a:latin typeface="Arial" panose="020B0604020202020204" pitchFamily="34" charset="0"/>
                <a:cs typeface="Arial" panose="020B0604020202020204" pitchFamily="34" charset="0"/>
              </a:rPr>
              <a:t>St Louis (JC), MO: Replace Bed Tower, Clinical </a:t>
            </a:r>
            <a:r>
              <a:rPr lang="en-US" sz="1800" dirty="0" err="1">
                <a:latin typeface="Arial" panose="020B0604020202020204" pitchFamily="34" charset="0"/>
                <a:cs typeface="Arial" panose="020B0604020202020204" pitchFamily="34" charset="0"/>
              </a:rPr>
              <a:t>Bldg</a:t>
            </a:r>
            <a:r>
              <a:rPr lang="en-US" sz="1800" dirty="0">
                <a:latin typeface="Arial" panose="020B0604020202020204" pitchFamily="34" charset="0"/>
                <a:cs typeface="Arial" panose="020B0604020202020204" pitchFamily="34" charset="0"/>
              </a:rPr>
              <a:t> Expansion &amp; Parking Garage</a:t>
            </a:r>
          </a:p>
          <a:p>
            <a:pPr marL="457200" indent="-457200">
              <a:buFont typeface="+mj-lt"/>
              <a:buAutoNum type="alphaLcParenR"/>
            </a:pPr>
            <a:endParaRPr lang="en-US"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Construction: </a:t>
            </a:r>
          </a:p>
          <a:p>
            <a:pPr marL="514350" indent="-514350">
              <a:buFont typeface="+mj-lt"/>
              <a:buAutoNum type="alphaLcParenR"/>
            </a:pPr>
            <a:r>
              <a:rPr lang="en-US" sz="1800" dirty="0">
                <a:latin typeface="Arial" panose="020B0604020202020204" pitchFamily="34" charset="0"/>
                <a:cs typeface="Arial" panose="020B0604020202020204" pitchFamily="34" charset="0"/>
              </a:rPr>
              <a:t>St. Louis, MO: Jefferson Barracks National </a:t>
            </a:r>
            <a:r>
              <a:rPr lang="en-US" sz="1800" dirty="0" err="1">
                <a:latin typeface="Arial" panose="020B0604020202020204" pitchFamily="34" charset="0"/>
                <a:cs typeface="Arial" panose="020B0604020202020204" pitchFamily="34" charset="0"/>
              </a:rPr>
              <a:t>Cementary</a:t>
            </a:r>
            <a:r>
              <a:rPr lang="en-US" sz="1800" dirty="0">
                <a:latin typeface="Arial" panose="020B0604020202020204" pitchFamily="34" charset="0"/>
                <a:cs typeface="Arial" panose="020B0604020202020204" pitchFamily="34" charset="0"/>
              </a:rPr>
              <a:t> Phase I Gravesite Expansion</a:t>
            </a:r>
          </a:p>
          <a:p>
            <a:pPr marL="514350" indent="-514350">
              <a:buFont typeface="+mj-lt"/>
              <a:buAutoNum type="alphaLcParenR"/>
            </a:pPr>
            <a:r>
              <a:rPr lang="en-US" sz="1800" dirty="0">
                <a:latin typeface="Arial" panose="020B0604020202020204" pitchFamily="34" charset="0"/>
                <a:cs typeface="Arial" panose="020B0604020202020204" pitchFamily="34" charset="0"/>
              </a:rPr>
              <a:t>Takoma, WA: Phase 3 Gravesite Development</a:t>
            </a:r>
          </a:p>
          <a:p>
            <a:pPr marL="457200" indent="-457200">
              <a:buFont typeface="+mj-lt"/>
              <a:buAutoNum type="alphaLcParen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189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8F5E7E-8666-4D07-8040-148CCCB02A27}"/>
              </a:ext>
            </a:extLst>
          </p:cNvPr>
          <p:cNvPicPr>
            <a:picLocks noChangeAspect="1"/>
          </p:cNvPicPr>
          <p:nvPr/>
        </p:nvPicPr>
        <p:blipFill>
          <a:blip r:embed="rId2"/>
          <a:stretch>
            <a:fillRect/>
          </a:stretch>
        </p:blipFill>
        <p:spPr>
          <a:xfrm>
            <a:off x="7162800" y="1720408"/>
            <a:ext cx="4087256" cy="3538537"/>
          </a:xfrm>
          <a:prstGeom prst="rect">
            <a:avLst/>
          </a:prstGeom>
        </p:spPr>
      </p:pic>
      <p:sp>
        <p:nvSpPr>
          <p:cNvPr id="2" name="Content Placeholder 1">
            <a:extLst>
              <a:ext uri="{FF2B5EF4-FFF2-40B4-BE49-F238E27FC236}">
                <a16:creationId xmlns:a16="http://schemas.microsoft.com/office/drawing/2014/main" id="{6DBFABED-1D92-4D69-8730-8587C15F2840}"/>
              </a:ext>
            </a:extLst>
          </p:cNvPr>
          <p:cNvSpPr>
            <a:spLocks noGrp="1"/>
          </p:cNvSpPr>
          <p:nvPr>
            <p:ph idx="1"/>
          </p:nvPr>
        </p:nvSpPr>
        <p:spPr>
          <a:xfrm>
            <a:off x="53760" y="655320"/>
            <a:ext cx="11811000" cy="5468643"/>
          </a:xfrm>
        </p:spPr>
        <p:txBody>
          <a:bodyPr>
            <a:noAutofit/>
          </a:bodyPr>
          <a:lstStyle/>
          <a:p>
            <a:r>
              <a:rPr lang="en-US" altLang="en-US" sz="2000" b="1" dirty="0">
                <a:latin typeface="Arial" panose="020B0604020202020204" pitchFamily="34" charset="0"/>
                <a:cs typeface="Arial" panose="020B0604020202020204" pitchFamily="34" charset="0"/>
              </a:rPr>
              <a:t>Market Research - </a:t>
            </a:r>
            <a:r>
              <a:rPr lang="en-US" sz="2000" b="1" dirty="0">
                <a:latin typeface="Arial" panose="020B0604020202020204" pitchFamily="34" charset="0"/>
                <a:cs typeface="Arial" panose="020B0604020202020204" pitchFamily="34" charset="0"/>
              </a:rPr>
              <a:t>Meeting the challenges (Partnership and Participation)</a:t>
            </a:r>
          </a:p>
          <a:p>
            <a:pPr lvl="1"/>
            <a:r>
              <a:rPr lang="en-US" altLang="en-US" sz="1800" dirty="0">
                <a:latin typeface="Arial" panose="020B0604020202020204" pitchFamily="34" charset="0"/>
                <a:cs typeface="Arial" panose="020B0604020202020204" pitchFamily="34" charset="0"/>
              </a:rPr>
              <a:t>External research at </a:t>
            </a:r>
            <a:r>
              <a:rPr lang="en-US" sz="1800" dirty="0">
                <a:latin typeface="Arial" panose="020B0604020202020204" pitchFamily="34" charset="0"/>
                <a:cs typeface="Arial" panose="020B0604020202020204" pitchFamily="34" charset="0"/>
                <a:hlinkClick r:id="rId3"/>
              </a:rPr>
              <a:t>https://sam.gov</a:t>
            </a:r>
            <a:r>
              <a:rPr lang="en-US"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(System for Award Management) for:</a:t>
            </a:r>
          </a:p>
          <a:p>
            <a:pPr lvl="2"/>
            <a:r>
              <a:rPr lang="en-US" altLang="en-US" sz="1600" dirty="0">
                <a:latin typeface="Arial" panose="020B0604020202020204" pitchFamily="34" charset="0"/>
                <a:cs typeface="Arial" panose="020B0604020202020204" pitchFamily="34" charset="0"/>
              </a:rPr>
              <a:t>Sources Sought</a:t>
            </a:r>
          </a:p>
          <a:p>
            <a:pPr lvl="3"/>
            <a:r>
              <a:rPr lang="en-US" altLang="en-US" sz="1600" dirty="0">
                <a:latin typeface="Arial" panose="020B0604020202020204" pitchFamily="34" charset="0"/>
                <a:cs typeface="Arial" panose="020B0604020202020204" pitchFamily="34" charset="0"/>
              </a:rPr>
              <a:t>NAICS, Agency, Location, Set-Aside</a:t>
            </a:r>
          </a:p>
          <a:p>
            <a:pPr lvl="2"/>
            <a:r>
              <a:rPr lang="en-US" altLang="en-US" sz="1600" dirty="0">
                <a:latin typeface="Arial" panose="020B0604020202020204" pitchFamily="34" charset="0"/>
                <a:cs typeface="Arial" panose="020B0604020202020204" pitchFamily="34" charset="0"/>
              </a:rPr>
              <a:t>Industry Days </a:t>
            </a:r>
          </a:p>
          <a:p>
            <a:pPr lvl="2"/>
            <a:r>
              <a:rPr lang="en-US" altLang="en-US" sz="1600" dirty="0">
                <a:latin typeface="Arial" panose="020B0604020202020204" pitchFamily="34" charset="0"/>
                <a:cs typeface="Arial" panose="020B0604020202020204" pitchFamily="34" charset="0"/>
              </a:rPr>
              <a:t>Site Visits</a:t>
            </a:r>
          </a:p>
          <a:p>
            <a:pPr lvl="2"/>
            <a:r>
              <a:rPr lang="en-US" altLang="en-US" sz="1600" dirty="0">
                <a:latin typeface="Arial" panose="020B0604020202020204" pitchFamily="34" charset="0"/>
                <a:cs typeface="Arial" panose="020B0604020202020204" pitchFamily="34" charset="0"/>
              </a:rPr>
              <a:t>Previous Contracts (Government-wide)</a:t>
            </a:r>
          </a:p>
          <a:p>
            <a:pPr lvl="2"/>
            <a:r>
              <a:rPr lang="en-US" altLang="en-US" sz="1600" dirty="0">
                <a:latin typeface="Arial" panose="020B0604020202020204" pitchFamily="34" charset="0"/>
                <a:cs typeface="Arial" panose="020B0604020202020204" pitchFamily="34" charset="0"/>
              </a:rPr>
              <a:t>Contact a knowledgeable Persons in Government</a:t>
            </a:r>
          </a:p>
          <a:p>
            <a:r>
              <a:rPr lang="en-US" altLang="en-US" sz="2000" b="1" dirty="0">
                <a:latin typeface="Arial" panose="020B0604020202020204" pitchFamily="34" charset="0"/>
                <a:cs typeface="Arial" panose="020B0604020202020204" pitchFamily="34" charset="0"/>
              </a:rPr>
              <a:t>U.S. Small Business Administration Contracting Guide</a:t>
            </a:r>
          </a:p>
          <a:p>
            <a:pPr lvl="2">
              <a:buFont typeface="Arial" panose="020B0604020202020204" pitchFamily="34" charset="0"/>
              <a:buChar char="•"/>
            </a:pPr>
            <a:r>
              <a:rPr lang="en-US" altLang="en-US" sz="1600" dirty="0">
                <a:latin typeface="Arial" panose="020B0604020202020204" pitchFamily="34" charset="0"/>
                <a:cs typeface="Arial" panose="020B0604020202020204" pitchFamily="34" charset="0"/>
                <a:hlinkClick r:id="rId4"/>
              </a:rPr>
              <a:t>https://www.sba.gov/federal-contracting</a:t>
            </a:r>
            <a:r>
              <a:rPr lang="en-US" altLang="en-US" sz="1600" dirty="0">
                <a:latin typeface="Arial" panose="020B0604020202020204" pitchFamily="34" charset="0"/>
                <a:cs typeface="Arial" panose="020B0604020202020204" pitchFamily="34" charset="0"/>
              </a:rPr>
              <a:t> </a:t>
            </a:r>
          </a:p>
          <a:p>
            <a:r>
              <a:rPr lang="en-US" sz="2000" b="1" dirty="0">
                <a:latin typeface="Arial" panose="020B0604020202020204" pitchFamily="34" charset="0"/>
                <a:cs typeface="Arial" panose="020B0604020202020204" pitchFamily="34" charset="0"/>
              </a:rPr>
              <a:t>CFM Small Business Liaisons (SBLs)</a:t>
            </a:r>
          </a:p>
          <a:p>
            <a:pPr marL="796925" lvl="1" indent="-339725">
              <a:buFont typeface="Arial" panose="020B0604020202020204" pitchFamily="34" charset="0"/>
              <a:buChar char="•"/>
            </a:pPr>
            <a:r>
              <a:rPr lang="en-US" sz="1800" dirty="0">
                <a:latin typeface="Arial" panose="020B0604020202020204" pitchFamily="34" charset="0"/>
                <a:cs typeface="Arial" panose="020B0604020202020204" pitchFamily="34" charset="0"/>
                <a:hlinkClick r:id="rId5"/>
              </a:rPr>
              <a:t>https://www.va.gov/osdbu/about/contacts.asp#sbl</a:t>
            </a:r>
            <a:r>
              <a:rPr lang="en-US" sz="1800" dirty="0">
                <a:latin typeface="Arial" panose="020B0604020202020204" pitchFamily="34" charset="0"/>
                <a:cs typeface="Arial" panose="020B0604020202020204" pitchFamily="34" charset="0"/>
              </a:rPr>
              <a:t> </a:t>
            </a:r>
          </a:p>
          <a:p>
            <a:pPr marL="1196975" lvl="2" indent="-339725">
              <a:buFont typeface="Arial" panose="020B0604020202020204" pitchFamily="34" charset="0"/>
              <a:buChar char="•"/>
            </a:pPr>
            <a:r>
              <a:rPr lang="en-US" sz="1600" dirty="0">
                <a:latin typeface="Arial" panose="020B0604020202020204" pitchFamily="34" charset="0"/>
                <a:cs typeface="Arial" panose="020B0604020202020204" pitchFamily="34" charset="0"/>
              </a:rPr>
              <a:t>Angeleque Batkins (Eastern Region)</a:t>
            </a:r>
          </a:p>
          <a:p>
            <a:pPr marL="1196975" lvl="2" indent="-339725">
              <a:buFont typeface="Arial" panose="020B0604020202020204" pitchFamily="34" charset="0"/>
              <a:buChar char="•"/>
            </a:pPr>
            <a:r>
              <a:rPr lang="en-US" sz="1600" dirty="0">
                <a:latin typeface="Arial" panose="020B0604020202020204" pitchFamily="34" charset="0"/>
                <a:cs typeface="Arial" panose="020B0604020202020204" pitchFamily="34" charset="0"/>
              </a:rPr>
              <a:t>Andrea Morris (Central Region)</a:t>
            </a:r>
          </a:p>
          <a:p>
            <a:pPr marL="1196975" lvl="2" indent="-339725">
              <a:buFont typeface="Arial" panose="020B0604020202020204" pitchFamily="34" charset="0"/>
              <a:buChar char="•"/>
            </a:pPr>
            <a:r>
              <a:rPr lang="en-US" sz="1600" dirty="0">
                <a:latin typeface="Arial" panose="020B0604020202020204" pitchFamily="34" charset="0"/>
                <a:cs typeface="Arial" panose="020B0604020202020204" pitchFamily="34" charset="0"/>
              </a:rPr>
              <a:t>George Williams (Western Region)</a:t>
            </a:r>
          </a:p>
          <a:p>
            <a:pPr marL="1196975" lvl="2" indent="-339725">
              <a:buFont typeface="Arial" panose="020B0604020202020204" pitchFamily="34" charset="0"/>
              <a:buChar char="•"/>
            </a:pPr>
            <a:r>
              <a:rPr lang="en-US" sz="1600" dirty="0">
                <a:latin typeface="Arial" panose="020B0604020202020204" pitchFamily="34" charset="0"/>
                <a:cs typeface="Arial" panose="020B0604020202020204" pitchFamily="34" charset="0"/>
              </a:rPr>
              <a:t>David Bullerwell (National Region)</a:t>
            </a:r>
          </a:p>
          <a:p>
            <a:pPr marL="1196975" lvl="2" indent="-339725">
              <a:buFont typeface="Arial" panose="020B0604020202020204" pitchFamily="34" charset="0"/>
              <a:buChar char="•"/>
            </a:pPr>
            <a:r>
              <a:rPr lang="en-US" sz="1600" dirty="0">
                <a:latin typeface="Arial" panose="020B0604020202020204" pitchFamily="34" charset="0"/>
                <a:cs typeface="Arial" panose="020B0604020202020204" pitchFamily="34" charset="0"/>
              </a:rPr>
              <a:t>Tiffany Rivers (AECCPS)</a:t>
            </a:r>
          </a:p>
          <a:p>
            <a:endParaRPr lang="en-US" sz="2400" b="1" u="sng"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F2E0131-D010-4CA7-883E-03E94307D4CA}"/>
              </a:ext>
            </a:extLst>
          </p:cNvPr>
          <p:cNvSpPr>
            <a:spLocks noGrp="1"/>
          </p:cNvSpPr>
          <p:nvPr>
            <p:ph type="sldNum" sz="quarter" idx="12"/>
          </p:nvPr>
        </p:nvSpPr>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26</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EF68E082-A356-4838-AA90-7B059F9B98EB}"/>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Resource Opportunities</a:t>
            </a:r>
          </a:p>
        </p:txBody>
      </p:sp>
    </p:spTree>
    <p:extLst>
      <p:ext uri="{BB962C8B-B14F-4D97-AF65-F5344CB8AC3E}">
        <p14:creationId xmlns:p14="http://schemas.microsoft.com/office/powerpoint/2010/main" val="307616257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ECAC32-110C-42D2-BF4C-80583E2467D8}"/>
              </a:ext>
            </a:extLst>
          </p:cNvPr>
          <p:cNvSpPr>
            <a:spLocks noGrp="1"/>
          </p:cNvSpPr>
          <p:nvPr>
            <p:ph type="sldNum" sz="quarter" idx="12"/>
          </p:nvPr>
        </p:nvSpPr>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27</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EFFB4116-7378-4380-B385-E838FA05788C}"/>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CFM Vendor Management</a:t>
            </a:r>
          </a:p>
        </p:txBody>
      </p:sp>
      <p:sp>
        <p:nvSpPr>
          <p:cNvPr id="7" name="Contant Information">
            <a:extLst>
              <a:ext uri="{FF2B5EF4-FFF2-40B4-BE49-F238E27FC236}">
                <a16:creationId xmlns:a16="http://schemas.microsoft.com/office/drawing/2014/main" id="{3752B97F-27D4-4BAD-A6A3-78657DB84E6C}"/>
              </a:ext>
            </a:extLst>
          </p:cNvPr>
          <p:cNvSpPr>
            <a:spLocks noGrp="1"/>
          </p:cNvSpPr>
          <p:nvPr>
            <p:ph idx="1"/>
          </p:nvPr>
        </p:nvSpPr>
        <p:spPr>
          <a:xfrm>
            <a:off x="479196" y="1127763"/>
            <a:ext cx="11233608" cy="4389117"/>
          </a:xfrm>
        </p:spPr>
        <p:txBody>
          <a:bodyPr>
            <a:noAutofit/>
          </a:bodyPr>
          <a:lstStyle/>
          <a:p>
            <a:pPr marL="0" indent="0">
              <a:buNone/>
            </a:pPr>
            <a:endParaRPr lang="en-US" sz="1500" b="1"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Check out our website and look at our Vendor Management </a:t>
            </a:r>
          </a:p>
          <a:p>
            <a:pPr marL="0" indent="0">
              <a:buNone/>
            </a:pPr>
            <a:r>
              <a:rPr lang="en-US" sz="1600" b="1" dirty="0">
                <a:latin typeface="Arial" panose="020B0604020202020204" pitchFamily="34" charset="0"/>
                <a:cs typeface="Arial" panose="020B0604020202020204" pitchFamily="34" charset="0"/>
              </a:rPr>
              <a:t>if you are interested in:</a:t>
            </a:r>
          </a:p>
          <a:p>
            <a:pPr marL="0" indent="0">
              <a:buNone/>
            </a:pPr>
            <a:endParaRPr lang="en-US" sz="1600" b="1" dirty="0">
              <a:latin typeface="Arial" panose="020B0604020202020204" pitchFamily="34" charset="0"/>
              <a:cs typeface="Arial" panose="020B0604020202020204" pitchFamily="34" charset="0"/>
            </a:endParaRPr>
          </a:p>
          <a:p>
            <a:pPr>
              <a:buAutoNum type="arabicPeriod"/>
            </a:pPr>
            <a:r>
              <a:rPr lang="en-US" sz="1600" b="1" dirty="0">
                <a:latin typeface="Arial" panose="020B0604020202020204" pitchFamily="34" charset="0"/>
                <a:cs typeface="Arial" panose="020B0604020202020204" pitchFamily="34" charset="0"/>
              </a:rPr>
              <a:t>Resources on CPARS training</a:t>
            </a:r>
          </a:p>
          <a:p>
            <a:pPr>
              <a:buAutoNum type="arabicPeriod"/>
            </a:pPr>
            <a:endParaRPr lang="en-US" sz="1600" b="1" dirty="0">
              <a:latin typeface="Arial" panose="020B0604020202020204" pitchFamily="34" charset="0"/>
              <a:cs typeface="Arial" panose="020B0604020202020204" pitchFamily="34" charset="0"/>
            </a:endParaRPr>
          </a:p>
          <a:p>
            <a:pPr>
              <a:buAutoNum type="arabicPeriod"/>
            </a:pPr>
            <a:r>
              <a:rPr lang="en-US" sz="1600" b="1" dirty="0">
                <a:latin typeface="Arial" panose="020B0604020202020204" pitchFamily="34" charset="0"/>
                <a:cs typeface="Arial" panose="020B0604020202020204" pitchFamily="34" charset="0"/>
              </a:rPr>
              <a:t>President’s Budget Request for VA</a:t>
            </a:r>
          </a:p>
          <a:p>
            <a:pPr>
              <a:buFont typeface="Arial"/>
              <a:buAutoNum type="arabicPeriod"/>
            </a:pPr>
            <a:endParaRPr lang="en-US" sz="1600" b="1" dirty="0">
              <a:latin typeface="Arial" panose="020B0604020202020204" pitchFamily="34" charset="0"/>
              <a:cs typeface="Arial" panose="020B0604020202020204" pitchFamily="34" charset="0"/>
            </a:endParaRPr>
          </a:p>
          <a:p>
            <a:pPr>
              <a:buFont typeface="Arial"/>
              <a:buAutoNum type="arabicPeriod"/>
            </a:pPr>
            <a:r>
              <a:rPr lang="en-US" sz="1600" b="1" dirty="0">
                <a:latin typeface="Arial" panose="020B0604020202020204" pitchFamily="34" charset="0"/>
                <a:cs typeface="Arial" panose="020B0604020202020204" pitchFamily="34" charset="0"/>
              </a:rPr>
              <a:t>VA Forecast of Contracting Opportunities</a:t>
            </a:r>
          </a:p>
          <a:p>
            <a:pPr>
              <a:buAutoNum type="arabicPeriod"/>
            </a:pPr>
            <a:endParaRPr lang="en-US" sz="1600" b="1" dirty="0">
              <a:latin typeface="Arial" panose="020B0604020202020204" pitchFamily="34" charset="0"/>
              <a:cs typeface="Arial" panose="020B0604020202020204" pitchFamily="34" charset="0"/>
            </a:endParaRPr>
          </a:p>
          <a:p>
            <a:pPr>
              <a:buAutoNum type="arabicPeriod"/>
            </a:pPr>
            <a:r>
              <a:rPr lang="en-US" sz="1600" b="1" dirty="0">
                <a:latin typeface="Arial" panose="020B0604020202020204" pitchFamily="34" charset="0"/>
                <a:cs typeface="Arial" panose="020B0604020202020204" pitchFamily="34" charset="0"/>
              </a:rPr>
              <a:t>Pathfinders – Interested in doing business with CFM</a:t>
            </a:r>
          </a:p>
          <a:p>
            <a:pPr>
              <a:buAutoNum type="arabicPeriod"/>
            </a:pPr>
            <a:endParaRPr lang="en-US" sz="1600" b="1" dirty="0">
              <a:latin typeface="Arial" panose="020B0604020202020204" pitchFamily="34" charset="0"/>
              <a:cs typeface="Arial" panose="020B0604020202020204" pitchFamily="34" charset="0"/>
            </a:endParaRPr>
          </a:p>
          <a:p>
            <a:pPr>
              <a:buAutoNum type="arabicPeriod"/>
            </a:pPr>
            <a:r>
              <a:rPr lang="en-US" sz="1600" b="1" dirty="0">
                <a:latin typeface="Arial" panose="020B0604020202020204" pitchFamily="34" charset="0"/>
                <a:cs typeface="Arial" panose="020B0604020202020204" pitchFamily="34" charset="0"/>
              </a:rPr>
              <a:t>Find resources with the </a:t>
            </a:r>
          </a:p>
          <a:p>
            <a:pPr marL="0" indent="0">
              <a:buNone/>
            </a:pPr>
            <a:r>
              <a:rPr lang="en-US" sz="1600" b="1" dirty="0">
                <a:latin typeface="Arial" panose="020B0604020202020204" pitchFamily="34" charset="0"/>
                <a:cs typeface="Arial" panose="020B0604020202020204" pitchFamily="34" charset="0"/>
              </a:rPr>
              <a:t>       Office of Small and Disadvantaged Business Utilization (OSDBU)</a:t>
            </a:r>
            <a:endParaRPr lang="en-US" sz="15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C423292-C344-4A77-90BC-55AE9BEC28B6}"/>
              </a:ext>
            </a:extLst>
          </p:cNvPr>
          <p:cNvSpPr/>
          <p:nvPr/>
        </p:nvSpPr>
        <p:spPr>
          <a:xfrm>
            <a:off x="8534400" y="5835133"/>
            <a:ext cx="1127232" cy="369332"/>
          </a:xfrm>
          <a:prstGeom prst="rect">
            <a:avLst/>
          </a:prstGeom>
        </p:spPr>
        <p:txBody>
          <a:bodyPr wrap="none">
            <a:spAutoFit/>
          </a:bodyPr>
          <a:lstStyle/>
          <a:p>
            <a:r>
              <a:rPr lang="en-US" b="1" dirty="0"/>
              <a:t>SCAN ME </a:t>
            </a:r>
            <a:endParaRPr lang="en-US" dirty="0"/>
          </a:p>
        </p:txBody>
      </p:sp>
      <p:pic>
        <p:nvPicPr>
          <p:cNvPr id="13" name="Picture 12">
            <a:extLst>
              <a:ext uri="{FF2B5EF4-FFF2-40B4-BE49-F238E27FC236}">
                <a16:creationId xmlns:a16="http://schemas.microsoft.com/office/drawing/2014/main" id="{21A4C23A-699F-42EC-8CCD-0745BD1E002C}"/>
              </a:ext>
            </a:extLst>
          </p:cNvPr>
          <p:cNvPicPr>
            <a:picLocks noChangeAspect="1"/>
          </p:cNvPicPr>
          <p:nvPr/>
        </p:nvPicPr>
        <p:blipFill>
          <a:blip r:embed="rId2"/>
          <a:stretch>
            <a:fillRect/>
          </a:stretch>
        </p:blipFill>
        <p:spPr>
          <a:xfrm>
            <a:off x="7802738" y="749431"/>
            <a:ext cx="2590555" cy="5028724"/>
          </a:xfrm>
          <a:prstGeom prst="rect">
            <a:avLst/>
          </a:prstGeom>
        </p:spPr>
      </p:pic>
      <p:pic>
        <p:nvPicPr>
          <p:cNvPr id="8" name="Picture 7">
            <a:extLst>
              <a:ext uri="{FF2B5EF4-FFF2-40B4-BE49-F238E27FC236}">
                <a16:creationId xmlns:a16="http://schemas.microsoft.com/office/drawing/2014/main" id="{DB629753-114C-41E3-A23A-32663F7A0B6E}"/>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097047" y="2252167"/>
            <a:ext cx="2001936" cy="2023252"/>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3469472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17046F-3329-4899-B237-72CF88BED1B9}"/>
              </a:ext>
            </a:extLst>
          </p:cNvPr>
          <p:cNvSpPr>
            <a:spLocks noGrp="1"/>
          </p:cNvSpPr>
          <p:nvPr>
            <p:ph idx="1"/>
          </p:nvPr>
        </p:nvSpPr>
        <p:spPr>
          <a:xfrm>
            <a:off x="609600" y="847288"/>
            <a:ext cx="10972800" cy="5293453"/>
          </a:xfrm>
        </p:spPr>
        <p:txBody>
          <a:bodyPr vert="horz" lIns="91440" tIns="45720" rIns="91440" bIns="45720" rtlCol="0" anchor="t">
            <a:noAutofit/>
          </a:bodyPr>
          <a:lstStyle/>
          <a:p>
            <a:pPr marL="0" indent="0">
              <a:buNone/>
            </a:pPr>
            <a:r>
              <a:rPr lang="en-US" sz="1500" dirty="0">
                <a:latin typeface="Arial"/>
                <a:cs typeface="Arial"/>
              </a:rPr>
              <a:t>Office of Small and Disadvantaged Business Utilization</a:t>
            </a:r>
          </a:p>
          <a:p>
            <a:pPr lvl="1"/>
            <a:r>
              <a:rPr lang="en-US" sz="1500" dirty="0">
                <a:solidFill>
                  <a:srgbClr val="0070C0"/>
                </a:solidFill>
                <a:latin typeface="Arial"/>
                <a:cs typeface="Arial"/>
                <a:hlinkClick r:id="rId2">
                  <a:extLst>
                    <a:ext uri="{A12FA001-AC4F-418D-AE19-62706E023703}">
                      <ahyp:hlinkClr xmlns:ahyp="http://schemas.microsoft.com/office/drawing/2018/hyperlinkcolor" val="tx"/>
                    </a:ext>
                  </a:extLst>
                </a:hlinkClick>
              </a:rPr>
              <a:t>www.va.gov/osdbu</a:t>
            </a:r>
            <a:r>
              <a:rPr lang="en-US" sz="1500" dirty="0">
                <a:solidFill>
                  <a:srgbClr val="0070C0"/>
                </a:solidFill>
                <a:latin typeface="Arial"/>
                <a:cs typeface="Arial"/>
              </a:rPr>
              <a:t> </a:t>
            </a:r>
            <a:endParaRPr lang="en-US" sz="1500" dirty="0">
              <a:solidFill>
                <a:srgbClr val="0070C0"/>
              </a:solidFill>
              <a:latin typeface="Arial" panose="020B0604020202020204" pitchFamily="34" charset="0"/>
              <a:cs typeface="Arial" panose="020B0604020202020204" pitchFamily="34" charset="0"/>
            </a:endParaRPr>
          </a:p>
          <a:p>
            <a:pPr marL="0" indent="0">
              <a:buNone/>
            </a:pPr>
            <a:r>
              <a:rPr lang="en-US" sz="1500" dirty="0">
                <a:latin typeface="Arial"/>
                <a:cs typeface="Arial"/>
              </a:rPr>
              <a:t>Women Veteran-Owned Small Business Initiative</a:t>
            </a:r>
          </a:p>
          <a:p>
            <a:pPr lvl="1"/>
            <a:r>
              <a:rPr lang="en-US" sz="1500" dirty="0">
                <a:solidFill>
                  <a:srgbClr val="0070C0"/>
                </a:solidFill>
                <a:latin typeface="Arial"/>
                <a:cs typeface="Arial"/>
                <a:hlinkClick r:id="rId3">
                  <a:extLst>
                    <a:ext uri="{A12FA001-AC4F-418D-AE19-62706E023703}">
                      <ahyp:hlinkClr xmlns:ahyp="http://schemas.microsoft.com/office/drawing/2018/hyperlinkcolor" val="tx"/>
                    </a:ext>
                  </a:extLst>
                </a:hlinkClick>
              </a:rPr>
              <a:t>https://www.va.gov/osdbu/WVOSBI.asp</a:t>
            </a:r>
            <a:r>
              <a:rPr lang="en-US" sz="1500" dirty="0">
                <a:solidFill>
                  <a:srgbClr val="0070C0"/>
                </a:solidFill>
                <a:latin typeface="Arial"/>
                <a:cs typeface="Arial"/>
              </a:rPr>
              <a:t> </a:t>
            </a:r>
            <a:endParaRPr lang="en-US" sz="1500" dirty="0">
              <a:solidFill>
                <a:srgbClr val="0070C0"/>
              </a:solidFill>
              <a:latin typeface="Arial" panose="020B0604020202020204" pitchFamily="34" charset="0"/>
              <a:cs typeface="Arial" panose="020B0604020202020204" pitchFamily="34" charset="0"/>
            </a:endParaRPr>
          </a:p>
          <a:p>
            <a:pPr marL="0" indent="0">
              <a:buNone/>
            </a:pPr>
            <a:r>
              <a:rPr lang="en-US" sz="1500" dirty="0">
                <a:latin typeface="Arial"/>
                <a:cs typeface="Arial"/>
              </a:rPr>
              <a:t>Upcoming Virtual Business Opportunity Sessions for a variety of business lines</a:t>
            </a:r>
          </a:p>
          <a:p>
            <a:pPr lvl="1"/>
            <a:r>
              <a:rPr lang="en-US" sz="1500" dirty="0">
                <a:solidFill>
                  <a:srgbClr val="0070C0"/>
                </a:solidFill>
                <a:latin typeface="Arial"/>
                <a:cs typeface="Arial"/>
                <a:hlinkClick r:id="rId4">
                  <a:extLst>
                    <a:ext uri="{A12FA001-AC4F-418D-AE19-62706E023703}">
                      <ahyp:hlinkClr xmlns:ahyp="http://schemas.microsoft.com/office/drawing/2018/hyperlinkcolor" val="tx"/>
                    </a:ext>
                  </a:extLst>
                </a:hlinkClick>
              </a:rPr>
              <a:t>www.vetbiz.va.gov/events</a:t>
            </a:r>
            <a:r>
              <a:rPr lang="en-US" sz="1500" dirty="0">
                <a:solidFill>
                  <a:srgbClr val="0070C0"/>
                </a:solidFill>
                <a:latin typeface="Arial"/>
                <a:cs typeface="Arial"/>
              </a:rPr>
              <a:t> </a:t>
            </a:r>
            <a:endParaRPr lang="en-US" sz="1500" dirty="0">
              <a:solidFill>
                <a:srgbClr val="0070C0"/>
              </a:solidFill>
              <a:latin typeface="Arial" panose="020B0604020202020204" pitchFamily="34" charset="0"/>
              <a:cs typeface="Arial" panose="020B0604020202020204" pitchFamily="34" charset="0"/>
            </a:endParaRPr>
          </a:p>
          <a:p>
            <a:pPr marL="0" indent="0">
              <a:buNone/>
            </a:pPr>
            <a:r>
              <a:rPr lang="en-US" sz="1500" dirty="0">
                <a:latin typeface="Arial"/>
                <a:cs typeface="Arial"/>
              </a:rPr>
              <a:t>Small Business Training Resources</a:t>
            </a:r>
          </a:p>
          <a:p>
            <a:pPr lvl="1"/>
            <a:r>
              <a:rPr lang="en-US" sz="1500" dirty="0">
                <a:solidFill>
                  <a:srgbClr val="0070C0"/>
                </a:solidFill>
                <a:latin typeface="Arial"/>
                <a:cs typeface="Arial"/>
                <a:hlinkClick r:id="rId5">
                  <a:extLst>
                    <a:ext uri="{A12FA001-AC4F-418D-AE19-62706E023703}">
                      <ahyp:hlinkClr xmlns:ahyp="http://schemas.microsoft.com/office/drawing/2018/hyperlinkcolor" val="tx"/>
                    </a:ext>
                  </a:extLst>
                </a:hlinkClick>
              </a:rPr>
              <a:t>https://www.va.gov/osdbu/outreach/soc/training.asp</a:t>
            </a:r>
            <a:endParaRPr lang="en-US" sz="1500" dirty="0">
              <a:solidFill>
                <a:srgbClr val="0070C0"/>
              </a:solidFill>
              <a:latin typeface="Arial"/>
              <a:cs typeface="Arial"/>
            </a:endParaRPr>
          </a:p>
          <a:p>
            <a:pPr marL="0" indent="0">
              <a:buNone/>
            </a:pPr>
            <a:r>
              <a:rPr lang="en-US" sz="1500" dirty="0">
                <a:latin typeface="Arial"/>
                <a:cs typeface="Arial"/>
              </a:rPr>
              <a:t>Upcoming Training Webinars</a:t>
            </a:r>
          </a:p>
          <a:p>
            <a:pPr lvl="1"/>
            <a:r>
              <a:rPr lang="en-US" sz="1500" dirty="0">
                <a:solidFill>
                  <a:srgbClr val="0070C0"/>
                </a:solidFill>
                <a:latin typeface="Arial"/>
                <a:cs typeface="Arial"/>
                <a:hlinkClick r:id="rId6">
                  <a:extLst>
                    <a:ext uri="{A12FA001-AC4F-418D-AE19-62706E023703}">
                      <ahyp:hlinkClr xmlns:ahyp="http://schemas.microsoft.com/office/drawing/2018/hyperlinkcolor" val="tx"/>
                    </a:ext>
                  </a:extLst>
                </a:hlinkClick>
              </a:rPr>
              <a:t>https://www.va.gov/osdbu/outreach/soc/webinar-schedules.asp</a:t>
            </a:r>
            <a:endParaRPr lang="en-US" sz="1500" dirty="0">
              <a:solidFill>
                <a:srgbClr val="0070C0"/>
              </a:solidFill>
              <a:latin typeface="Arial"/>
              <a:cs typeface="Arial"/>
            </a:endParaRPr>
          </a:p>
          <a:p>
            <a:pPr marL="0" indent="0">
              <a:buNone/>
            </a:pPr>
            <a:r>
              <a:rPr lang="en-US" sz="1500" dirty="0">
                <a:latin typeface="Arial"/>
                <a:cs typeface="Arial"/>
              </a:rPr>
              <a:t>Acquisition Support</a:t>
            </a:r>
          </a:p>
          <a:p>
            <a:pPr lvl="1"/>
            <a:r>
              <a:rPr lang="en-US" sz="1500" dirty="0">
                <a:solidFill>
                  <a:srgbClr val="0070C0"/>
                </a:solidFill>
                <a:latin typeface="Arial"/>
                <a:cs typeface="Arial"/>
                <a:hlinkClick r:id="rId7">
                  <a:extLst>
                    <a:ext uri="{A12FA001-AC4F-418D-AE19-62706E023703}">
                      <ahyp:hlinkClr xmlns:ahyp="http://schemas.microsoft.com/office/drawing/2018/hyperlinkcolor" val="tx"/>
                    </a:ext>
                  </a:extLst>
                </a:hlinkClick>
              </a:rPr>
              <a:t>https://www.va.gov/osdbu/acquisition/index.asp</a:t>
            </a:r>
            <a:r>
              <a:rPr lang="en-US" sz="1500" dirty="0">
                <a:solidFill>
                  <a:srgbClr val="0070C0"/>
                </a:solidFill>
                <a:latin typeface="Arial"/>
                <a:cs typeface="Arial"/>
              </a:rPr>
              <a:t> </a:t>
            </a:r>
            <a:endParaRPr lang="en-US" sz="1500" dirty="0">
              <a:solidFill>
                <a:srgbClr val="0070C0"/>
              </a:solidFill>
              <a:latin typeface="Arial" panose="020B0604020202020204" pitchFamily="34" charset="0"/>
              <a:cs typeface="Arial" panose="020B0604020202020204" pitchFamily="34" charset="0"/>
            </a:endParaRPr>
          </a:p>
          <a:p>
            <a:pPr marL="0" indent="0">
              <a:buNone/>
            </a:pPr>
            <a:r>
              <a:rPr lang="en-US" sz="1500" dirty="0">
                <a:latin typeface="Arial"/>
                <a:cs typeface="Arial"/>
              </a:rPr>
              <a:t>Upcoming Small Business Outreach Events hosted by Other Government Agencies</a:t>
            </a:r>
          </a:p>
          <a:p>
            <a:pPr lvl="1"/>
            <a:r>
              <a:rPr lang="en-US" sz="1500" dirty="0">
                <a:solidFill>
                  <a:srgbClr val="0070C0"/>
                </a:solidFill>
                <a:latin typeface="Arial"/>
                <a:cs typeface="Arial"/>
              </a:rPr>
              <a:t> </a:t>
            </a:r>
            <a:r>
              <a:rPr lang="en-US" sz="1500" dirty="0">
                <a:solidFill>
                  <a:srgbClr val="0070C0"/>
                </a:solidFill>
                <a:latin typeface="Arial"/>
                <a:cs typeface="Arial"/>
                <a:hlinkClick r:id="rId8">
                  <a:extLst>
                    <a:ext uri="{A12FA001-AC4F-418D-AE19-62706E023703}">
                      <ahyp:hlinkClr xmlns:ahyp="http://schemas.microsoft.com/office/drawing/2018/hyperlinkcolor" val="tx"/>
                    </a:ext>
                  </a:extLst>
                </a:hlinkClick>
              </a:rPr>
              <a:t>https://hallways.cap.gsa.gov/app/#/gateway/federal-osdbu-directors-interagency-council/79871/events-calendar</a:t>
            </a:r>
            <a:r>
              <a:rPr lang="en-US" sz="1500" dirty="0">
                <a:solidFill>
                  <a:srgbClr val="0070C0"/>
                </a:solidFill>
                <a:latin typeface="Arial"/>
                <a:cs typeface="Arial"/>
              </a:rPr>
              <a:t>  </a:t>
            </a:r>
            <a:endParaRPr lang="en-US" sz="1500" dirty="0">
              <a:solidFill>
                <a:srgbClr val="0070C0"/>
              </a:solidFill>
              <a:latin typeface="Arial" panose="020B0604020202020204" pitchFamily="34" charset="0"/>
              <a:cs typeface="Arial" panose="020B0604020202020204" pitchFamily="34" charset="0"/>
            </a:endParaRPr>
          </a:p>
          <a:p>
            <a:pPr marL="0" indent="0">
              <a:buNone/>
            </a:pPr>
            <a:r>
              <a:rPr lang="en-US" sz="1500" dirty="0">
                <a:latin typeface="Arial"/>
                <a:cs typeface="Arial"/>
              </a:rPr>
              <a:t>Direct Access Program (DAP) – Quarterly one on one with CFM Representative.</a:t>
            </a:r>
          </a:p>
          <a:p>
            <a:pPr lvl="1"/>
            <a:r>
              <a:rPr lang="en-US" sz="1500" dirty="0">
                <a:latin typeface="Arial"/>
                <a:cs typeface="Arial"/>
                <a:hlinkClick r:id="rId9"/>
              </a:rPr>
              <a:t>https://www.va.gov/osdbu/outreach/dap/index.asp</a:t>
            </a:r>
            <a:r>
              <a:rPr lang="en-US" sz="1500" dirty="0">
                <a:latin typeface="Arial"/>
                <a:cs typeface="Arial"/>
              </a:rPr>
              <a:t> </a:t>
            </a:r>
            <a:endParaRPr lang="en-US" sz="15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78234B11-6CCF-49CE-96C6-B37241A24B85}"/>
              </a:ext>
            </a:extLst>
          </p:cNvPr>
          <p:cNvSpPr>
            <a:spLocks noGrp="1"/>
          </p:cNvSpPr>
          <p:nvPr>
            <p:ph type="sldNum" sz="quarter" idx="12"/>
          </p:nvPr>
        </p:nvSpPr>
        <p:spPr/>
        <p:txBody>
          <a:bodyPr/>
          <a:lstStyle/>
          <a:p>
            <a:fld id="{D983F1FA-211D-3044-9E35-958DFBC26156}" type="slidenum">
              <a:rPr lang="en-US" smtClean="0">
                <a:solidFill>
                  <a:prstClr val="white"/>
                </a:solidFill>
              </a:rPr>
              <a:pPr/>
              <a:t>28</a:t>
            </a:fld>
            <a:endParaRPr lang="en-US" dirty="0">
              <a:solidFill>
                <a:prstClr val="white"/>
              </a:solidFill>
            </a:endParaRPr>
          </a:p>
        </p:txBody>
      </p:sp>
      <p:sp>
        <p:nvSpPr>
          <p:cNvPr id="4" name="Title 3">
            <a:extLst>
              <a:ext uri="{FF2B5EF4-FFF2-40B4-BE49-F238E27FC236}">
                <a16:creationId xmlns:a16="http://schemas.microsoft.com/office/drawing/2014/main" id="{16E46D33-83B4-456B-BA29-D164A8CD4ACA}"/>
              </a:ext>
            </a:extLst>
          </p:cNvPr>
          <p:cNvSpPr>
            <a:spLocks noGrp="1"/>
          </p:cNvSpPr>
          <p:nvPr>
            <p:ph type="title"/>
          </p:nvPr>
        </p:nvSpPr>
        <p:spPr/>
        <p:txBody>
          <a:bodyPr>
            <a:noAutofit/>
          </a:bodyPr>
          <a:lstStyle/>
          <a:p>
            <a:r>
              <a:rPr lang="en-US" sz="2000" dirty="0"/>
              <a:t>U.S. Department of Veterans Affairs</a:t>
            </a:r>
            <a:br>
              <a:rPr lang="en-US" sz="2000" dirty="0"/>
            </a:br>
            <a:r>
              <a:rPr lang="en-US" sz="2000" dirty="0"/>
              <a:t>Office of Small and Disadvantaged Business Utilization Resources</a:t>
            </a:r>
          </a:p>
        </p:txBody>
      </p:sp>
    </p:spTree>
    <p:extLst>
      <p:ext uri="{BB962C8B-B14F-4D97-AF65-F5344CB8AC3E}">
        <p14:creationId xmlns:p14="http://schemas.microsoft.com/office/powerpoint/2010/main" val="3406508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345534-FB32-4B13-8B1F-1EF3D3A5B9B7}"/>
              </a:ext>
            </a:extLst>
          </p:cNvPr>
          <p:cNvSpPr>
            <a:spLocks noGrp="1"/>
          </p:cNvSpPr>
          <p:nvPr>
            <p:ph idx="1"/>
          </p:nvPr>
        </p:nvSpPr>
        <p:spPr>
          <a:xfrm>
            <a:off x="631686" y="1018599"/>
            <a:ext cx="10471842" cy="4579012"/>
          </a:xfrm>
        </p:spPr>
        <p:txBody>
          <a:bodyPr>
            <a:noAutofit/>
          </a:bodyPr>
          <a:lstStyle/>
          <a:p>
            <a:pPr marL="514350" indent="-514350">
              <a:buFont typeface="+mj-lt"/>
              <a:buAutoNum type="arabicPeriod"/>
            </a:pPr>
            <a:r>
              <a:rPr lang="en-US" sz="2000" dirty="0">
                <a:latin typeface="Arial" panose="020B0604020202020204" pitchFamily="34" charset="0"/>
                <a:cs typeface="Arial" panose="020B0604020202020204" pitchFamily="34" charset="0"/>
              </a:rPr>
              <a:t>Focus on </a:t>
            </a:r>
            <a:r>
              <a:rPr lang="en-US" sz="2000" b="1" i="1" dirty="0">
                <a:latin typeface="Arial" panose="020B0604020202020204" pitchFamily="34" charset="0"/>
                <a:cs typeface="Arial" panose="020B0604020202020204" pitchFamily="34" charset="0"/>
              </a:rPr>
              <a:t>Speed and Agility</a:t>
            </a:r>
          </a:p>
          <a:p>
            <a:pPr marL="514350" indent="-514350">
              <a:buFont typeface="+mj-lt"/>
              <a:buAutoNum type="arabicPeriod"/>
            </a:pPr>
            <a:r>
              <a:rPr lang="en-US" sz="2000" dirty="0">
                <a:latin typeface="Arial" panose="020B0604020202020204" pitchFamily="34" charset="0"/>
                <a:cs typeface="Arial" panose="020B0604020202020204" pitchFamily="34" charset="0"/>
              </a:rPr>
              <a:t>VA Facilities Strategy </a:t>
            </a:r>
          </a:p>
          <a:p>
            <a:pPr marL="514350" indent="-514350">
              <a:buFont typeface="+mj-lt"/>
              <a:buAutoNum type="arabicPeriod"/>
            </a:pPr>
            <a:r>
              <a:rPr lang="en-US" sz="2000" dirty="0">
                <a:latin typeface="Arial" panose="020B0604020202020204" pitchFamily="34" charset="0"/>
                <a:cs typeface="Arial" panose="020B0604020202020204" pitchFamily="34" charset="0"/>
              </a:rPr>
              <a:t>Public Private Partnerships</a:t>
            </a:r>
          </a:p>
          <a:p>
            <a:pPr marL="514350" indent="-514350">
              <a:buFont typeface="+mj-lt"/>
              <a:buAutoNum type="arabicPeriod"/>
            </a:pPr>
            <a:r>
              <a:rPr lang="en-US" sz="2000" dirty="0">
                <a:latin typeface="Arial" panose="020B0604020202020204" pitchFamily="34" charset="0"/>
                <a:cs typeface="Arial" panose="020B0604020202020204" pitchFamily="34" charset="0"/>
              </a:rPr>
              <a:t>Digital Transformation – leverage industry COTS products and of data analytics integrated facility lifecycle management cradle to grave</a:t>
            </a:r>
          </a:p>
          <a:p>
            <a:pPr marL="514350" indent="-514350">
              <a:buFont typeface="+mj-lt"/>
              <a:buAutoNum type="arabicPeriod"/>
            </a:pPr>
            <a:r>
              <a:rPr lang="en-US" sz="2000" dirty="0">
                <a:latin typeface="Arial" panose="020B0604020202020204" pitchFamily="34" charset="0"/>
                <a:cs typeface="Arial" panose="020B0604020202020204" pitchFamily="34" charset="0"/>
              </a:rPr>
              <a:t>VA / USACE interoperability </a:t>
            </a:r>
          </a:p>
          <a:p>
            <a:pPr marL="514350" indent="-514350">
              <a:buFont typeface="+mj-lt"/>
              <a:buAutoNum type="arabicPeriod"/>
            </a:pPr>
            <a:r>
              <a:rPr lang="en-US" sz="2000" dirty="0">
                <a:latin typeface="Arial" panose="020B0604020202020204" pitchFamily="34" charset="0"/>
                <a:cs typeface="Arial" panose="020B0604020202020204" pitchFamily="34" charset="0"/>
              </a:rPr>
              <a:t>Implementation of Design/Build project delivery methodology</a:t>
            </a:r>
          </a:p>
          <a:p>
            <a:pPr marL="514350" indent="-514350">
              <a:buFont typeface="+mj-lt"/>
              <a:buAutoNum type="arabicPeriod"/>
            </a:pPr>
            <a:r>
              <a:rPr lang="en-US" sz="2000" dirty="0">
                <a:latin typeface="Arial" panose="020B0604020202020204" pitchFamily="34" charset="0"/>
                <a:cs typeface="Arial" panose="020B0604020202020204" pitchFamily="34" charset="0"/>
              </a:rPr>
              <a:t>Increase Industry Engagement – implement vendor management program</a:t>
            </a:r>
          </a:p>
          <a:p>
            <a:pPr marL="514350" indent="-514350">
              <a:buFont typeface="+mj-lt"/>
              <a:buAutoNum type="arabicPeriod"/>
            </a:pPr>
            <a:r>
              <a:rPr lang="en-US" sz="2000" dirty="0">
                <a:latin typeface="Arial" panose="020B0604020202020204" pitchFamily="34" charset="0"/>
                <a:cs typeface="Arial" panose="020B0604020202020204" pitchFamily="34" charset="0"/>
              </a:rPr>
              <a:t>Improve Contract Administration/Project Delivery – improve cost, schedule, scope and quality management</a:t>
            </a:r>
          </a:p>
          <a:p>
            <a:pPr marL="514350" indent="-514350">
              <a:buFont typeface="+mj-lt"/>
              <a:buAutoNum type="arabicPeriod"/>
            </a:pPr>
            <a:r>
              <a:rPr lang="en-US" sz="2000" dirty="0">
                <a:latin typeface="Arial" panose="020B0604020202020204" pitchFamily="34" charset="0"/>
                <a:cs typeface="Arial" panose="020B0604020202020204" pitchFamily="34" charset="0"/>
              </a:rPr>
              <a:t>Implement Strategic Acquisition Vehicles – category management</a:t>
            </a:r>
          </a:p>
          <a:p>
            <a:pPr marL="514350" indent="-514350">
              <a:buFont typeface="+mj-lt"/>
              <a:buAutoNum type="arabicPeriod"/>
            </a:pPr>
            <a:r>
              <a:rPr lang="en-US" sz="2000" dirty="0">
                <a:latin typeface="Arial" panose="020B0604020202020204" pitchFamily="34" charset="0"/>
                <a:cs typeface="Arial" panose="020B0604020202020204" pitchFamily="34" charset="0"/>
              </a:rPr>
              <a:t>Partnering – process improvement with Interagency and Non-Departmental Federal Entity</a:t>
            </a:r>
            <a:endParaRPr lang="en-US" sz="2000" dirty="0">
              <a:solidFill>
                <a:srgbClr val="FF000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4DDAFBC-0381-46C9-AB78-4C51C54680C4}"/>
              </a:ext>
            </a:extLst>
          </p:cNvPr>
          <p:cNvSpPr>
            <a:spLocks noGrp="1"/>
          </p:cNvSpPr>
          <p:nvPr>
            <p:ph type="sldNum" sz="quarter" idx="12"/>
          </p:nvPr>
        </p:nvSpPr>
        <p:spPr>
          <a:xfrm>
            <a:off x="11582400" y="6400235"/>
            <a:ext cx="51284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3</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CBB9CC9A-2D04-4870-A571-25292D0537CC}"/>
              </a:ext>
            </a:extLst>
          </p:cNvPr>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CFM Priorities</a:t>
            </a:r>
          </a:p>
        </p:txBody>
      </p:sp>
      <p:sp>
        <p:nvSpPr>
          <p:cNvPr id="7" name="TextBox 6">
            <a:extLst>
              <a:ext uri="{FF2B5EF4-FFF2-40B4-BE49-F238E27FC236}">
                <a16:creationId xmlns:a16="http://schemas.microsoft.com/office/drawing/2014/main" id="{475E9CB2-74CF-4D35-E614-26C136A28495}"/>
              </a:ext>
            </a:extLst>
          </p:cNvPr>
          <p:cNvSpPr txBox="1"/>
          <p:nvPr/>
        </p:nvSpPr>
        <p:spPr>
          <a:xfrm>
            <a:off x="2866767" y="5597611"/>
            <a:ext cx="6976625" cy="369332"/>
          </a:xfrm>
          <a:prstGeom prst="rect">
            <a:avLst/>
          </a:prstGeom>
          <a:noFill/>
        </p:spPr>
        <p:txBody>
          <a:bodyPr wrap="square">
            <a:spAutoFit/>
          </a:bodyPr>
          <a:lstStyle/>
          <a:p>
            <a:r>
              <a:rPr lang="en-US" sz="1800" b="1" dirty="0">
                <a:solidFill>
                  <a:srgbClr val="00B050"/>
                </a:solidFill>
                <a:latin typeface="Arial" panose="020B0604020202020204" pitchFamily="34" charset="0"/>
                <a:cs typeface="Arial" panose="020B0604020202020204" pitchFamily="34" charset="0"/>
              </a:rPr>
              <a:t>This is where we are headed but we can use your good ideas!</a:t>
            </a:r>
            <a:endParaRPr lang="en-US" b="1" dirty="0">
              <a:solidFill>
                <a:srgbClr val="00B050"/>
              </a:solidFill>
            </a:endParaRPr>
          </a:p>
        </p:txBody>
      </p:sp>
    </p:spTree>
    <p:extLst>
      <p:ext uri="{BB962C8B-B14F-4D97-AF65-F5344CB8AC3E}">
        <p14:creationId xmlns:p14="http://schemas.microsoft.com/office/powerpoint/2010/main" val="94747597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DDAFBC-0381-46C9-AB78-4C51C54680C4}"/>
              </a:ext>
            </a:extLst>
          </p:cNvPr>
          <p:cNvSpPr>
            <a:spLocks noGrp="1"/>
          </p:cNvSpPr>
          <p:nvPr>
            <p:ph type="sldNum" sz="quarter" idx="12"/>
          </p:nvPr>
        </p:nvSpPr>
        <p:spPr>
          <a:xfrm>
            <a:off x="11582400" y="6400235"/>
            <a:ext cx="51284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4</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CBB9CC9A-2D04-4870-A571-25292D0537CC}"/>
              </a:ext>
            </a:extLst>
          </p:cNvPr>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VA Facilities Strategy</a:t>
            </a:r>
          </a:p>
        </p:txBody>
      </p:sp>
      <p:pic>
        <p:nvPicPr>
          <p:cNvPr id="20" name="Picture 19">
            <a:extLst>
              <a:ext uri="{FF2B5EF4-FFF2-40B4-BE49-F238E27FC236}">
                <a16:creationId xmlns:a16="http://schemas.microsoft.com/office/drawing/2014/main" id="{8CCED350-87A0-BB59-717D-255478BB6F96}"/>
              </a:ext>
            </a:extLst>
          </p:cNvPr>
          <p:cNvPicPr>
            <a:picLocks noChangeAspect="1"/>
          </p:cNvPicPr>
          <p:nvPr/>
        </p:nvPicPr>
        <p:blipFill>
          <a:blip r:embed="rId2"/>
          <a:stretch>
            <a:fillRect/>
          </a:stretch>
        </p:blipFill>
        <p:spPr>
          <a:xfrm>
            <a:off x="602824" y="1230015"/>
            <a:ext cx="10957490" cy="4434222"/>
          </a:xfrm>
          <a:prstGeom prst="rect">
            <a:avLst/>
          </a:prstGeom>
        </p:spPr>
      </p:pic>
    </p:spTree>
    <p:extLst>
      <p:ext uri="{BB962C8B-B14F-4D97-AF65-F5344CB8AC3E}">
        <p14:creationId xmlns:p14="http://schemas.microsoft.com/office/powerpoint/2010/main" val="60819928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3776"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i="0" u="none" strike="noStrike" kern="1200" cap="none" spc="0" normalizeH="0" baseline="0" noProof="0">
                <a:ln>
                  <a:noFill/>
                </a:ln>
                <a:solidFill>
                  <a:prstClr val="white"/>
                </a:solidFill>
                <a:effectLst/>
                <a:uLnTx/>
                <a:uFillTx/>
                <a:latin typeface="Calibri"/>
                <a:ea typeface="ヒラギノ角ゴ Pro W3" charset="-128"/>
                <a:cs typeface="+mn-cs"/>
              </a:rPr>
              <a:pPr marL="0" marR="0" lvl="0" indent="0" algn="r" defTabSz="913776" rtl="0" eaLnBrk="1" fontAlgn="auto" latinLnBrk="0" hangingPunct="1">
                <a:lnSpc>
                  <a:spcPct val="100000"/>
                </a:lnSpc>
                <a:spcBef>
                  <a:spcPts val="0"/>
                </a:spcBef>
                <a:spcAft>
                  <a:spcPts val="0"/>
                </a:spcAft>
                <a:buClrTx/>
                <a:buSzTx/>
                <a:buFontTx/>
                <a:buNone/>
                <a:tabLst/>
                <a:defRPr/>
              </a:pPr>
              <a:t>5</a:t>
            </a:fld>
            <a:endParaRPr kumimoji="0" lang="en-US" sz="1200" i="0" u="none" strike="noStrike" kern="1200" cap="none" spc="0" normalizeH="0" baseline="0" noProof="0">
              <a:ln>
                <a:noFill/>
              </a:ln>
              <a:solidFill>
                <a:prstClr val="white"/>
              </a:solidFill>
              <a:effectLst/>
              <a:uLnTx/>
              <a:uFillTx/>
              <a:latin typeface="Calibri"/>
              <a:ea typeface="ヒラギノ角ゴ Pro W3" charset="-128"/>
              <a:cs typeface="+mn-cs"/>
            </a:endParaRPr>
          </a:p>
        </p:txBody>
      </p:sp>
      <p:sp>
        <p:nvSpPr>
          <p:cNvPr id="67" name="Title 2">
            <a:extLst>
              <a:ext uri="{FF2B5EF4-FFF2-40B4-BE49-F238E27FC236}">
                <a16:creationId xmlns:a16="http://schemas.microsoft.com/office/drawing/2014/main" id="{9D68609F-5C3D-44A2-B0F4-4CE6F5E80D9B}"/>
              </a:ext>
            </a:extLst>
          </p:cNvPr>
          <p:cNvSpPr>
            <a:spLocks noGrp="1"/>
          </p:cNvSpPr>
          <p:nvPr>
            <p:ph type="title"/>
          </p:nvPr>
        </p:nvSpPr>
        <p:spPr>
          <a:xfrm>
            <a:off x="0" y="-76200"/>
            <a:ext cx="12192000" cy="731520"/>
          </a:xfrm>
        </p:spPr>
        <p:txBody>
          <a:bodyPr>
            <a:normAutofit/>
          </a:bodyPr>
          <a:lstStyle/>
          <a:p>
            <a:r>
              <a:rPr lang="en-US" sz="3200" b="1">
                <a:solidFill>
                  <a:prstClr val="white"/>
                </a:solidFill>
                <a:latin typeface="Arial"/>
                <a:cs typeface="Arial"/>
              </a:rPr>
              <a:t>Major Construction Pipeline</a:t>
            </a:r>
            <a:endParaRPr lang="en-US" sz="3200"/>
          </a:p>
        </p:txBody>
      </p:sp>
      <p:sp>
        <p:nvSpPr>
          <p:cNvPr id="10" name="TextBox 177">
            <a:extLst>
              <a:ext uri="{FF2B5EF4-FFF2-40B4-BE49-F238E27FC236}">
                <a16:creationId xmlns:a16="http://schemas.microsoft.com/office/drawing/2014/main" id="{0439E51E-50E6-40EF-B7EF-6921DC3B24F6}"/>
              </a:ext>
            </a:extLst>
          </p:cNvPr>
          <p:cNvSpPr txBox="1"/>
          <p:nvPr/>
        </p:nvSpPr>
        <p:spPr>
          <a:xfrm>
            <a:off x="3045041" y="5896136"/>
            <a:ext cx="6101917" cy="221648"/>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800" kern="0">
                <a:solidFill>
                  <a:sysClr val="windowText" lastClr="000000"/>
                </a:solidFill>
                <a:latin typeface="Verdana" panose="020B0604030504040204" pitchFamily="34" charset="0"/>
                <a:ea typeface="Verdana" panose="020B0604030504040204" pitchFamily="34" charset="0"/>
              </a:rPr>
              <a:t>Data Source Used: CFMIS      Data Date: 2/28/23</a:t>
            </a:r>
          </a:p>
        </p:txBody>
      </p:sp>
      <p:sp>
        <p:nvSpPr>
          <p:cNvPr id="12" name="TextBox 11">
            <a:extLst>
              <a:ext uri="{FF2B5EF4-FFF2-40B4-BE49-F238E27FC236}">
                <a16:creationId xmlns:a16="http://schemas.microsoft.com/office/drawing/2014/main" id="{19382CD1-8403-498B-A860-E7CE15368812}"/>
              </a:ext>
            </a:extLst>
          </p:cNvPr>
          <p:cNvSpPr txBox="1"/>
          <p:nvPr/>
        </p:nvSpPr>
        <p:spPr>
          <a:xfrm>
            <a:off x="476347" y="2699544"/>
            <a:ext cx="5282209" cy="3062377"/>
          </a:xfrm>
          <a:prstGeom prst="rect">
            <a:avLst/>
          </a:prstGeom>
          <a:noFill/>
        </p:spPr>
        <p:txBody>
          <a:bodyPr wrap="square" rtlCol="0">
            <a:spAutoFit/>
          </a:bodyPr>
          <a:lstStyle/>
          <a:p>
            <a:pPr>
              <a:spcAft>
                <a:spcPts val="600"/>
              </a:spcAft>
            </a:pPr>
            <a:r>
              <a:rPr lang="en-US" sz="1400" b="1" dirty="0"/>
              <a:t>CFM is managing 98 projects in planning, design, and construction valued at $12B:</a:t>
            </a:r>
          </a:p>
          <a:p>
            <a:pPr marL="628650" lvl="1" indent="-171450">
              <a:spcAft>
                <a:spcPts val="600"/>
              </a:spcAft>
              <a:buFont typeface="Arial" panose="020B0604020202020204" pitchFamily="34" charset="0"/>
              <a:buChar char="•"/>
            </a:pPr>
            <a:r>
              <a:rPr lang="en-US" sz="1400" dirty="0"/>
              <a:t>37 Veterans Health Administration (VHA) Major Construction healthcare projects valued at $8.4B</a:t>
            </a:r>
          </a:p>
          <a:p>
            <a:pPr marL="628650" lvl="1" indent="-171450">
              <a:spcAft>
                <a:spcPts val="600"/>
              </a:spcAft>
              <a:buFont typeface="Arial" panose="020B0604020202020204" pitchFamily="34" charset="0"/>
              <a:buChar char="•"/>
            </a:pPr>
            <a:r>
              <a:rPr lang="en-US" sz="1400" dirty="0"/>
              <a:t>33 Seismic Projects valued at $2.9B</a:t>
            </a:r>
          </a:p>
          <a:p>
            <a:pPr marL="628650" lvl="1" indent="-171450">
              <a:spcAft>
                <a:spcPts val="600"/>
              </a:spcAft>
              <a:buFont typeface="Arial" panose="020B0604020202020204" pitchFamily="34" charset="0"/>
              <a:buChar char="•"/>
            </a:pPr>
            <a:r>
              <a:rPr lang="en-US" sz="1400" dirty="0"/>
              <a:t>17 of the above projects are Super Construction projects (&gt;$100M  executed by the United States Army Corps of Engineers (USACE) valued at approximately $4.5B)</a:t>
            </a:r>
          </a:p>
          <a:p>
            <a:pPr marL="628650" lvl="1" indent="-171450">
              <a:spcAft>
                <a:spcPts val="600"/>
              </a:spcAft>
              <a:buFont typeface="Arial" panose="020B0604020202020204" pitchFamily="34" charset="0"/>
              <a:buChar char="•"/>
            </a:pPr>
            <a:r>
              <a:rPr lang="en-US" sz="1400" dirty="0"/>
              <a:t>1 project is a CFM executed, Major Funded Chip-in Project at $221M</a:t>
            </a:r>
          </a:p>
          <a:p>
            <a:pPr marL="628650" lvl="1" indent="-171450">
              <a:spcAft>
                <a:spcPts val="600"/>
              </a:spcAft>
              <a:buFont typeface="Arial" panose="020B0604020202020204" pitchFamily="34" charset="0"/>
              <a:buChar char="•"/>
            </a:pPr>
            <a:r>
              <a:rPr lang="en-US" sz="1400" dirty="0"/>
              <a:t>28 National Cemetery Administration (NCA) Major Construction projects valued over $904M</a:t>
            </a:r>
          </a:p>
        </p:txBody>
      </p:sp>
      <p:pic>
        <p:nvPicPr>
          <p:cNvPr id="3" name="Picture 5">
            <a:extLst>
              <a:ext uri="{FF2B5EF4-FFF2-40B4-BE49-F238E27FC236}">
                <a16:creationId xmlns:a16="http://schemas.microsoft.com/office/drawing/2014/main" id="{2BE4D251-98AD-D007-8E6D-227789E6865B}"/>
              </a:ext>
            </a:extLst>
          </p:cNvPr>
          <p:cNvPicPr>
            <a:picLocks noChangeAspect="1"/>
          </p:cNvPicPr>
          <p:nvPr/>
        </p:nvPicPr>
        <p:blipFill>
          <a:blip r:embed="rId3"/>
          <a:stretch>
            <a:fillRect/>
          </a:stretch>
        </p:blipFill>
        <p:spPr>
          <a:xfrm>
            <a:off x="1314162" y="892719"/>
            <a:ext cx="9205641" cy="1323135"/>
          </a:xfrm>
          <a:prstGeom prst="rect">
            <a:avLst/>
          </a:prstGeom>
        </p:spPr>
      </p:pic>
      <p:graphicFrame>
        <p:nvGraphicFramePr>
          <p:cNvPr id="14" name="Chart 13">
            <a:extLst>
              <a:ext uri="{FF2B5EF4-FFF2-40B4-BE49-F238E27FC236}">
                <a16:creationId xmlns:a16="http://schemas.microsoft.com/office/drawing/2014/main" id="{4F575626-6B2E-4C60-BE6F-4A83A1AC4028}"/>
              </a:ext>
            </a:extLst>
          </p:cNvPr>
          <p:cNvGraphicFramePr>
            <a:graphicFrameLocks/>
          </p:cNvGraphicFramePr>
          <p:nvPr/>
        </p:nvGraphicFramePr>
        <p:xfrm>
          <a:off x="5659265" y="2233123"/>
          <a:ext cx="5758035" cy="35757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01619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7B97B0-9B99-EFCF-2001-CB10867D107E}"/>
              </a:ext>
            </a:extLst>
          </p:cNvPr>
          <p:cNvSpPr>
            <a:spLocks noGrp="1"/>
          </p:cNvSpPr>
          <p:nvPr>
            <p:ph idx="1"/>
          </p:nvPr>
        </p:nvSpPr>
        <p:spPr>
          <a:xfrm>
            <a:off x="448019" y="1055475"/>
            <a:ext cx="11134381" cy="4525963"/>
          </a:xfrm>
        </p:spPr>
        <p:txBody>
          <a:bodyPr>
            <a:normAutofit lnSpcReduction="10000"/>
          </a:bodyPr>
          <a:lstStyle/>
          <a:p>
            <a:pPr marL="0" indent="0">
              <a:buNone/>
            </a:pPr>
            <a:r>
              <a:rPr lang="en-US" dirty="0"/>
              <a:t>Speed and Agility</a:t>
            </a:r>
          </a:p>
          <a:p>
            <a:pPr lvl="1"/>
            <a:r>
              <a:rPr lang="en-US" u="sng" dirty="0"/>
              <a:t>Rigorous Change Management </a:t>
            </a:r>
            <a:r>
              <a:rPr lang="en-US" dirty="0"/>
              <a:t>– reduce volatility in scope</a:t>
            </a:r>
          </a:p>
          <a:p>
            <a:pPr lvl="1"/>
            <a:r>
              <a:rPr lang="en-US" u="sng" dirty="0"/>
              <a:t>Accelerate up decision cycles </a:t>
            </a:r>
            <a:r>
              <a:rPr lang="en-US" dirty="0"/>
              <a:t>– if we must change, make it quick</a:t>
            </a:r>
          </a:p>
          <a:p>
            <a:pPr lvl="1"/>
            <a:r>
              <a:rPr lang="en-US" u="sng" dirty="0"/>
              <a:t>Digital Transformation </a:t>
            </a:r>
            <a:r>
              <a:rPr lang="en-US" dirty="0"/>
              <a:t>– new Project Management Information System</a:t>
            </a:r>
          </a:p>
          <a:p>
            <a:pPr marL="0" indent="0">
              <a:buNone/>
            </a:pPr>
            <a:endParaRPr lang="en-US" dirty="0"/>
          </a:p>
          <a:p>
            <a:pPr marL="0" indent="0">
              <a:buNone/>
            </a:pPr>
            <a:r>
              <a:rPr lang="en-US" dirty="0"/>
              <a:t>Increasing percentage of Super Construction projects</a:t>
            </a:r>
          </a:p>
          <a:p>
            <a:pPr lvl="1"/>
            <a:r>
              <a:rPr lang="en-US" u="sng" dirty="0"/>
              <a:t>Joint PMO</a:t>
            </a:r>
            <a:r>
              <a:rPr lang="en-US" dirty="0"/>
              <a:t> – VA / U.S. Army Corps of Engineers (USACE) </a:t>
            </a:r>
          </a:p>
          <a:p>
            <a:pPr lvl="1"/>
            <a:r>
              <a:rPr lang="en-US" u="sng" dirty="0"/>
              <a:t>Increased Interoperability </a:t>
            </a:r>
            <a:r>
              <a:rPr lang="en-US" dirty="0"/>
              <a:t>– information sharing and common operating picture</a:t>
            </a:r>
          </a:p>
        </p:txBody>
      </p:sp>
      <p:sp>
        <p:nvSpPr>
          <p:cNvPr id="3" name="Slide Number Placeholder 2">
            <a:extLst>
              <a:ext uri="{FF2B5EF4-FFF2-40B4-BE49-F238E27FC236}">
                <a16:creationId xmlns:a16="http://schemas.microsoft.com/office/drawing/2014/main" id="{C8EF60BD-C04E-C16A-440F-8833754B3244}"/>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4" name="Title 3">
            <a:extLst>
              <a:ext uri="{FF2B5EF4-FFF2-40B4-BE49-F238E27FC236}">
                <a16:creationId xmlns:a16="http://schemas.microsoft.com/office/drawing/2014/main" id="{3D7D569C-52BE-D863-4072-D477D3EAC79F}"/>
              </a:ext>
            </a:extLst>
          </p:cNvPr>
          <p:cNvSpPr>
            <a:spLocks noGrp="1"/>
          </p:cNvSpPr>
          <p:nvPr>
            <p:ph type="title"/>
          </p:nvPr>
        </p:nvSpPr>
        <p:spPr/>
        <p:txBody>
          <a:bodyPr>
            <a:normAutofit fontScale="90000"/>
          </a:bodyPr>
          <a:lstStyle/>
          <a:p>
            <a:r>
              <a:rPr lang="en-US" dirty="0"/>
              <a:t>Operations Trends</a:t>
            </a:r>
          </a:p>
        </p:txBody>
      </p:sp>
    </p:spTree>
    <p:extLst>
      <p:ext uri="{BB962C8B-B14F-4D97-AF65-F5344CB8AC3E}">
        <p14:creationId xmlns:p14="http://schemas.microsoft.com/office/powerpoint/2010/main" val="208219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18A502-C60F-4B38-B74B-96D3AA1C5D83}"/>
              </a:ext>
            </a:extLst>
          </p:cNvPr>
          <p:cNvSpPr>
            <a:spLocks noGrp="1"/>
          </p:cNvSpPr>
          <p:nvPr>
            <p:ph type="sldNum" sz="quarter" idx="12"/>
          </p:nvPr>
        </p:nvSpPr>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7</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268C92E3-71E0-4A6E-96DD-89CBCA023217}"/>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Regions</a:t>
            </a:r>
          </a:p>
        </p:txBody>
      </p:sp>
      <p:grpSp>
        <p:nvGrpSpPr>
          <p:cNvPr id="5" name="Group 4">
            <a:extLst>
              <a:ext uri="{FF2B5EF4-FFF2-40B4-BE49-F238E27FC236}">
                <a16:creationId xmlns:a16="http://schemas.microsoft.com/office/drawing/2014/main" id="{1EABF764-83B3-839D-F5E0-4869CF5B1AC5}"/>
              </a:ext>
            </a:extLst>
          </p:cNvPr>
          <p:cNvGrpSpPr/>
          <p:nvPr/>
        </p:nvGrpSpPr>
        <p:grpSpPr>
          <a:xfrm>
            <a:off x="1635512" y="830489"/>
            <a:ext cx="8500946" cy="4856633"/>
            <a:chOff x="2152650" y="1385863"/>
            <a:chExt cx="6933562" cy="3886225"/>
          </a:xfrm>
        </p:grpSpPr>
        <p:pic>
          <p:nvPicPr>
            <p:cNvPr id="6" name="Picture 5">
              <a:extLst>
                <a:ext uri="{FF2B5EF4-FFF2-40B4-BE49-F238E27FC236}">
                  <a16:creationId xmlns:a16="http://schemas.microsoft.com/office/drawing/2014/main" id="{374033BF-00D4-47E4-A518-02682B53E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650" y="1585913"/>
              <a:ext cx="6667500" cy="3686175"/>
            </a:xfrm>
            <a:prstGeom prst="rect">
              <a:avLst/>
            </a:prstGeom>
          </p:spPr>
        </p:pic>
        <p:sp>
          <p:nvSpPr>
            <p:cNvPr id="7" name="Freeform 7">
              <a:extLst>
                <a:ext uri="{FF2B5EF4-FFF2-40B4-BE49-F238E27FC236}">
                  <a16:creationId xmlns:a16="http://schemas.microsoft.com/office/drawing/2014/main" id="{7B5B69C9-7903-4863-9325-614F376DB361}"/>
                </a:ext>
              </a:extLst>
            </p:cNvPr>
            <p:cNvSpPr/>
            <p:nvPr/>
          </p:nvSpPr>
          <p:spPr>
            <a:xfrm>
              <a:off x="6528585" y="2935703"/>
              <a:ext cx="931300" cy="1515252"/>
            </a:xfrm>
            <a:custGeom>
              <a:avLst/>
              <a:gdLst>
                <a:gd name="connsiteX0" fmla="*/ 1042112 w 1069273"/>
                <a:gd name="connsiteY0" fmla="*/ 0 h 2245260"/>
                <a:gd name="connsiteX1" fmla="*/ 1060219 w 1069273"/>
                <a:gd name="connsiteY1" fmla="*/ 45268 h 2245260"/>
                <a:gd name="connsiteX2" fmla="*/ 1069273 w 1069273"/>
                <a:gd name="connsiteY2" fmla="*/ 72428 h 2245260"/>
                <a:gd name="connsiteX3" fmla="*/ 1060219 w 1069273"/>
                <a:gd name="connsiteY3" fmla="*/ 199177 h 2245260"/>
                <a:gd name="connsiteX4" fmla="*/ 1042112 w 1069273"/>
                <a:gd name="connsiteY4" fmla="*/ 253497 h 2245260"/>
                <a:gd name="connsiteX5" fmla="*/ 1033059 w 1069273"/>
                <a:gd name="connsiteY5" fmla="*/ 280658 h 2245260"/>
                <a:gd name="connsiteX6" fmla="*/ 1005898 w 1069273"/>
                <a:gd name="connsiteY6" fmla="*/ 334979 h 2245260"/>
                <a:gd name="connsiteX7" fmla="*/ 978738 w 1069273"/>
                <a:gd name="connsiteY7" fmla="*/ 353086 h 2245260"/>
                <a:gd name="connsiteX8" fmla="*/ 951577 w 1069273"/>
                <a:gd name="connsiteY8" fmla="*/ 380246 h 2245260"/>
                <a:gd name="connsiteX9" fmla="*/ 897257 w 1069273"/>
                <a:gd name="connsiteY9" fmla="*/ 398353 h 2245260"/>
                <a:gd name="connsiteX10" fmla="*/ 842936 w 1069273"/>
                <a:gd name="connsiteY10" fmla="*/ 416460 h 2245260"/>
                <a:gd name="connsiteX11" fmla="*/ 806722 w 1069273"/>
                <a:gd name="connsiteY11" fmla="*/ 425513 h 2245260"/>
                <a:gd name="connsiteX12" fmla="*/ 752401 w 1069273"/>
                <a:gd name="connsiteY12" fmla="*/ 443620 h 2245260"/>
                <a:gd name="connsiteX13" fmla="*/ 725241 w 1069273"/>
                <a:gd name="connsiteY13" fmla="*/ 452674 h 2245260"/>
                <a:gd name="connsiteX14" fmla="*/ 698080 w 1069273"/>
                <a:gd name="connsiteY14" fmla="*/ 470781 h 2245260"/>
                <a:gd name="connsiteX15" fmla="*/ 679974 w 1069273"/>
                <a:gd name="connsiteY15" fmla="*/ 497941 h 2245260"/>
                <a:gd name="connsiteX16" fmla="*/ 652813 w 1069273"/>
                <a:gd name="connsiteY16" fmla="*/ 506995 h 2245260"/>
                <a:gd name="connsiteX17" fmla="*/ 625653 w 1069273"/>
                <a:gd name="connsiteY17" fmla="*/ 525101 h 2245260"/>
                <a:gd name="connsiteX18" fmla="*/ 571332 w 1069273"/>
                <a:gd name="connsiteY18" fmla="*/ 570369 h 2245260"/>
                <a:gd name="connsiteX19" fmla="*/ 526065 w 1069273"/>
                <a:gd name="connsiteY19" fmla="*/ 615636 h 2245260"/>
                <a:gd name="connsiteX20" fmla="*/ 471744 w 1069273"/>
                <a:gd name="connsiteY20" fmla="*/ 660903 h 2245260"/>
                <a:gd name="connsiteX21" fmla="*/ 426476 w 1069273"/>
                <a:gd name="connsiteY21" fmla="*/ 697117 h 2245260"/>
                <a:gd name="connsiteX22" fmla="*/ 381209 w 1069273"/>
                <a:gd name="connsiteY22" fmla="*/ 733331 h 2245260"/>
                <a:gd name="connsiteX23" fmla="*/ 272568 w 1069273"/>
                <a:gd name="connsiteY23" fmla="*/ 805759 h 2245260"/>
                <a:gd name="connsiteX24" fmla="*/ 245407 w 1069273"/>
                <a:gd name="connsiteY24" fmla="*/ 841973 h 2245260"/>
                <a:gd name="connsiteX25" fmla="*/ 209193 w 1069273"/>
                <a:gd name="connsiteY25" fmla="*/ 860080 h 2245260"/>
                <a:gd name="connsiteX26" fmla="*/ 182033 w 1069273"/>
                <a:gd name="connsiteY26" fmla="*/ 878187 h 2245260"/>
                <a:gd name="connsiteX27" fmla="*/ 172979 w 1069273"/>
                <a:gd name="connsiteY27" fmla="*/ 1041149 h 2245260"/>
                <a:gd name="connsiteX28" fmla="*/ 182033 w 1069273"/>
                <a:gd name="connsiteY28" fmla="*/ 1068309 h 2245260"/>
                <a:gd name="connsiteX29" fmla="*/ 236354 w 1069273"/>
                <a:gd name="connsiteY29" fmla="*/ 1086416 h 2245260"/>
                <a:gd name="connsiteX30" fmla="*/ 263514 w 1069273"/>
                <a:gd name="connsiteY30" fmla="*/ 1104523 h 2245260"/>
                <a:gd name="connsiteX31" fmla="*/ 317835 w 1069273"/>
                <a:gd name="connsiteY31" fmla="*/ 1122630 h 2245260"/>
                <a:gd name="connsiteX32" fmla="*/ 426476 w 1069273"/>
                <a:gd name="connsiteY32" fmla="*/ 1195058 h 2245260"/>
                <a:gd name="connsiteX33" fmla="*/ 453637 w 1069273"/>
                <a:gd name="connsiteY33" fmla="*/ 1213165 h 2245260"/>
                <a:gd name="connsiteX34" fmla="*/ 480797 w 1069273"/>
                <a:gd name="connsiteY34" fmla="*/ 1231272 h 2245260"/>
                <a:gd name="connsiteX35" fmla="*/ 526065 w 1069273"/>
                <a:gd name="connsiteY35" fmla="*/ 1312753 h 2245260"/>
                <a:gd name="connsiteX36" fmla="*/ 553225 w 1069273"/>
                <a:gd name="connsiteY36" fmla="*/ 1330860 h 2245260"/>
                <a:gd name="connsiteX37" fmla="*/ 589439 w 1069273"/>
                <a:gd name="connsiteY37" fmla="*/ 1376127 h 2245260"/>
                <a:gd name="connsiteX38" fmla="*/ 598492 w 1069273"/>
                <a:gd name="connsiteY38" fmla="*/ 1403288 h 2245260"/>
                <a:gd name="connsiteX39" fmla="*/ 625653 w 1069273"/>
                <a:gd name="connsiteY39" fmla="*/ 1430448 h 2245260"/>
                <a:gd name="connsiteX40" fmla="*/ 652813 w 1069273"/>
                <a:gd name="connsiteY40" fmla="*/ 1484769 h 2245260"/>
                <a:gd name="connsiteX41" fmla="*/ 679974 w 1069273"/>
                <a:gd name="connsiteY41" fmla="*/ 1539090 h 2245260"/>
                <a:gd name="connsiteX42" fmla="*/ 689027 w 1069273"/>
                <a:gd name="connsiteY42" fmla="*/ 1566250 h 2245260"/>
                <a:gd name="connsiteX43" fmla="*/ 716187 w 1069273"/>
                <a:gd name="connsiteY43" fmla="*/ 1584357 h 2245260"/>
                <a:gd name="connsiteX44" fmla="*/ 734294 w 1069273"/>
                <a:gd name="connsiteY44" fmla="*/ 1638678 h 2245260"/>
                <a:gd name="connsiteX45" fmla="*/ 761455 w 1069273"/>
                <a:gd name="connsiteY45" fmla="*/ 1692998 h 2245260"/>
                <a:gd name="connsiteX46" fmla="*/ 698080 w 1069273"/>
                <a:gd name="connsiteY46" fmla="*/ 1738266 h 2245260"/>
                <a:gd name="connsiteX47" fmla="*/ 399316 w 1069273"/>
                <a:gd name="connsiteY47" fmla="*/ 1747319 h 2245260"/>
                <a:gd name="connsiteX48" fmla="*/ 299728 w 1069273"/>
                <a:gd name="connsiteY48" fmla="*/ 1765426 h 2245260"/>
                <a:gd name="connsiteX49" fmla="*/ 272568 w 1069273"/>
                <a:gd name="connsiteY49" fmla="*/ 1774480 h 2245260"/>
                <a:gd name="connsiteX50" fmla="*/ 209193 w 1069273"/>
                <a:gd name="connsiteY50" fmla="*/ 1792587 h 2245260"/>
                <a:gd name="connsiteX51" fmla="*/ 191086 w 1069273"/>
                <a:gd name="connsiteY51" fmla="*/ 1819747 h 2245260"/>
                <a:gd name="connsiteX52" fmla="*/ 163926 w 1069273"/>
                <a:gd name="connsiteY52" fmla="*/ 1828800 h 2245260"/>
                <a:gd name="connsiteX53" fmla="*/ 154873 w 1069273"/>
                <a:gd name="connsiteY53" fmla="*/ 1855961 h 2245260"/>
                <a:gd name="connsiteX54" fmla="*/ 136766 w 1069273"/>
                <a:gd name="connsiteY54" fmla="*/ 1883121 h 2245260"/>
                <a:gd name="connsiteX55" fmla="*/ 91498 w 1069273"/>
                <a:gd name="connsiteY55" fmla="*/ 1946495 h 2245260"/>
                <a:gd name="connsiteX56" fmla="*/ 64338 w 1069273"/>
                <a:gd name="connsiteY56" fmla="*/ 2009870 h 2245260"/>
                <a:gd name="connsiteX57" fmla="*/ 37177 w 1069273"/>
                <a:gd name="connsiteY57" fmla="*/ 2055137 h 2245260"/>
                <a:gd name="connsiteX58" fmla="*/ 28124 w 1069273"/>
                <a:gd name="connsiteY58" fmla="*/ 2082297 h 2245260"/>
                <a:gd name="connsiteX59" fmla="*/ 10017 w 1069273"/>
                <a:gd name="connsiteY59" fmla="*/ 2118511 h 2245260"/>
                <a:gd name="connsiteX60" fmla="*/ 964 w 1069273"/>
                <a:gd name="connsiteY60" fmla="*/ 2245260 h 2245260"/>
                <a:gd name="connsiteX0" fmla="*/ 1060219 w 1069273"/>
                <a:gd name="connsiteY0" fmla="*/ 0 h 2199992"/>
                <a:gd name="connsiteX1" fmla="*/ 1069273 w 1069273"/>
                <a:gd name="connsiteY1" fmla="*/ 27160 h 2199992"/>
                <a:gd name="connsiteX2" fmla="*/ 1060219 w 1069273"/>
                <a:gd name="connsiteY2" fmla="*/ 153909 h 2199992"/>
                <a:gd name="connsiteX3" fmla="*/ 1042112 w 1069273"/>
                <a:gd name="connsiteY3" fmla="*/ 208229 h 2199992"/>
                <a:gd name="connsiteX4" fmla="*/ 1033059 w 1069273"/>
                <a:gd name="connsiteY4" fmla="*/ 235390 h 2199992"/>
                <a:gd name="connsiteX5" fmla="*/ 1005898 w 1069273"/>
                <a:gd name="connsiteY5" fmla="*/ 289711 h 2199992"/>
                <a:gd name="connsiteX6" fmla="*/ 978738 w 1069273"/>
                <a:gd name="connsiteY6" fmla="*/ 307818 h 2199992"/>
                <a:gd name="connsiteX7" fmla="*/ 951577 w 1069273"/>
                <a:gd name="connsiteY7" fmla="*/ 334978 h 2199992"/>
                <a:gd name="connsiteX8" fmla="*/ 897257 w 1069273"/>
                <a:gd name="connsiteY8" fmla="*/ 353085 h 2199992"/>
                <a:gd name="connsiteX9" fmla="*/ 842936 w 1069273"/>
                <a:gd name="connsiteY9" fmla="*/ 371192 h 2199992"/>
                <a:gd name="connsiteX10" fmla="*/ 806722 w 1069273"/>
                <a:gd name="connsiteY10" fmla="*/ 380245 h 2199992"/>
                <a:gd name="connsiteX11" fmla="*/ 752401 w 1069273"/>
                <a:gd name="connsiteY11" fmla="*/ 398352 h 2199992"/>
                <a:gd name="connsiteX12" fmla="*/ 725241 w 1069273"/>
                <a:gd name="connsiteY12" fmla="*/ 407406 h 2199992"/>
                <a:gd name="connsiteX13" fmla="*/ 698080 w 1069273"/>
                <a:gd name="connsiteY13" fmla="*/ 425513 h 2199992"/>
                <a:gd name="connsiteX14" fmla="*/ 679974 w 1069273"/>
                <a:gd name="connsiteY14" fmla="*/ 452673 h 2199992"/>
                <a:gd name="connsiteX15" fmla="*/ 652813 w 1069273"/>
                <a:gd name="connsiteY15" fmla="*/ 461727 h 2199992"/>
                <a:gd name="connsiteX16" fmla="*/ 625653 w 1069273"/>
                <a:gd name="connsiteY16" fmla="*/ 479833 h 2199992"/>
                <a:gd name="connsiteX17" fmla="*/ 571332 w 1069273"/>
                <a:gd name="connsiteY17" fmla="*/ 525101 h 2199992"/>
                <a:gd name="connsiteX18" fmla="*/ 526065 w 1069273"/>
                <a:gd name="connsiteY18" fmla="*/ 570368 h 2199992"/>
                <a:gd name="connsiteX19" fmla="*/ 471744 w 1069273"/>
                <a:gd name="connsiteY19" fmla="*/ 615635 h 2199992"/>
                <a:gd name="connsiteX20" fmla="*/ 426476 w 1069273"/>
                <a:gd name="connsiteY20" fmla="*/ 651849 h 2199992"/>
                <a:gd name="connsiteX21" fmla="*/ 381209 w 1069273"/>
                <a:gd name="connsiteY21" fmla="*/ 688063 h 2199992"/>
                <a:gd name="connsiteX22" fmla="*/ 272568 w 1069273"/>
                <a:gd name="connsiteY22" fmla="*/ 760491 h 2199992"/>
                <a:gd name="connsiteX23" fmla="*/ 245407 w 1069273"/>
                <a:gd name="connsiteY23" fmla="*/ 796705 h 2199992"/>
                <a:gd name="connsiteX24" fmla="*/ 209193 w 1069273"/>
                <a:gd name="connsiteY24" fmla="*/ 814812 h 2199992"/>
                <a:gd name="connsiteX25" fmla="*/ 182033 w 1069273"/>
                <a:gd name="connsiteY25" fmla="*/ 832919 h 2199992"/>
                <a:gd name="connsiteX26" fmla="*/ 172979 w 1069273"/>
                <a:gd name="connsiteY26" fmla="*/ 995881 h 2199992"/>
                <a:gd name="connsiteX27" fmla="*/ 182033 w 1069273"/>
                <a:gd name="connsiteY27" fmla="*/ 1023041 h 2199992"/>
                <a:gd name="connsiteX28" fmla="*/ 236354 w 1069273"/>
                <a:gd name="connsiteY28" fmla="*/ 1041148 h 2199992"/>
                <a:gd name="connsiteX29" fmla="*/ 263514 w 1069273"/>
                <a:gd name="connsiteY29" fmla="*/ 1059255 h 2199992"/>
                <a:gd name="connsiteX30" fmla="*/ 317835 w 1069273"/>
                <a:gd name="connsiteY30" fmla="*/ 1077362 h 2199992"/>
                <a:gd name="connsiteX31" fmla="*/ 426476 w 1069273"/>
                <a:gd name="connsiteY31" fmla="*/ 1149790 h 2199992"/>
                <a:gd name="connsiteX32" fmla="*/ 453637 w 1069273"/>
                <a:gd name="connsiteY32" fmla="*/ 1167897 h 2199992"/>
                <a:gd name="connsiteX33" fmla="*/ 480797 w 1069273"/>
                <a:gd name="connsiteY33" fmla="*/ 1186004 h 2199992"/>
                <a:gd name="connsiteX34" fmla="*/ 526065 w 1069273"/>
                <a:gd name="connsiteY34" fmla="*/ 1267485 h 2199992"/>
                <a:gd name="connsiteX35" fmla="*/ 553225 w 1069273"/>
                <a:gd name="connsiteY35" fmla="*/ 1285592 h 2199992"/>
                <a:gd name="connsiteX36" fmla="*/ 589439 w 1069273"/>
                <a:gd name="connsiteY36" fmla="*/ 1330859 h 2199992"/>
                <a:gd name="connsiteX37" fmla="*/ 598492 w 1069273"/>
                <a:gd name="connsiteY37" fmla="*/ 1358020 h 2199992"/>
                <a:gd name="connsiteX38" fmla="*/ 625653 w 1069273"/>
                <a:gd name="connsiteY38" fmla="*/ 1385180 h 2199992"/>
                <a:gd name="connsiteX39" fmla="*/ 652813 w 1069273"/>
                <a:gd name="connsiteY39" fmla="*/ 1439501 h 2199992"/>
                <a:gd name="connsiteX40" fmla="*/ 679974 w 1069273"/>
                <a:gd name="connsiteY40" fmla="*/ 1493822 h 2199992"/>
                <a:gd name="connsiteX41" fmla="*/ 689027 w 1069273"/>
                <a:gd name="connsiteY41" fmla="*/ 1520982 h 2199992"/>
                <a:gd name="connsiteX42" fmla="*/ 716187 w 1069273"/>
                <a:gd name="connsiteY42" fmla="*/ 1539089 h 2199992"/>
                <a:gd name="connsiteX43" fmla="*/ 734294 w 1069273"/>
                <a:gd name="connsiteY43" fmla="*/ 1593410 h 2199992"/>
                <a:gd name="connsiteX44" fmla="*/ 761455 w 1069273"/>
                <a:gd name="connsiteY44" fmla="*/ 1647730 h 2199992"/>
                <a:gd name="connsiteX45" fmla="*/ 698080 w 1069273"/>
                <a:gd name="connsiteY45" fmla="*/ 1692998 h 2199992"/>
                <a:gd name="connsiteX46" fmla="*/ 399316 w 1069273"/>
                <a:gd name="connsiteY46" fmla="*/ 1702051 h 2199992"/>
                <a:gd name="connsiteX47" fmla="*/ 299728 w 1069273"/>
                <a:gd name="connsiteY47" fmla="*/ 1720158 h 2199992"/>
                <a:gd name="connsiteX48" fmla="*/ 272568 w 1069273"/>
                <a:gd name="connsiteY48" fmla="*/ 1729212 h 2199992"/>
                <a:gd name="connsiteX49" fmla="*/ 209193 w 1069273"/>
                <a:gd name="connsiteY49" fmla="*/ 1747319 h 2199992"/>
                <a:gd name="connsiteX50" fmla="*/ 191086 w 1069273"/>
                <a:gd name="connsiteY50" fmla="*/ 1774479 h 2199992"/>
                <a:gd name="connsiteX51" fmla="*/ 163926 w 1069273"/>
                <a:gd name="connsiteY51" fmla="*/ 1783532 h 2199992"/>
                <a:gd name="connsiteX52" fmla="*/ 154873 w 1069273"/>
                <a:gd name="connsiteY52" fmla="*/ 1810693 h 2199992"/>
                <a:gd name="connsiteX53" fmla="*/ 136766 w 1069273"/>
                <a:gd name="connsiteY53" fmla="*/ 1837853 h 2199992"/>
                <a:gd name="connsiteX54" fmla="*/ 91498 w 1069273"/>
                <a:gd name="connsiteY54" fmla="*/ 1901227 h 2199992"/>
                <a:gd name="connsiteX55" fmla="*/ 64338 w 1069273"/>
                <a:gd name="connsiteY55" fmla="*/ 1964602 h 2199992"/>
                <a:gd name="connsiteX56" fmla="*/ 37177 w 1069273"/>
                <a:gd name="connsiteY56" fmla="*/ 2009869 h 2199992"/>
                <a:gd name="connsiteX57" fmla="*/ 28124 w 1069273"/>
                <a:gd name="connsiteY57" fmla="*/ 2037029 h 2199992"/>
                <a:gd name="connsiteX58" fmla="*/ 10017 w 1069273"/>
                <a:gd name="connsiteY58" fmla="*/ 2073243 h 2199992"/>
                <a:gd name="connsiteX59" fmla="*/ 964 w 1069273"/>
                <a:gd name="connsiteY59" fmla="*/ 2199992 h 2199992"/>
                <a:gd name="connsiteX0" fmla="*/ 1060219 w 1069273"/>
                <a:gd name="connsiteY0" fmla="*/ 0 h 2199992"/>
                <a:gd name="connsiteX1" fmla="*/ 1069273 w 1069273"/>
                <a:gd name="connsiteY1" fmla="*/ 55735 h 2199992"/>
                <a:gd name="connsiteX2" fmla="*/ 1060219 w 1069273"/>
                <a:gd name="connsiteY2" fmla="*/ 153909 h 2199992"/>
                <a:gd name="connsiteX3" fmla="*/ 1042112 w 1069273"/>
                <a:gd name="connsiteY3" fmla="*/ 208229 h 2199992"/>
                <a:gd name="connsiteX4" fmla="*/ 1033059 w 1069273"/>
                <a:gd name="connsiteY4" fmla="*/ 235390 h 2199992"/>
                <a:gd name="connsiteX5" fmla="*/ 1005898 w 1069273"/>
                <a:gd name="connsiteY5" fmla="*/ 289711 h 2199992"/>
                <a:gd name="connsiteX6" fmla="*/ 978738 w 1069273"/>
                <a:gd name="connsiteY6" fmla="*/ 307818 h 2199992"/>
                <a:gd name="connsiteX7" fmla="*/ 951577 w 1069273"/>
                <a:gd name="connsiteY7" fmla="*/ 334978 h 2199992"/>
                <a:gd name="connsiteX8" fmla="*/ 897257 w 1069273"/>
                <a:gd name="connsiteY8" fmla="*/ 353085 h 2199992"/>
                <a:gd name="connsiteX9" fmla="*/ 842936 w 1069273"/>
                <a:gd name="connsiteY9" fmla="*/ 371192 h 2199992"/>
                <a:gd name="connsiteX10" fmla="*/ 806722 w 1069273"/>
                <a:gd name="connsiteY10" fmla="*/ 380245 h 2199992"/>
                <a:gd name="connsiteX11" fmla="*/ 752401 w 1069273"/>
                <a:gd name="connsiteY11" fmla="*/ 398352 h 2199992"/>
                <a:gd name="connsiteX12" fmla="*/ 725241 w 1069273"/>
                <a:gd name="connsiteY12" fmla="*/ 407406 h 2199992"/>
                <a:gd name="connsiteX13" fmla="*/ 698080 w 1069273"/>
                <a:gd name="connsiteY13" fmla="*/ 425513 h 2199992"/>
                <a:gd name="connsiteX14" fmla="*/ 679974 w 1069273"/>
                <a:gd name="connsiteY14" fmla="*/ 452673 h 2199992"/>
                <a:gd name="connsiteX15" fmla="*/ 652813 w 1069273"/>
                <a:gd name="connsiteY15" fmla="*/ 461727 h 2199992"/>
                <a:gd name="connsiteX16" fmla="*/ 625653 w 1069273"/>
                <a:gd name="connsiteY16" fmla="*/ 479833 h 2199992"/>
                <a:gd name="connsiteX17" fmla="*/ 571332 w 1069273"/>
                <a:gd name="connsiteY17" fmla="*/ 525101 h 2199992"/>
                <a:gd name="connsiteX18" fmla="*/ 526065 w 1069273"/>
                <a:gd name="connsiteY18" fmla="*/ 570368 h 2199992"/>
                <a:gd name="connsiteX19" fmla="*/ 471744 w 1069273"/>
                <a:gd name="connsiteY19" fmla="*/ 615635 h 2199992"/>
                <a:gd name="connsiteX20" fmla="*/ 426476 w 1069273"/>
                <a:gd name="connsiteY20" fmla="*/ 651849 h 2199992"/>
                <a:gd name="connsiteX21" fmla="*/ 381209 w 1069273"/>
                <a:gd name="connsiteY21" fmla="*/ 688063 h 2199992"/>
                <a:gd name="connsiteX22" fmla="*/ 272568 w 1069273"/>
                <a:gd name="connsiteY22" fmla="*/ 760491 h 2199992"/>
                <a:gd name="connsiteX23" fmla="*/ 245407 w 1069273"/>
                <a:gd name="connsiteY23" fmla="*/ 796705 h 2199992"/>
                <a:gd name="connsiteX24" fmla="*/ 209193 w 1069273"/>
                <a:gd name="connsiteY24" fmla="*/ 814812 h 2199992"/>
                <a:gd name="connsiteX25" fmla="*/ 182033 w 1069273"/>
                <a:gd name="connsiteY25" fmla="*/ 832919 h 2199992"/>
                <a:gd name="connsiteX26" fmla="*/ 172979 w 1069273"/>
                <a:gd name="connsiteY26" fmla="*/ 995881 h 2199992"/>
                <a:gd name="connsiteX27" fmla="*/ 182033 w 1069273"/>
                <a:gd name="connsiteY27" fmla="*/ 1023041 h 2199992"/>
                <a:gd name="connsiteX28" fmla="*/ 236354 w 1069273"/>
                <a:gd name="connsiteY28" fmla="*/ 1041148 h 2199992"/>
                <a:gd name="connsiteX29" fmla="*/ 263514 w 1069273"/>
                <a:gd name="connsiteY29" fmla="*/ 1059255 h 2199992"/>
                <a:gd name="connsiteX30" fmla="*/ 317835 w 1069273"/>
                <a:gd name="connsiteY30" fmla="*/ 1077362 h 2199992"/>
                <a:gd name="connsiteX31" fmla="*/ 426476 w 1069273"/>
                <a:gd name="connsiteY31" fmla="*/ 1149790 h 2199992"/>
                <a:gd name="connsiteX32" fmla="*/ 453637 w 1069273"/>
                <a:gd name="connsiteY32" fmla="*/ 1167897 h 2199992"/>
                <a:gd name="connsiteX33" fmla="*/ 480797 w 1069273"/>
                <a:gd name="connsiteY33" fmla="*/ 1186004 h 2199992"/>
                <a:gd name="connsiteX34" fmla="*/ 526065 w 1069273"/>
                <a:gd name="connsiteY34" fmla="*/ 1267485 h 2199992"/>
                <a:gd name="connsiteX35" fmla="*/ 553225 w 1069273"/>
                <a:gd name="connsiteY35" fmla="*/ 1285592 h 2199992"/>
                <a:gd name="connsiteX36" fmla="*/ 589439 w 1069273"/>
                <a:gd name="connsiteY36" fmla="*/ 1330859 h 2199992"/>
                <a:gd name="connsiteX37" fmla="*/ 598492 w 1069273"/>
                <a:gd name="connsiteY37" fmla="*/ 1358020 h 2199992"/>
                <a:gd name="connsiteX38" fmla="*/ 625653 w 1069273"/>
                <a:gd name="connsiteY38" fmla="*/ 1385180 h 2199992"/>
                <a:gd name="connsiteX39" fmla="*/ 652813 w 1069273"/>
                <a:gd name="connsiteY39" fmla="*/ 1439501 h 2199992"/>
                <a:gd name="connsiteX40" fmla="*/ 679974 w 1069273"/>
                <a:gd name="connsiteY40" fmla="*/ 1493822 h 2199992"/>
                <a:gd name="connsiteX41" fmla="*/ 689027 w 1069273"/>
                <a:gd name="connsiteY41" fmla="*/ 1520982 h 2199992"/>
                <a:gd name="connsiteX42" fmla="*/ 716187 w 1069273"/>
                <a:gd name="connsiteY42" fmla="*/ 1539089 h 2199992"/>
                <a:gd name="connsiteX43" fmla="*/ 734294 w 1069273"/>
                <a:gd name="connsiteY43" fmla="*/ 1593410 h 2199992"/>
                <a:gd name="connsiteX44" fmla="*/ 761455 w 1069273"/>
                <a:gd name="connsiteY44" fmla="*/ 1647730 h 2199992"/>
                <a:gd name="connsiteX45" fmla="*/ 698080 w 1069273"/>
                <a:gd name="connsiteY45" fmla="*/ 1692998 h 2199992"/>
                <a:gd name="connsiteX46" fmla="*/ 399316 w 1069273"/>
                <a:gd name="connsiteY46" fmla="*/ 1702051 h 2199992"/>
                <a:gd name="connsiteX47" fmla="*/ 299728 w 1069273"/>
                <a:gd name="connsiteY47" fmla="*/ 1720158 h 2199992"/>
                <a:gd name="connsiteX48" fmla="*/ 272568 w 1069273"/>
                <a:gd name="connsiteY48" fmla="*/ 1729212 h 2199992"/>
                <a:gd name="connsiteX49" fmla="*/ 209193 w 1069273"/>
                <a:gd name="connsiteY49" fmla="*/ 1747319 h 2199992"/>
                <a:gd name="connsiteX50" fmla="*/ 191086 w 1069273"/>
                <a:gd name="connsiteY50" fmla="*/ 1774479 h 2199992"/>
                <a:gd name="connsiteX51" fmla="*/ 163926 w 1069273"/>
                <a:gd name="connsiteY51" fmla="*/ 1783532 h 2199992"/>
                <a:gd name="connsiteX52" fmla="*/ 154873 w 1069273"/>
                <a:gd name="connsiteY52" fmla="*/ 1810693 h 2199992"/>
                <a:gd name="connsiteX53" fmla="*/ 136766 w 1069273"/>
                <a:gd name="connsiteY53" fmla="*/ 1837853 h 2199992"/>
                <a:gd name="connsiteX54" fmla="*/ 91498 w 1069273"/>
                <a:gd name="connsiteY54" fmla="*/ 1901227 h 2199992"/>
                <a:gd name="connsiteX55" fmla="*/ 64338 w 1069273"/>
                <a:gd name="connsiteY55" fmla="*/ 1964602 h 2199992"/>
                <a:gd name="connsiteX56" fmla="*/ 37177 w 1069273"/>
                <a:gd name="connsiteY56" fmla="*/ 2009869 h 2199992"/>
                <a:gd name="connsiteX57" fmla="*/ 28124 w 1069273"/>
                <a:gd name="connsiteY57" fmla="*/ 2037029 h 2199992"/>
                <a:gd name="connsiteX58" fmla="*/ 10017 w 1069273"/>
                <a:gd name="connsiteY58" fmla="*/ 2073243 h 2199992"/>
                <a:gd name="connsiteX59" fmla="*/ 964 w 1069273"/>
                <a:gd name="connsiteY59" fmla="*/ 2199992 h 2199992"/>
                <a:gd name="connsiteX0" fmla="*/ 1053076 w 1069432"/>
                <a:gd name="connsiteY0" fmla="*/ 0 h 2197610"/>
                <a:gd name="connsiteX1" fmla="*/ 1069273 w 1069432"/>
                <a:gd name="connsiteY1" fmla="*/ 53353 h 2197610"/>
                <a:gd name="connsiteX2" fmla="*/ 1060219 w 1069432"/>
                <a:gd name="connsiteY2" fmla="*/ 151527 h 2197610"/>
                <a:gd name="connsiteX3" fmla="*/ 1042112 w 1069432"/>
                <a:gd name="connsiteY3" fmla="*/ 205847 h 2197610"/>
                <a:gd name="connsiteX4" fmla="*/ 1033059 w 1069432"/>
                <a:gd name="connsiteY4" fmla="*/ 233008 h 2197610"/>
                <a:gd name="connsiteX5" fmla="*/ 1005898 w 1069432"/>
                <a:gd name="connsiteY5" fmla="*/ 287329 h 2197610"/>
                <a:gd name="connsiteX6" fmla="*/ 978738 w 1069432"/>
                <a:gd name="connsiteY6" fmla="*/ 305436 h 2197610"/>
                <a:gd name="connsiteX7" fmla="*/ 951577 w 1069432"/>
                <a:gd name="connsiteY7" fmla="*/ 332596 h 2197610"/>
                <a:gd name="connsiteX8" fmla="*/ 897257 w 1069432"/>
                <a:gd name="connsiteY8" fmla="*/ 350703 h 2197610"/>
                <a:gd name="connsiteX9" fmla="*/ 842936 w 1069432"/>
                <a:gd name="connsiteY9" fmla="*/ 368810 h 2197610"/>
                <a:gd name="connsiteX10" fmla="*/ 806722 w 1069432"/>
                <a:gd name="connsiteY10" fmla="*/ 377863 h 2197610"/>
                <a:gd name="connsiteX11" fmla="*/ 752401 w 1069432"/>
                <a:gd name="connsiteY11" fmla="*/ 395970 h 2197610"/>
                <a:gd name="connsiteX12" fmla="*/ 725241 w 1069432"/>
                <a:gd name="connsiteY12" fmla="*/ 405024 h 2197610"/>
                <a:gd name="connsiteX13" fmla="*/ 698080 w 1069432"/>
                <a:gd name="connsiteY13" fmla="*/ 423131 h 2197610"/>
                <a:gd name="connsiteX14" fmla="*/ 679974 w 1069432"/>
                <a:gd name="connsiteY14" fmla="*/ 450291 h 2197610"/>
                <a:gd name="connsiteX15" fmla="*/ 652813 w 1069432"/>
                <a:gd name="connsiteY15" fmla="*/ 459345 h 2197610"/>
                <a:gd name="connsiteX16" fmla="*/ 625653 w 1069432"/>
                <a:gd name="connsiteY16" fmla="*/ 477451 h 2197610"/>
                <a:gd name="connsiteX17" fmla="*/ 571332 w 1069432"/>
                <a:gd name="connsiteY17" fmla="*/ 522719 h 2197610"/>
                <a:gd name="connsiteX18" fmla="*/ 526065 w 1069432"/>
                <a:gd name="connsiteY18" fmla="*/ 567986 h 2197610"/>
                <a:gd name="connsiteX19" fmla="*/ 471744 w 1069432"/>
                <a:gd name="connsiteY19" fmla="*/ 613253 h 2197610"/>
                <a:gd name="connsiteX20" fmla="*/ 426476 w 1069432"/>
                <a:gd name="connsiteY20" fmla="*/ 649467 h 2197610"/>
                <a:gd name="connsiteX21" fmla="*/ 381209 w 1069432"/>
                <a:gd name="connsiteY21" fmla="*/ 685681 h 2197610"/>
                <a:gd name="connsiteX22" fmla="*/ 272568 w 1069432"/>
                <a:gd name="connsiteY22" fmla="*/ 758109 h 2197610"/>
                <a:gd name="connsiteX23" fmla="*/ 245407 w 1069432"/>
                <a:gd name="connsiteY23" fmla="*/ 794323 h 2197610"/>
                <a:gd name="connsiteX24" fmla="*/ 209193 w 1069432"/>
                <a:gd name="connsiteY24" fmla="*/ 812430 h 2197610"/>
                <a:gd name="connsiteX25" fmla="*/ 182033 w 1069432"/>
                <a:gd name="connsiteY25" fmla="*/ 830537 h 2197610"/>
                <a:gd name="connsiteX26" fmla="*/ 172979 w 1069432"/>
                <a:gd name="connsiteY26" fmla="*/ 993499 h 2197610"/>
                <a:gd name="connsiteX27" fmla="*/ 182033 w 1069432"/>
                <a:gd name="connsiteY27" fmla="*/ 1020659 h 2197610"/>
                <a:gd name="connsiteX28" fmla="*/ 236354 w 1069432"/>
                <a:gd name="connsiteY28" fmla="*/ 1038766 h 2197610"/>
                <a:gd name="connsiteX29" fmla="*/ 263514 w 1069432"/>
                <a:gd name="connsiteY29" fmla="*/ 1056873 h 2197610"/>
                <a:gd name="connsiteX30" fmla="*/ 317835 w 1069432"/>
                <a:gd name="connsiteY30" fmla="*/ 1074980 h 2197610"/>
                <a:gd name="connsiteX31" fmla="*/ 426476 w 1069432"/>
                <a:gd name="connsiteY31" fmla="*/ 1147408 h 2197610"/>
                <a:gd name="connsiteX32" fmla="*/ 453637 w 1069432"/>
                <a:gd name="connsiteY32" fmla="*/ 1165515 h 2197610"/>
                <a:gd name="connsiteX33" fmla="*/ 480797 w 1069432"/>
                <a:gd name="connsiteY33" fmla="*/ 1183622 h 2197610"/>
                <a:gd name="connsiteX34" fmla="*/ 526065 w 1069432"/>
                <a:gd name="connsiteY34" fmla="*/ 1265103 h 2197610"/>
                <a:gd name="connsiteX35" fmla="*/ 553225 w 1069432"/>
                <a:gd name="connsiteY35" fmla="*/ 1283210 h 2197610"/>
                <a:gd name="connsiteX36" fmla="*/ 589439 w 1069432"/>
                <a:gd name="connsiteY36" fmla="*/ 1328477 h 2197610"/>
                <a:gd name="connsiteX37" fmla="*/ 598492 w 1069432"/>
                <a:gd name="connsiteY37" fmla="*/ 1355638 h 2197610"/>
                <a:gd name="connsiteX38" fmla="*/ 625653 w 1069432"/>
                <a:gd name="connsiteY38" fmla="*/ 1382798 h 2197610"/>
                <a:gd name="connsiteX39" fmla="*/ 652813 w 1069432"/>
                <a:gd name="connsiteY39" fmla="*/ 1437119 h 2197610"/>
                <a:gd name="connsiteX40" fmla="*/ 679974 w 1069432"/>
                <a:gd name="connsiteY40" fmla="*/ 1491440 h 2197610"/>
                <a:gd name="connsiteX41" fmla="*/ 689027 w 1069432"/>
                <a:gd name="connsiteY41" fmla="*/ 1518600 h 2197610"/>
                <a:gd name="connsiteX42" fmla="*/ 716187 w 1069432"/>
                <a:gd name="connsiteY42" fmla="*/ 1536707 h 2197610"/>
                <a:gd name="connsiteX43" fmla="*/ 734294 w 1069432"/>
                <a:gd name="connsiteY43" fmla="*/ 1591028 h 2197610"/>
                <a:gd name="connsiteX44" fmla="*/ 761455 w 1069432"/>
                <a:gd name="connsiteY44" fmla="*/ 1645348 h 2197610"/>
                <a:gd name="connsiteX45" fmla="*/ 698080 w 1069432"/>
                <a:gd name="connsiteY45" fmla="*/ 1690616 h 2197610"/>
                <a:gd name="connsiteX46" fmla="*/ 399316 w 1069432"/>
                <a:gd name="connsiteY46" fmla="*/ 1699669 h 2197610"/>
                <a:gd name="connsiteX47" fmla="*/ 299728 w 1069432"/>
                <a:gd name="connsiteY47" fmla="*/ 1717776 h 2197610"/>
                <a:gd name="connsiteX48" fmla="*/ 272568 w 1069432"/>
                <a:gd name="connsiteY48" fmla="*/ 1726830 h 2197610"/>
                <a:gd name="connsiteX49" fmla="*/ 209193 w 1069432"/>
                <a:gd name="connsiteY49" fmla="*/ 1744937 h 2197610"/>
                <a:gd name="connsiteX50" fmla="*/ 191086 w 1069432"/>
                <a:gd name="connsiteY50" fmla="*/ 1772097 h 2197610"/>
                <a:gd name="connsiteX51" fmla="*/ 163926 w 1069432"/>
                <a:gd name="connsiteY51" fmla="*/ 1781150 h 2197610"/>
                <a:gd name="connsiteX52" fmla="*/ 154873 w 1069432"/>
                <a:gd name="connsiteY52" fmla="*/ 1808311 h 2197610"/>
                <a:gd name="connsiteX53" fmla="*/ 136766 w 1069432"/>
                <a:gd name="connsiteY53" fmla="*/ 1835471 h 2197610"/>
                <a:gd name="connsiteX54" fmla="*/ 91498 w 1069432"/>
                <a:gd name="connsiteY54" fmla="*/ 1898845 h 2197610"/>
                <a:gd name="connsiteX55" fmla="*/ 64338 w 1069432"/>
                <a:gd name="connsiteY55" fmla="*/ 1962220 h 2197610"/>
                <a:gd name="connsiteX56" fmla="*/ 37177 w 1069432"/>
                <a:gd name="connsiteY56" fmla="*/ 2007487 h 2197610"/>
                <a:gd name="connsiteX57" fmla="*/ 28124 w 1069432"/>
                <a:gd name="connsiteY57" fmla="*/ 2034647 h 2197610"/>
                <a:gd name="connsiteX58" fmla="*/ 10017 w 1069432"/>
                <a:gd name="connsiteY58" fmla="*/ 2070861 h 2197610"/>
                <a:gd name="connsiteX59" fmla="*/ 964 w 1069432"/>
                <a:gd name="connsiteY59"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05898 w 1087205"/>
                <a:gd name="connsiteY5" fmla="*/ 287329 h 2197610"/>
                <a:gd name="connsiteX6" fmla="*/ 978738 w 1087205"/>
                <a:gd name="connsiteY6" fmla="*/ 305436 h 2197610"/>
                <a:gd name="connsiteX7" fmla="*/ 951577 w 1087205"/>
                <a:gd name="connsiteY7" fmla="*/ 332596 h 2197610"/>
                <a:gd name="connsiteX8" fmla="*/ 897257 w 1087205"/>
                <a:gd name="connsiteY8" fmla="*/ 350703 h 2197610"/>
                <a:gd name="connsiteX9" fmla="*/ 842936 w 1087205"/>
                <a:gd name="connsiteY9" fmla="*/ 368810 h 2197610"/>
                <a:gd name="connsiteX10" fmla="*/ 806722 w 1087205"/>
                <a:gd name="connsiteY10" fmla="*/ 377863 h 2197610"/>
                <a:gd name="connsiteX11" fmla="*/ 752401 w 1087205"/>
                <a:gd name="connsiteY11" fmla="*/ 395970 h 2197610"/>
                <a:gd name="connsiteX12" fmla="*/ 725241 w 1087205"/>
                <a:gd name="connsiteY12" fmla="*/ 405024 h 2197610"/>
                <a:gd name="connsiteX13" fmla="*/ 698080 w 1087205"/>
                <a:gd name="connsiteY13" fmla="*/ 423131 h 2197610"/>
                <a:gd name="connsiteX14" fmla="*/ 679974 w 1087205"/>
                <a:gd name="connsiteY14" fmla="*/ 450291 h 2197610"/>
                <a:gd name="connsiteX15" fmla="*/ 652813 w 1087205"/>
                <a:gd name="connsiteY15" fmla="*/ 459345 h 2197610"/>
                <a:gd name="connsiteX16" fmla="*/ 625653 w 1087205"/>
                <a:gd name="connsiteY16" fmla="*/ 477451 h 2197610"/>
                <a:gd name="connsiteX17" fmla="*/ 571332 w 1087205"/>
                <a:gd name="connsiteY17" fmla="*/ 522719 h 2197610"/>
                <a:gd name="connsiteX18" fmla="*/ 526065 w 1087205"/>
                <a:gd name="connsiteY18" fmla="*/ 567986 h 2197610"/>
                <a:gd name="connsiteX19" fmla="*/ 471744 w 1087205"/>
                <a:gd name="connsiteY19" fmla="*/ 613253 h 2197610"/>
                <a:gd name="connsiteX20" fmla="*/ 426476 w 1087205"/>
                <a:gd name="connsiteY20" fmla="*/ 649467 h 2197610"/>
                <a:gd name="connsiteX21" fmla="*/ 381209 w 1087205"/>
                <a:gd name="connsiteY21" fmla="*/ 685681 h 2197610"/>
                <a:gd name="connsiteX22" fmla="*/ 272568 w 1087205"/>
                <a:gd name="connsiteY22" fmla="*/ 758109 h 2197610"/>
                <a:gd name="connsiteX23" fmla="*/ 245407 w 1087205"/>
                <a:gd name="connsiteY23" fmla="*/ 794323 h 2197610"/>
                <a:gd name="connsiteX24" fmla="*/ 209193 w 1087205"/>
                <a:gd name="connsiteY24" fmla="*/ 812430 h 2197610"/>
                <a:gd name="connsiteX25" fmla="*/ 182033 w 1087205"/>
                <a:gd name="connsiteY25" fmla="*/ 830537 h 2197610"/>
                <a:gd name="connsiteX26" fmla="*/ 172979 w 1087205"/>
                <a:gd name="connsiteY26" fmla="*/ 993499 h 2197610"/>
                <a:gd name="connsiteX27" fmla="*/ 182033 w 1087205"/>
                <a:gd name="connsiteY27" fmla="*/ 1020659 h 2197610"/>
                <a:gd name="connsiteX28" fmla="*/ 236354 w 1087205"/>
                <a:gd name="connsiteY28" fmla="*/ 1038766 h 2197610"/>
                <a:gd name="connsiteX29" fmla="*/ 263514 w 1087205"/>
                <a:gd name="connsiteY29" fmla="*/ 1056873 h 2197610"/>
                <a:gd name="connsiteX30" fmla="*/ 317835 w 1087205"/>
                <a:gd name="connsiteY30" fmla="*/ 1074980 h 2197610"/>
                <a:gd name="connsiteX31" fmla="*/ 426476 w 1087205"/>
                <a:gd name="connsiteY31" fmla="*/ 1147408 h 2197610"/>
                <a:gd name="connsiteX32" fmla="*/ 453637 w 1087205"/>
                <a:gd name="connsiteY32" fmla="*/ 1165515 h 2197610"/>
                <a:gd name="connsiteX33" fmla="*/ 480797 w 1087205"/>
                <a:gd name="connsiteY33" fmla="*/ 1183622 h 2197610"/>
                <a:gd name="connsiteX34" fmla="*/ 526065 w 1087205"/>
                <a:gd name="connsiteY34" fmla="*/ 1265103 h 2197610"/>
                <a:gd name="connsiteX35" fmla="*/ 553225 w 1087205"/>
                <a:gd name="connsiteY35" fmla="*/ 1283210 h 2197610"/>
                <a:gd name="connsiteX36" fmla="*/ 589439 w 1087205"/>
                <a:gd name="connsiteY36" fmla="*/ 1328477 h 2197610"/>
                <a:gd name="connsiteX37" fmla="*/ 598492 w 1087205"/>
                <a:gd name="connsiteY37" fmla="*/ 1355638 h 2197610"/>
                <a:gd name="connsiteX38" fmla="*/ 625653 w 1087205"/>
                <a:gd name="connsiteY38" fmla="*/ 1382798 h 2197610"/>
                <a:gd name="connsiteX39" fmla="*/ 652813 w 1087205"/>
                <a:gd name="connsiteY39" fmla="*/ 1437119 h 2197610"/>
                <a:gd name="connsiteX40" fmla="*/ 679974 w 1087205"/>
                <a:gd name="connsiteY40" fmla="*/ 1491440 h 2197610"/>
                <a:gd name="connsiteX41" fmla="*/ 689027 w 1087205"/>
                <a:gd name="connsiteY41" fmla="*/ 1518600 h 2197610"/>
                <a:gd name="connsiteX42" fmla="*/ 716187 w 1087205"/>
                <a:gd name="connsiteY42" fmla="*/ 1536707 h 2197610"/>
                <a:gd name="connsiteX43" fmla="*/ 734294 w 1087205"/>
                <a:gd name="connsiteY43" fmla="*/ 1591028 h 2197610"/>
                <a:gd name="connsiteX44" fmla="*/ 761455 w 1087205"/>
                <a:gd name="connsiteY44" fmla="*/ 1645348 h 2197610"/>
                <a:gd name="connsiteX45" fmla="*/ 698080 w 1087205"/>
                <a:gd name="connsiteY45" fmla="*/ 1690616 h 2197610"/>
                <a:gd name="connsiteX46" fmla="*/ 399316 w 1087205"/>
                <a:gd name="connsiteY46" fmla="*/ 1699669 h 2197610"/>
                <a:gd name="connsiteX47" fmla="*/ 299728 w 1087205"/>
                <a:gd name="connsiteY47" fmla="*/ 1717776 h 2197610"/>
                <a:gd name="connsiteX48" fmla="*/ 272568 w 1087205"/>
                <a:gd name="connsiteY48" fmla="*/ 1726830 h 2197610"/>
                <a:gd name="connsiteX49" fmla="*/ 209193 w 1087205"/>
                <a:gd name="connsiteY49" fmla="*/ 1744937 h 2197610"/>
                <a:gd name="connsiteX50" fmla="*/ 191086 w 1087205"/>
                <a:gd name="connsiteY50" fmla="*/ 1772097 h 2197610"/>
                <a:gd name="connsiteX51" fmla="*/ 163926 w 1087205"/>
                <a:gd name="connsiteY51" fmla="*/ 1781150 h 2197610"/>
                <a:gd name="connsiteX52" fmla="*/ 154873 w 1087205"/>
                <a:gd name="connsiteY52" fmla="*/ 1808311 h 2197610"/>
                <a:gd name="connsiteX53" fmla="*/ 136766 w 1087205"/>
                <a:gd name="connsiteY53" fmla="*/ 1835471 h 2197610"/>
                <a:gd name="connsiteX54" fmla="*/ 91498 w 1087205"/>
                <a:gd name="connsiteY54" fmla="*/ 1898845 h 2197610"/>
                <a:gd name="connsiteX55" fmla="*/ 64338 w 1087205"/>
                <a:gd name="connsiteY55" fmla="*/ 1962220 h 2197610"/>
                <a:gd name="connsiteX56" fmla="*/ 37177 w 1087205"/>
                <a:gd name="connsiteY56" fmla="*/ 2007487 h 2197610"/>
                <a:gd name="connsiteX57" fmla="*/ 28124 w 1087205"/>
                <a:gd name="connsiteY57" fmla="*/ 2034647 h 2197610"/>
                <a:gd name="connsiteX58" fmla="*/ 10017 w 1087205"/>
                <a:gd name="connsiteY58" fmla="*/ 2070861 h 2197610"/>
                <a:gd name="connsiteX59" fmla="*/ 964 w 1087205"/>
                <a:gd name="connsiteY59"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978738 w 1087205"/>
                <a:gd name="connsiteY6" fmla="*/ 305436 h 2197610"/>
                <a:gd name="connsiteX7" fmla="*/ 951577 w 1087205"/>
                <a:gd name="connsiteY7" fmla="*/ 332596 h 2197610"/>
                <a:gd name="connsiteX8" fmla="*/ 897257 w 1087205"/>
                <a:gd name="connsiteY8" fmla="*/ 350703 h 2197610"/>
                <a:gd name="connsiteX9" fmla="*/ 842936 w 1087205"/>
                <a:gd name="connsiteY9" fmla="*/ 368810 h 2197610"/>
                <a:gd name="connsiteX10" fmla="*/ 806722 w 1087205"/>
                <a:gd name="connsiteY10" fmla="*/ 377863 h 2197610"/>
                <a:gd name="connsiteX11" fmla="*/ 752401 w 1087205"/>
                <a:gd name="connsiteY11" fmla="*/ 395970 h 2197610"/>
                <a:gd name="connsiteX12" fmla="*/ 725241 w 1087205"/>
                <a:gd name="connsiteY12" fmla="*/ 405024 h 2197610"/>
                <a:gd name="connsiteX13" fmla="*/ 698080 w 1087205"/>
                <a:gd name="connsiteY13" fmla="*/ 423131 h 2197610"/>
                <a:gd name="connsiteX14" fmla="*/ 679974 w 1087205"/>
                <a:gd name="connsiteY14" fmla="*/ 450291 h 2197610"/>
                <a:gd name="connsiteX15" fmla="*/ 652813 w 1087205"/>
                <a:gd name="connsiteY15" fmla="*/ 459345 h 2197610"/>
                <a:gd name="connsiteX16" fmla="*/ 625653 w 1087205"/>
                <a:gd name="connsiteY16" fmla="*/ 477451 h 2197610"/>
                <a:gd name="connsiteX17" fmla="*/ 571332 w 1087205"/>
                <a:gd name="connsiteY17" fmla="*/ 522719 h 2197610"/>
                <a:gd name="connsiteX18" fmla="*/ 526065 w 1087205"/>
                <a:gd name="connsiteY18" fmla="*/ 567986 h 2197610"/>
                <a:gd name="connsiteX19" fmla="*/ 471744 w 1087205"/>
                <a:gd name="connsiteY19" fmla="*/ 613253 h 2197610"/>
                <a:gd name="connsiteX20" fmla="*/ 426476 w 1087205"/>
                <a:gd name="connsiteY20" fmla="*/ 649467 h 2197610"/>
                <a:gd name="connsiteX21" fmla="*/ 381209 w 1087205"/>
                <a:gd name="connsiteY21" fmla="*/ 685681 h 2197610"/>
                <a:gd name="connsiteX22" fmla="*/ 272568 w 1087205"/>
                <a:gd name="connsiteY22" fmla="*/ 758109 h 2197610"/>
                <a:gd name="connsiteX23" fmla="*/ 245407 w 1087205"/>
                <a:gd name="connsiteY23" fmla="*/ 794323 h 2197610"/>
                <a:gd name="connsiteX24" fmla="*/ 209193 w 1087205"/>
                <a:gd name="connsiteY24" fmla="*/ 812430 h 2197610"/>
                <a:gd name="connsiteX25" fmla="*/ 182033 w 1087205"/>
                <a:gd name="connsiteY25" fmla="*/ 830537 h 2197610"/>
                <a:gd name="connsiteX26" fmla="*/ 172979 w 1087205"/>
                <a:gd name="connsiteY26" fmla="*/ 993499 h 2197610"/>
                <a:gd name="connsiteX27" fmla="*/ 182033 w 1087205"/>
                <a:gd name="connsiteY27" fmla="*/ 1020659 h 2197610"/>
                <a:gd name="connsiteX28" fmla="*/ 236354 w 1087205"/>
                <a:gd name="connsiteY28" fmla="*/ 1038766 h 2197610"/>
                <a:gd name="connsiteX29" fmla="*/ 263514 w 1087205"/>
                <a:gd name="connsiteY29" fmla="*/ 1056873 h 2197610"/>
                <a:gd name="connsiteX30" fmla="*/ 317835 w 1087205"/>
                <a:gd name="connsiteY30" fmla="*/ 1074980 h 2197610"/>
                <a:gd name="connsiteX31" fmla="*/ 426476 w 1087205"/>
                <a:gd name="connsiteY31" fmla="*/ 1147408 h 2197610"/>
                <a:gd name="connsiteX32" fmla="*/ 453637 w 1087205"/>
                <a:gd name="connsiteY32" fmla="*/ 1165515 h 2197610"/>
                <a:gd name="connsiteX33" fmla="*/ 480797 w 1087205"/>
                <a:gd name="connsiteY33" fmla="*/ 1183622 h 2197610"/>
                <a:gd name="connsiteX34" fmla="*/ 526065 w 1087205"/>
                <a:gd name="connsiteY34" fmla="*/ 1265103 h 2197610"/>
                <a:gd name="connsiteX35" fmla="*/ 553225 w 1087205"/>
                <a:gd name="connsiteY35" fmla="*/ 1283210 h 2197610"/>
                <a:gd name="connsiteX36" fmla="*/ 589439 w 1087205"/>
                <a:gd name="connsiteY36" fmla="*/ 1328477 h 2197610"/>
                <a:gd name="connsiteX37" fmla="*/ 598492 w 1087205"/>
                <a:gd name="connsiteY37" fmla="*/ 1355638 h 2197610"/>
                <a:gd name="connsiteX38" fmla="*/ 625653 w 1087205"/>
                <a:gd name="connsiteY38" fmla="*/ 1382798 h 2197610"/>
                <a:gd name="connsiteX39" fmla="*/ 652813 w 1087205"/>
                <a:gd name="connsiteY39" fmla="*/ 1437119 h 2197610"/>
                <a:gd name="connsiteX40" fmla="*/ 679974 w 1087205"/>
                <a:gd name="connsiteY40" fmla="*/ 1491440 h 2197610"/>
                <a:gd name="connsiteX41" fmla="*/ 689027 w 1087205"/>
                <a:gd name="connsiteY41" fmla="*/ 1518600 h 2197610"/>
                <a:gd name="connsiteX42" fmla="*/ 716187 w 1087205"/>
                <a:gd name="connsiteY42" fmla="*/ 1536707 h 2197610"/>
                <a:gd name="connsiteX43" fmla="*/ 734294 w 1087205"/>
                <a:gd name="connsiteY43" fmla="*/ 1591028 h 2197610"/>
                <a:gd name="connsiteX44" fmla="*/ 761455 w 1087205"/>
                <a:gd name="connsiteY44" fmla="*/ 1645348 h 2197610"/>
                <a:gd name="connsiteX45" fmla="*/ 698080 w 1087205"/>
                <a:gd name="connsiteY45" fmla="*/ 1690616 h 2197610"/>
                <a:gd name="connsiteX46" fmla="*/ 399316 w 1087205"/>
                <a:gd name="connsiteY46" fmla="*/ 1699669 h 2197610"/>
                <a:gd name="connsiteX47" fmla="*/ 299728 w 1087205"/>
                <a:gd name="connsiteY47" fmla="*/ 1717776 h 2197610"/>
                <a:gd name="connsiteX48" fmla="*/ 272568 w 1087205"/>
                <a:gd name="connsiteY48" fmla="*/ 1726830 h 2197610"/>
                <a:gd name="connsiteX49" fmla="*/ 209193 w 1087205"/>
                <a:gd name="connsiteY49" fmla="*/ 1744937 h 2197610"/>
                <a:gd name="connsiteX50" fmla="*/ 191086 w 1087205"/>
                <a:gd name="connsiteY50" fmla="*/ 1772097 h 2197610"/>
                <a:gd name="connsiteX51" fmla="*/ 163926 w 1087205"/>
                <a:gd name="connsiteY51" fmla="*/ 1781150 h 2197610"/>
                <a:gd name="connsiteX52" fmla="*/ 154873 w 1087205"/>
                <a:gd name="connsiteY52" fmla="*/ 1808311 h 2197610"/>
                <a:gd name="connsiteX53" fmla="*/ 136766 w 1087205"/>
                <a:gd name="connsiteY53" fmla="*/ 1835471 h 2197610"/>
                <a:gd name="connsiteX54" fmla="*/ 91498 w 1087205"/>
                <a:gd name="connsiteY54" fmla="*/ 1898845 h 2197610"/>
                <a:gd name="connsiteX55" fmla="*/ 64338 w 1087205"/>
                <a:gd name="connsiteY55" fmla="*/ 1962220 h 2197610"/>
                <a:gd name="connsiteX56" fmla="*/ 37177 w 1087205"/>
                <a:gd name="connsiteY56" fmla="*/ 2007487 h 2197610"/>
                <a:gd name="connsiteX57" fmla="*/ 28124 w 1087205"/>
                <a:gd name="connsiteY57" fmla="*/ 2034647 h 2197610"/>
                <a:gd name="connsiteX58" fmla="*/ 10017 w 1087205"/>
                <a:gd name="connsiteY58" fmla="*/ 2070861 h 2197610"/>
                <a:gd name="connsiteX59" fmla="*/ 964 w 1087205"/>
                <a:gd name="connsiteY59"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32596 h 2197610"/>
                <a:gd name="connsiteX8" fmla="*/ 897257 w 1087205"/>
                <a:gd name="connsiteY8" fmla="*/ 350703 h 2197610"/>
                <a:gd name="connsiteX9" fmla="*/ 842936 w 1087205"/>
                <a:gd name="connsiteY9" fmla="*/ 368810 h 2197610"/>
                <a:gd name="connsiteX10" fmla="*/ 806722 w 1087205"/>
                <a:gd name="connsiteY10" fmla="*/ 377863 h 2197610"/>
                <a:gd name="connsiteX11" fmla="*/ 752401 w 1087205"/>
                <a:gd name="connsiteY11" fmla="*/ 395970 h 2197610"/>
                <a:gd name="connsiteX12" fmla="*/ 725241 w 1087205"/>
                <a:gd name="connsiteY12" fmla="*/ 405024 h 2197610"/>
                <a:gd name="connsiteX13" fmla="*/ 698080 w 1087205"/>
                <a:gd name="connsiteY13" fmla="*/ 423131 h 2197610"/>
                <a:gd name="connsiteX14" fmla="*/ 679974 w 1087205"/>
                <a:gd name="connsiteY14" fmla="*/ 450291 h 2197610"/>
                <a:gd name="connsiteX15" fmla="*/ 652813 w 1087205"/>
                <a:gd name="connsiteY15" fmla="*/ 459345 h 2197610"/>
                <a:gd name="connsiteX16" fmla="*/ 625653 w 1087205"/>
                <a:gd name="connsiteY16" fmla="*/ 477451 h 2197610"/>
                <a:gd name="connsiteX17" fmla="*/ 571332 w 1087205"/>
                <a:gd name="connsiteY17" fmla="*/ 522719 h 2197610"/>
                <a:gd name="connsiteX18" fmla="*/ 526065 w 1087205"/>
                <a:gd name="connsiteY18" fmla="*/ 567986 h 2197610"/>
                <a:gd name="connsiteX19" fmla="*/ 471744 w 1087205"/>
                <a:gd name="connsiteY19" fmla="*/ 613253 h 2197610"/>
                <a:gd name="connsiteX20" fmla="*/ 426476 w 1087205"/>
                <a:gd name="connsiteY20" fmla="*/ 649467 h 2197610"/>
                <a:gd name="connsiteX21" fmla="*/ 381209 w 1087205"/>
                <a:gd name="connsiteY21" fmla="*/ 685681 h 2197610"/>
                <a:gd name="connsiteX22" fmla="*/ 272568 w 1087205"/>
                <a:gd name="connsiteY22" fmla="*/ 758109 h 2197610"/>
                <a:gd name="connsiteX23" fmla="*/ 245407 w 1087205"/>
                <a:gd name="connsiteY23" fmla="*/ 794323 h 2197610"/>
                <a:gd name="connsiteX24" fmla="*/ 209193 w 1087205"/>
                <a:gd name="connsiteY24" fmla="*/ 812430 h 2197610"/>
                <a:gd name="connsiteX25" fmla="*/ 182033 w 1087205"/>
                <a:gd name="connsiteY25" fmla="*/ 830537 h 2197610"/>
                <a:gd name="connsiteX26" fmla="*/ 172979 w 1087205"/>
                <a:gd name="connsiteY26" fmla="*/ 993499 h 2197610"/>
                <a:gd name="connsiteX27" fmla="*/ 182033 w 1087205"/>
                <a:gd name="connsiteY27" fmla="*/ 1020659 h 2197610"/>
                <a:gd name="connsiteX28" fmla="*/ 236354 w 1087205"/>
                <a:gd name="connsiteY28" fmla="*/ 1038766 h 2197610"/>
                <a:gd name="connsiteX29" fmla="*/ 263514 w 1087205"/>
                <a:gd name="connsiteY29" fmla="*/ 1056873 h 2197610"/>
                <a:gd name="connsiteX30" fmla="*/ 317835 w 1087205"/>
                <a:gd name="connsiteY30" fmla="*/ 1074980 h 2197610"/>
                <a:gd name="connsiteX31" fmla="*/ 426476 w 1087205"/>
                <a:gd name="connsiteY31" fmla="*/ 1147408 h 2197610"/>
                <a:gd name="connsiteX32" fmla="*/ 453637 w 1087205"/>
                <a:gd name="connsiteY32" fmla="*/ 1165515 h 2197610"/>
                <a:gd name="connsiteX33" fmla="*/ 480797 w 1087205"/>
                <a:gd name="connsiteY33" fmla="*/ 1183622 h 2197610"/>
                <a:gd name="connsiteX34" fmla="*/ 526065 w 1087205"/>
                <a:gd name="connsiteY34" fmla="*/ 1265103 h 2197610"/>
                <a:gd name="connsiteX35" fmla="*/ 553225 w 1087205"/>
                <a:gd name="connsiteY35" fmla="*/ 1283210 h 2197610"/>
                <a:gd name="connsiteX36" fmla="*/ 589439 w 1087205"/>
                <a:gd name="connsiteY36" fmla="*/ 1328477 h 2197610"/>
                <a:gd name="connsiteX37" fmla="*/ 598492 w 1087205"/>
                <a:gd name="connsiteY37" fmla="*/ 1355638 h 2197610"/>
                <a:gd name="connsiteX38" fmla="*/ 625653 w 1087205"/>
                <a:gd name="connsiteY38" fmla="*/ 1382798 h 2197610"/>
                <a:gd name="connsiteX39" fmla="*/ 652813 w 1087205"/>
                <a:gd name="connsiteY39" fmla="*/ 1437119 h 2197610"/>
                <a:gd name="connsiteX40" fmla="*/ 679974 w 1087205"/>
                <a:gd name="connsiteY40" fmla="*/ 1491440 h 2197610"/>
                <a:gd name="connsiteX41" fmla="*/ 689027 w 1087205"/>
                <a:gd name="connsiteY41" fmla="*/ 1518600 h 2197610"/>
                <a:gd name="connsiteX42" fmla="*/ 716187 w 1087205"/>
                <a:gd name="connsiteY42" fmla="*/ 1536707 h 2197610"/>
                <a:gd name="connsiteX43" fmla="*/ 734294 w 1087205"/>
                <a:gd name="connsiteY43" fmla="*/ 1591028 h 2197610"/>
                <a:gd name="connsiteX44" fmla="*/ 761455 w 1087205"/>
                <a:gd name="connsiteY44" fmla="*/ 1645348 h 2197610"/>
                <a:gd name="connsiteX45" fmla="*/ 698080 w 1087205"/>
                <a:gd name="connsiteY45" fmla="*/ 1690616 h 2197610"/>
                <a:gd name="connsiteX46" fmla="*/ 399316 w 1087205"/>
                <a:gd name="connsiteY46" fmla="*/ 1699669 h 2197610"/>
                <a:gd name="connsiteX47" fmla="*/ 299728 w 1087205"/>
                <a:gd name="connsiteY47" fmla="*/ 1717776 h 2197610"/>
                <a:gd name="connsiteX48" fmla="*/ 272568 w 1087205"/>
                <a:gd name="connsiteY48" fmla="*/ 1726830 h 2197610"/>
                <a:gd name="connsiteX49" fmla="*/ 209193 w 1087205"/>
                <a:gd name="connsiteY49" fmla="*/ 1744937 h 2197610"/>
                <a:gd name="connsiteX50" fmla="*/ 191086 w 1087205"/>
                <a:gd name="connsiteY50" fmla="*/ 1772097 h 2197610"/>
                <a:gd name="connsiteX51" fmla="*/ 163926 w 1087205"/>
                <a:gd name="connsiteY51" fmla="*/ 1781150 h 2197610"/>
                <a:gd name="connsiteX52" fmla="*/ 154873 w 1087205"/>
                <a:gd name="connsiteY52" fmla="*/ 1808311 h 2197610"/>
                <a:gd name="connsiteX53" fmla="*/ 136766 w 1087205"/>
                <a:gd name="connsiteY53" fmla="*/ 1835471 h 2197610"/>
                <a:gd name="connsiteX54" fmla="*/ 91498 w 1087205"/>
                <a:gd name="connsiteY54" fmla="*/ 1898845 h 2197610"/>
                <a:gd name="connsiteX55" fmla="*/ 64338 w 1087205"/>
                <a:gd name="connsiteY55" fmla="*/ 1962220 h 2197610"/>
                <a:gd name="connsiteX56" fmla="*/ 37177 w 1087205"/>
                <a:gd name="connsiteY56" fmla="*/ 2007487 h 2197610"/>
                <a:gd name="connsiteX57" fmla="*/ 28124 w 1087205"/>
                <a:gd name="connsiteY57" fmla="*/ 2034647 h 2197610"/>
                <a:gd name="connsiteX58" fmla="*/ 10017 w 1087205"/>
                <a:gd name="connsiteY58" fmla="*/ 2070861 h 2197610"/>
                <a:gd name="connsiteX59" fmla="*/ 964 w 1087205"/>
                <a:gd name="connsiteY59"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897257 w 1087205"/>
                <a:gd name="connsiteY8" fmla="*/ 350703 h 2197610"/>
                <a:gd name="connsiteX9" fmla="*/ 842936 w 1087205"/>
                <a:gd name="connsiteY9" fmla="*/ 368810 h 2197610"/>
                <a:gd name="connsiteX10" fmla="*/ 806722 w 1087205"/>
                <a:gd name="connsiteY10" fmla="*/ 377863 h 2197610"/>
                <a:gd name="connsiteX11" fmla="*/ 752401 w 1087205"/>
                <a:gd name="connsiteY11" fmla="*/ 395970 h 2197610"/>
                <a:gd name="connsiteX12" fmla="*/ 725241 w 1087205"/>
                <a:gd name="connsiteY12" fmla="*/ 405024 h 2197610"/>
                <a:gd name="connsiteX13" fmla="*/ 698080 w 1087205"/>
                <a:gd name="connsiteY13" fmla="*/ 423131 h 2197610"/>
                <a:gd name="connsiteX14" fmla="*/ 679974 w 1087205"/>
                <a:gd name="connsiteY14" fmla="*/ 450291 h 2197610"/>
                <a:gd name="connsiteX15" fmla="*/ 652813 w 1087205"/>
                <a:gd name="connsiteY15" fmla="*/ 459345 h 2197610"/>
                <a:gd name="connsiteX16" fmla="*/ 625653 w 1087205"/>
                <a:gd name="connsiteY16" fmla="*/ 477451 h 2197610"/>
                <a:gd name="connsiteX17" fmla="*/ 571332 w 1087205"/>
                <a:gd name="connsiteY17" fmla="*/ 522719 h 2197610"/>
                <a:gd name="connsiteX18" fmla="*/ 526065 w 1087205"/>
                <a:gd name="connsiteY18" fmla="*/ 567986 h 2197610"/>
                <a:gd name="connsiteX19" fmla="*/ 471744 w 1087205"/>
                <a:gd name="connsiteY19" fmla="*/ 613253 h 2197610"/>
                <a:gd name="connsiteX20" fmla="*/ 426476 w 1087205"/>
                <a:gd name="connsiteY20" fmla="*/ 649467 h 2197610"/>
                <a:gd name="connsiteX21" fmla="*/ 381209 w 1087205"/>
                <a:gd name="connsiteY21" fmla="*/ 685681 h 2197610"/>
                <a:gd name="connsiteX22" fmla="*/ 272568 w 1087205"/>
                <a:gd name="connsiteY22" fmla="*/ 758109 h 2197610"/>
                <a:gd name="connsiteX23" fmla="*/ 245407 w 1087205"/>
                <a:gd name="connsiteY23" fmla="*/ 794323 h 2197610"/>
                <a:gd name="connsiteX24" fmla="*/ 209193 w 1087205"/>
                <a:gd name="connsiteY24" fmla="*/ 812430 h 2197610"/>
                <a:gd name="connsiteX25" fmla="*/ 182033 w 1087205"/>
                <a:gd name="connsiteY25" fmla="*/ 830537 h 2197610"/>
                <a:gd name="connsiteX26" fmla="*/ 172979 w 1087205"/>
                <a:gd name="connsiteY26" fmla="*/ 993499 h 2197610"/>
                <a:gd name="connsiteX27" fmla="*/ 182033 w 1087205"/>
                <a:gd name="connsiteY27" fmla="*/ 1020659 h 2197610"/>
                <a:gd name="connsiteX28" fmla="*/ 236354 w 1087205"/>
                <a:gd name="connsiteY28" fmla="*/ 1038766 h 2197610"/>
                <a:gd name="connsiteX29" fmla="*/ 263514 w 1087205"/>
                <a:gd name="connsiteY29" fmla="*/ 1056873 h 2197610"/>
                <a:gd name="connsiteX30" fmla="*/ 317835 w 1087205"/>
                <a:gd name="connsiteY30" fmla="*/ 1074980 h 2197610"/>
                <a:gd name="connsiteX31" fmla="*/ 426476 w 1087205"/>
                <a:gd name="connsiteY31" fmla="*/ 1147408 h 2197610"/>
                <a:gd name="connsiteX32" fmla="*/ 453637 w 1087205"/>
                <a:gd name="connsiteY32" fmla="*/ 1165515 h 2197610"/>
                <a:gd name="connsiteX33" fmla="*/ 480797 w 1087205"/>
                <a:gd name="connsiteY33" fmla="*/ 1183622 h 2197610"/>
                <a:gd name="connsiteX34" fmla="*/ 526065 w 1087205"/>
                <a:gd name="connsiteY34" fmla="*/ 1265103 h 2197610"/>
                <a:gd name="connsiteX35" fmla="*/ 553225 w 1087205"/>
                <a:gd name="connsiteY35" fmla="*/ 1283210 h 2197610"/>
                <a:gd name="connsiteX36" fmla="*/ 589439 w 1087205"/>
                <a:gd name="connsiteY36" fmla="*/ 1328477 h 2197610"/>
                <a:gd name="connsiteX37" fmla="*/ 598492 w 1087205"/>
                <a:gd name="connsiteY37" fmla="*/ 1355638 h 2197610"/>
                <a:gd name="connsiteX38" fmla="*/ 625653 w 1087205"/>
                <a:gd name="connsiteY38" fmla="*/ 1382798 h 2197610"/>
                <a:gd name="connsiteX39" fmla="*/ 652813 w 1087205"/>
                <a:gd name="connsiteY39" fmla="*/ 1437119 h 2197610"/>
                <a:gd name="connsiteX40" fmla="*/ 679974 w 1087205"/>
                <a:gd name="connsiteY40" fmla="*/ 1491440 h 2197610"/>
                <a:gd name="connsiteX41" fmla="*/ 689027 w 1087205"/>
                <a:gd name="connsiteY41" fmla="*/ 1518600 h 2197610"/>
                <a:gd name="connsiteX42" fmla="*/ 716187 w 1087205"/>
                <a:gd name="connsiteY42" fmla="*/ 1536707 h 2197610"/>
                <a:gd name="connsiteX43" fmla="*/ 734294 w 1087205"/>
                <a:gd name="connsiteY43" fmla="*/ 1591028 h 2197610"/>
                <a:gd name="connsiteX44" fmla="*/ 761455 w 1087205"/>
                <a:gd name="connsiteY44" fmla="*/ 1645348 h 2197610"/>
                <a:gd name="connsiteX45" fmla="*/ 698080 w 1087205"/>
                <a:gd name="connsiteY45" fmla="*/ 1690616 h 2197610"/>
                <a:gd name="connsiteX46" fmla="*/ 399316 w 1087205"/>
                <a:gd name="connsiteY46" fmla="*/ 1699669 h 2197610"/>
                <a:gd name="connsiteX47" fmla="*/ 299728 w 1087205"/>
                <a:gd name="connsiteY47" fmla="*/ 1717776 h 2197610"/>
                <a:gd name="connsiteX48" fmla="*/ 272568 w 1087205"/>
                <a:gd name="connsiteY48" fmla="*/ 1726830 h 2197610"/>
                <a:gd name="connsiteX49" fmla="*/ 209193 w 1087205"/>
                <a:gd name="connsiteY49" fmla="*/ 1744937 h 2197610"/>
                <a:gd name="connsiteX50" fmla="*/ 191086 w 1087205"/>
                <a:gd name="connsiteY50" fmla="*/ 1772097 h 2197610"/>
                <a:gd name="connsiteX51" fmla="*/ 163926 w 1087205"/>
                <a:gd name="connsiteY51" fmla="*/ 1781150 h 2197610"/>
                <a:gd name="connsiteX52" fmla="*/ 154873 w 1087205"/>
                <a:gd name="connsiteY52" fmla="*/ 1808311 h 2197610"/>
                <a:gd name="connsiteX53" fmla="*/ 136766 w 1087205"/>
                <a:gd name="connsiteY53" fmla="*/ 1835471 h 2197610"/>
                <a:gd name="connsiteX54" fmla="*/ 91498 w 1087205"/>
                <a:gd name="connsiteY54" fmla="*/ 1898845 h 2197610"/>
                <a:gd name="connsiteX55" fmla="*/ 64338 w 1087205"/>
                <a:gd name="connsiteY55" fmla="*/ 1962220 h 2197610"/>
                <a:gd name="connsiteX56" fmla="*/ 37177 w 1087205"/>
                <a:gd name="connsiteY56" fmla="*/ 2007487 h 2197610"/>
                <a:gd name="connsiteX57" fmla="*/ 28124 w 1087205"/>
                <a:gd name="connsiteY57" fmla="*/ 2034647 h 2197610"/>
                <a:gd name="connsiteX58" fmla="*/ 10017 w 1087205"/>
                <a:gd name="connsiteY58" fmla="*/ 2070861 h 2197610"/>
                <a:gd name="connsiteX59" fmla="*/ 964 w 1087205"/>
                <a:gd name="connsiteY59"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42936 w 1087205"/>
                <a:gd name="connsiteY9" fmla="*/ 368810 h 2197610"/>
                <a:gd name="connsiteX10" fmla="*/ 806722 w 1087205"/>
                <a:gd name="connsiteY10" fmla="*/ 377863 h 2197610"/>
                <a:gd name="connsiteX11" fmla="*/ 752401 w 1087205"/>
                <a:gd name="connsiteY11" fmla="*/ 395970 h 2197610"/>
                <a:gd name="connsiteX12" fmla="*/ 725241 w 1087205"/>
                <a:gd name="connsiteY12" fmla="*/ 405024 h 2197610"/>
                <a:gd name="connsiteX13" fmla="*/ 698080 w 1087205"/>
                <a:gd name="connsiteY13" fmla="*/ 423131 h 2197610"/>
                <a:gd name="connsiteX14" fmla="*/ 679974 w 1087205"/>
                <a:gd name="connsiteY14" fmla="*/ 450291 h 2197610"/>
                <a:gd name="connsiteX15" fmla="*/ 652813 w 1087205"/>
                <a:gd name="connsiteY15" fmla="*/ 459345 h 2197610"/>
                <a:gd name="connsiteX16" fmla="*/ 625653 w 1087205"/>
                <a:gd name="connsiteY16" fmla="*/ 477451 h 2197610"/>
                <a:gd name="connsiteX17" fmla="*/ 571332 w 1087205"/>
                <a:gd name="connsiteY17" fmla="*/ 522719 h 2197610"/>
                <a:gd name="connsiteX18" fmla="*/ 526065 w 1087205"/>
                <a:gd name="connsiteY18" fmla="*/ 567986 h 2197610"/>
                <a:gd name="connsiteX19" fmla="*/ 471744 w 1087205"/>
                <a:gd name="connsiteY19" fmla="*/ 613253 h 2197610"/>
                <a:gd name="connsiteX20" fmla="*/ 426476 w 1087205"/>
                <a:gd name="connsiteY20" fmla="*/ 649467 h 2197610"/>
                <a:gd name="connsiteX21" fmla="*/ 381209 w 1087205"/>
                <a:gd name="connsiteY21" fmla="*/ 685681 h 2197610"/>
                <a:gd name="connsiteX22" fmla="*/ 272568 w 1087205"/>
                <a:gd name="connsiteY22" fmla="*/ 758109 h 2197610"/>
                <a:gd name="connsiteX23" fmla="*/ 245407 w 1087205"/>
                <a:gd name="connsiteY23" fmla="*/ 794323 h 2197610"/>
                <a:gd name="connsiteX24" fmla="*/ 209193 w 1087205"/>
                <a:gd name="connsiteY24" fmla="*/ 812430 h 2197610"/>
                <a:gd name="connsiteX25" fmla="*/ 182033 w 1087205"/>
                <a:gd name="connsiteY25" fmla="*/ 830537 h 2197610"/>
                <a:gd name="connsiteX26" fmla="*/ 172979 w 1087205"/>
                <a:gd name="connsiteY26" fmla="*/ 993499 h 2197610"/>
                <a:gd name="connsiteX27" fmla="*/ 182033 w 1087205"/>
                <a:gd name="connsiteY27" fmla="*/ 1020659 h 2197610"/>
                <a:gd name="connsiteX28" fmla="*/ 236354 w 1087205"/>
                <a:gd name="connsiteY28" fmla="*/ 1038766 h 2197610"/>
                <a:gd name="connsiteX29" fmla="*/ 263514 w 1087205"/>
                <a:gd name="connsiteY29" fmla="*/ 1056873 h 2197610"/>
                <a:gd name="connsiteX30" fmla="*/ 317835 w 1087205"/>
                <a:gd name="connsiteY30" fmla="*/ 1074980 h 2197610"/>
                <a:gd name="connsiteX31" fmla="*/ 426476 w 1087205"/>
                <a:gd name="connsiteY31" fmla="*/ 1147408 h 2197610"/>
                <a:gd name="connsiteX32" fmla="*/ 453637 w 1087205"/>
                <a:gd name="connsiteY32" fmla="*/ 1165515 h 2197610"/>
                <a:gd name="connsiteX33" fmla="*/ 480797 w 1087205"/>
                <a:gd name="connsiteY33" fmla="*/ 1183622 h 2197610"/>
                <a:gd name="connsiteX34" fmla="*/ 526065 w 1087205"/>
                <a:gd name="connsiteY34" fmla="*/ 1265103 h 2197610"/>
                <a:gd name="connsiteX35" fmla="*/ 553225 w 1087205"/>
                <a:gd name="connsiteY35" fmla="*/ 1283210 h 2197610"/>
                <a:gd name="connsiteX36" fmla="*/ 589439 w 1087205"/>
                <a:gd name="connsiteY36" fmla="*/ 1328477 h 2197610"/>
                <a:gd name="connsiteX37" fmla="*/ 598492 w 1087205"/>
                <a:gd name="connsiteY37" fmla="*/ 1355638 h 2197610"/>
                <a:gd name="connsiteX38" fmla="*/ 625653 w 1087205"/>
                <a:gd name="connsiteY38" fmla="*/ 1382798 h 2197610"/>
                <a:gd name="connsiteX39" fmla="*/ 652813 w 1087205"/>
                <a:gd name="connsiteY39" fmla="*/ 1437119 h 2197610"/>
                <a:gd name="connsiteX40" fmla="*/ 679974 w 1087205"/>
                <a:gd name="connsiteY40" fmla="*/ 1491440 h 2197610"/>
                <a:gd name="connsiteX41" fmla="*/ 689027 w 1087205"/>
                <a:gd name="connsiteY41" fmla="*/ 1518600 h 2197610"/>
                <a:gd name="connsiteX42" fmla="*/ 716187 w 1087205"/>
                <a:gd name="connsiteY42" fmla="*/ 1536707 h 2197610"/>
                <a:gd name="connsiteX43" fmla="*/ 734294 w 1087205"/>
                <a:gd name="connsiteY43" fmla="*/ 1591028 h 2197610"/>
                <a:gd name="connsiteX44" fmla="*/ 761455 w 1087205"/>
                <a:gd name="connsiteY44" fmla="*/ 1645348 h 2197610"/>
                <a:gd name="connsiteX45" fmla="*/ 698080 w 1087205"/>
                <a:gd name="connsiteY45" fmla="*/ 1690616 h 2197610"/>
                <a:gd name="connsiteX46" fmla="*/ 399316 w 1087205"/>
                <a:gd name="connsiteY46" fmla="*/ 1699669 h 2197610"/>
                <a:gd name="connsiteX47" fmla="*/ 299728 w 1087205"/>
                <a:gd name="connsiteY47" fmla="*/ 1717776 h 2197610"/>
                <a:gd name="connsiteX48" fmla="*/ 272568 w 1087205"/>
                <a:gd name="connsiteY48" fmla="*/ 1726830 h 2197610"/>
                <a:gd name="connsiteX49" fmla="*/ 209193 w 1087205"/>
                <a:gd name="connsiteY49" fmla="*/ 1744937 h 2197610"/>
                <a:gd name="connsiteX50" fmla="*/ 191086 w 1087205"/>
                <a:gd name="connsiteY50" fmla="*/ 1772097 h 2197610"/>
                <a:gd name="connsiteX51" fmla="*/ 163926 w 1087205"/>
                <a:gd name="connsiteY51" fmla="*/ 1781150 h 2197610"/>
                <a:gd name="connsiteX52" fmla="*/ 154873 w 1087205"/>
                <a:gd name="connsiteY52" fmla="*/ 1808311 h 2197610"/>
                <a:gd name="connsiteX53" fmla="*/ 136766 w 1087205"/>
                <a:gd name="connsiteY53" fmla="*/ 1835471 h 2197610"/>
                <a:gd name="connsiteX54" fmla="*/ 91498 w 1087205"/>
                <a:gd name="connsiteY54" fmla="*/ 1898845 h 2197610"/>
                <a:gd name="connsiteX55" fmla="*/ 64338 w 1087205"/>
                <a:gd name="connsiteY55" fmla="*/ 1962220 h 2197610"/>
                <a:gd name="connsiteX56" fmla="*/ 37177 w 1087205"/>
                <a:gd name="connsiteY56" fmla="*/ 2007487 h 2197610"/>
                <a:gd name="connsiteX57" fmla="*/ 28124 w 1087205"/>
                <a:gd name="connsiteY57" fmla="*/ 2034647 h 2197610"/>
                <a:gd name="connsiteX58" fmla="*/ 10017 w 1087205"/>
                <a:gd name="connsiteY58" fmla="*/ 2070861 h 2197610"/>
                <a:gd name="connsiteX59" fmla="*/ 964 w 1087205"/>
                <a:gd name="connsiteY59"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806722 w 1087205"/>
                <a:gd name="connsiteY10" fmla="*/ 377863 h 2197610"/>
                <a:gd name="connsiteX11" fmla="*/ 752401 w 1087205"/>
                <a:gd name="connsiteY11" fmla="*/ 395970 h 2197610"/>
                <a:gd name="connsiteX12" fmla="*/ 725241 w 1087205"/>
                <a:gd name="connsiteY12" fmla="*/ 405024 h 2197610"/>
                <a:gd name="connsiteX13" fmla="*/ 698080 w 1087205"/>
                <a:gd name="connsiteY13" fmla="*/ 423131 h 2197610"/>
                <a:gd name="connsiteX14" fmla="*/ 679974 w 1087205"/>
                <a:gd name="connsiteY14" fmla="*/ 450291 h 2197610"/>
                <a:gd name="connsiteX15" fmla="*/ 652813 w 1087205"/>
                <a:gd name="connsiteY15" fmla="*/ 459345 h 2197610"/>
                <a:gd name="connsiteX16" fmla="*/ 625653 w 1087205"/>
                <a:gd name="connsiteY16" fmla="*/ 477451 h 2197610"/>
                <a:gd name="connsiteX17" fmla="*/ 571332 w 1087205"/>
                <a:gd name="connsiteY17" fmla="*/ 522719 h 2197610"/>
                <a:gd name="connsiteX18" fmla="*/ 526065 w 1087205"/>
                <a:gd name="connsiteY18" fmla="*/ 567986 h 2197610"/>
                <a:gd name="connsiteX19" fmla="*/ 471744 w 1087205"/>
                <a:gd name="connsiteY19" fmla="*/ 613253 h 2197610"/>
                <a:gd name="connsiteX20" fmla="*/ 426476 w 1087205"/>
                <a:gd name="connsiteY20" fmla="*/ 649467 h 2197610"/>
                <a:gd name="connsiteX21" fmla="*/ 381209 w 1087205"/>
                <a:gd name="connsiteY21" fmla="*/ 685681 h 2197610"/>
                <a:gd name="connsiteX22" fmla="*/ 272568 w 1087205"/>
                <a:gd name="connsiteY22" fmla="*/ 758109 h 2197610"/>
                <a:gd name="connsiteX23" fmla="*/ 245407 w 1087205"/>
                <a:gd name="connsiteY23" fmla="*/ 794323 h 2197610"/>
                <a:gd name="connsiteX24" fmla="*/ 209193 w 1087205"/>
                <a:gd name="connsiteY24" fmla="*/ 812430 h 2197610"/>
                <a:gd name="connsiteX25" fmla="*/ 182033 w 1087205"/>
                <a:gd name="connsiteY25" fmla="*/ 830537 h 2197610"/>
                <a:gd name="connsiteX26" fmla="*/ 172979 w 1087205"/>
                <a:gd name="connsiteY26" fmla="*/ 993499 h 2197610"/>
                <a:gd name="connsiteX27" fmla="*/ 182033 w 1087205"/>
                <a:gd name="connsiteY27" fmla="*/ 1020659 h 2197610"/>
                <a:gd name="connsiteX28" fmla="*/ 236354 w 1087205"/>
                <a:gd name="connsiteY28" fmla="*/ 1038766 h 2197610"/>
                <a:gd name="connsiteX29" fmla="*/ 263514 w 1087205"/>
                <a:gd name="connsiteY29" fmla="*/ 1056873 h 2197610"/>
                <a:gd name="connsiteX30" fmla="*/ 317835 w 1087205"/>
                <a:gd name="connsiteY30" fmla="*/ 1074980 h 2197610"/>
                <a:gd name="connsiteX31" fmla="*/ 426476 w 1087205"/>
                <a:gd name="connsiteY31" fmla="*/ 1147408 h 2197610"/>
                <a:gd name="connsiteX32" fmla="*/ 453637 w 1087205"/>
                <a:gd name="connsiteY32" fmla="*/ 1165515 h 2197610"/>
                <a:gd name="connsiteX33" fmla="*/ 480797 w 1087205"/>
                <a:gd name="connsiteY33" fmla="*/ 1183622 h 2197610"/>
                <a:gd name="connsiteX34" fmla="*/ 526065 w 1087205"/>
                <a:gd name="connsiteY34" fmla="*/ 1265103 h 2197610"/>
                <a:gd name="connsiteX35" fmla="*/ 553225 w 1087205"/>
                <a:gd name="connsiteY35" fmla="*/ 1283210 h 2197610"/>
                <a:gd name="connsiteX36" fmla="*/ 589439 w 1087205"/>
                <a:gd name="connsiteY36" fmla="*/ 1328477 h 2197610"/>
                <a:gd name="connsiteX37" fmla="*/ 598492 w 1087205"/>
                <a:gd name="connsiteY37" fmla="*/ 1355638 h 2197610"/>
                <a:gd name="connsiteX38" fmla="*/ 625653 w 1087205"/>
                <a:gd name="connsiteY38" fmla="*/ 1382798 h 2197610"/>
                <a:gd name="connsiteX39" fmla="*/ 652813 w 1087205"/>
                <a:gd name="connsiteY39" fmla="*/ 1437119 h 2197610"/>
                <a:gd name="connsiteX40" fmla="*/ 679974 w 1087205"/>
                <a:gd name="connsiteY40" fmla="*/ 1491440 h 2197610"/>
                <a:gd name="connsiteX41" fmla="*/ 689027 w 1087205"/>
                <a:gd name="connsiteY41" fmla="*/ 1518600 h 2197610"/>
                <a:gd name="connsiteX42" fmla="*/ 716187 w 1087205"/>
                <a:gd name="connsiteY42" fmla="*/ 1536707 h 2197610"/>
                <a:gd name="connsiteX43" fmla="*/ 734294 w 1087205"/>
                <a:gd name="connsiteY43" fmla="*/ 1591028 h 2197610"/>
                <a:gd name="connsiteX44" fmla="*/ 761455 w 1087205"/>
                <a:gd name="connsiteY44" fmla="*/ 1645348 h 2197610"/>
                <a:gd name="connsiteX45" fmla="*/ 698080 w 1087205"/>
                <a:gd name="connsiteY45" fmla="*/ 1690616 h 2197610"/>
                <a:gd name="connsiteX46" fmla="*/ 399316 w 1087205"/>
                <a:gd name="connsiteY46" fmla="*/ 1699669 h 2197610"/>
                <a:gd name="connsiteX47" fmla="*/ 299728 w 1087205"/>
                <a:gd name="connsiteY47" fmla="*/ 1717776 h 2197610"/>
                <a:gd name="connsiteX48" fmla="*/ 272568 w 1087205"/>
                <a:gd name="connsiteY48" fmla="*/ 1726830 h 2197610"/>
                <a:gd name="connsiteX49" fmla="*/ 209193 w 1087205"/>
                <a:gd name="connsiteY49" fmla="*/ 1744937 h 2197610"/>
                <a:gd name="connsiteX50" fmla="*/ 191086 w 1087205"/>
                <a:gd name="connsiteY50" fmla="*/ 1772097 h 2197610"/>
                <a:gd name="connsiteX51" fmla="*/ 163926 w 1087205"/>
                <a:gd name="connsiteY51" fmla="*/ 1781150 h 2197610"/>
                <a:gd name="connsiteX52" fmla="*/ 154873 w 1087205"/>
                <a:gd name="connsiteY52" fmla="*/ 1808311 h 2197610"/>
                <a:gd name="connsiteX53" fmla="*/ 136766 w 1087205"/>
                <a:gd name="connsiteY53" fmla="*/ 1835471 h 2197610"/>
                <a:gd name="connsiteX54" fmla="*/ 91498 w 1087205"/>
                <a:gd name="connsiteY54" fmla="*/ 1898845 h 2197610"/>
                <a:gd name="connsiteX55" fmla="*/ 64338 w 1087205"/>
                <a:gd name="connsiteY55" fmla="*/ 1962220 h 2197610"/>
                <a:gd name="connsiteX56" fmla="*/ 37177 w 1087205"/>
                <a:gd name="connsiteY56" fmla="*/ 2007487 h 2197610"/>
                <a:gd name="connsiteX57" fmla="*/ 28124 w 1087205"/>
                <a:gd name="connsiteY57" fmla="*/ 2034647 h 2197610"/>
                <a:gd name="connsiteX58" fmla="*/ 10017 w 1087205"/>
                <a:gd name="connsiteY58" fmla="*/ 2070861 h 2197610"/>
                <a:gd name="connsiteX59" fmla="*/ 964 w 1087205"/>
                <a:gd name="connsiteY59"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52401 w 1087205"/>
                <a:gd name="connsiteY10" fmla="*/ 395970 h 2197610"/>
                <a:gd name="connsiteX11" fmla="*/ 725241 w 1087205"/>
                <a:gd name="connsiteY11" fmla="*/ 405024 h 2197610"/>
                <a:gd name="connsiteX12" fmla="*/ 698080 w 1087205"/>
                <a:gd name="connsiteY12" fmla="*/ 423131 h 2197610"/>
                <a:gd name="connsiteX13" fmla="*/ 679974 w 1087205"/>
                <a:gd name="connsiteY13" fmla="*/ 450291 h 2197610"/>
                <a:gd name="connsiteX14" fmla="*/ 652813 w 1087205"/>
                <a:gd name="connsiteY14" fmla="*/ 459345 h 2197610"/>
                <a:gd name="connsiteX15" fmla="*/ 625653 w 1087205"/>
                <a:gd name="connsiteY15" fmla="*/ 477451 h 2197610"/>
                <a:gd name="connsiteX16" fmla="*/ 571332 w 1087205"/>
                <a:gd name="connsiteY16" fmla="*/ 522719 h 2197610"/>
                <a:gd name="connsiteX17" fmla="*/ 526065 w 1087205"/>
                <a:gd name="connsiteY17" fmla="*/ 567986 h 2197610"/>
                <a:gd name="connsiteX18" fmla="*/ 471744 w 1087205"/>
                <a:gd name="connsiteY18" fmla="*/ 613253 h 2197610"/>
                <a:gd name="connsiteX19" fmla="*/ 426476 w 1087205"/>
                <a:gd name="connsiteY19" fmla="*/ 649467 h 2197610"/>
                <a:gd name="connsiteX20" fmla="*/ 381209 w 1087205"/>
                <a:gd name="connsiteY20" fmla="*/ 685681 h 2197610"/>
                <a:gd name="connsiteX21" fmla="*/ 272568 w 1087205"/>
                <a:gd name="connsiteY21" fmla="*/ 758109 h 2197610"/>
                <a:gd name="connsiteX22" fmla="*/ 245407 w 1087205"/>
                <a:gd name="connsiteY22" fmla="*/ 794323 h 2197610"/>
                <a:gd name="connsiteX23" fmla="*/ 209193 w 1087205"/>
                <a:gd name="connsiteY23" fmla="*/ 812430 h 2197610"/>
                <a:gd name="connsiteX24" fmla="*/ 182033 w 1087205"/>
                <a:gd name="connsiteY24" fmla="*/ 830537 h 2197610"/>
                <a:gd name="connsiteX25" fmla="*/ 172979 w 1087205"/>
                <a:gd name="connsiteY25" fmla="*/ 993499 h 2197610"/>
                <a:gd name="connsiteX26" fmla="*/ 182033 w 1087205"/>
                <a:gd name="connsiteY26" fmla="*/ 1020659 h 2197610"/>
                <a:gd name="connsiteX27" fmla="*/ 236354 w 1087205"/>
                <a:gd name="connsiteY27" fmla="*/ 1038766 h 2197610"/>
                <a:gd name="connsiteX28" fmla="*/ 263514 w 1087205"/>
                <a:gd name="connsiteY28" fmla="*/ 1056873 h 2197610"/>
                <a:gd name="connsiteX29" fmla="*/ 317835 w 1087205"/>
                <a:gd name="connsiteY29" fmla="*/ 1074980 h 2197610"/>
                <a:gd name="connsiteX30" fmla="*/ 426476 w 1087205"/>
                <a:gd name="connsiteY30" fmla="*/ 1147408 h 2197610"/>
                <a:gd name="connsiteX31" fmla="*/ 453637 w 1087205"/>
                <a:gd name="connsiteY31" fmla="*/ 1165515 h 2197610"/>
                <a:gd name="connsiteX32" fmla="*/ 480797 w 1087205"/>
                <a:gd name="connsiteY32" fmla="*/ 1183622 h 2197610"/>
                <a:gd name="connsiteX33" fmla="*/ 526065 w 1087205"/>
                <a:gd name="connsiteY33" fmla="*/ 1265103 h 2197610"/>
                <a:gd name="connsiteX34" fmla="*/ 553225 w 1087205"/>
                <a:gd name="connsiteY34" fmla="*/ 1283210 h 2197610"/>
                <a:gd name="connsiteX35" fmla="*/ 589439 w 1087205"/>
                <a:gd name="connsiteY35" fmla="*/ 1328477 h 2197610"/>
                <a:gd name="connsiteX36" fmla="*/ 598492 w 1087205"/>
                <a:gd name="connsiteY36" fmla="*/ 1355638 h 2197610"/>
                <a:gd name="connsiteX37" fmla="*/ 625653 w 1087205"/>
                <a:gd name="connsiteY37" fmla="*/ 1382798 h 2197610"/>
                <a:gd name="connsiteX38" fmla="*/ 652813 w 1087205"/>
                <a:gd name="connsiteY38" fmla="*/ 1437119 h 2197610"/>
                <a:gd name="connsiteX39" fmla="*/ 679974 w 1087205"/>
                <a:gd name="connsiteY39" fmla="*/ 1491440 h 2197610"/>
                <a:gd name="connsiteX40" fmla="*/ 689027 w 1087205"/>
                <a:gd name="connsiteY40" fmla="*/ 1518600 h 2197610"/>
                <a:gd name="connsiteX41" fmla="*/ 716187 w 1087205"/>
                <a:gd name="connsiteY41" fmla="*/ 1536707 h 2197610"/>
                <a:gd name="connsiteX42" fmla="*/ 734294 w 1087205"/>
                <a:gd name="connsiteY42" fmla="*/ 1591028 h 2197610"/>
                <a:gd name="connsiteX43" fmla="*/ 761455 w 1087205"/>
                <a:gd name="connsiteY43" fmla="*/ 1645348 h 2197610"/>
                <a:gd name="connsiteX44" fmla="*/ 698080 w 1087205"/>
                <a:gd name="connsiteY44" fmla="*/ 1690616 h 2197610"/>
                <a:gd name="connsiteX45" fmla="*/ 399316 w 1087205"/>
                <a:gd name="connsiteY45" fmla="*/ 1699669 h 2197610"/>
                <a:gd name="connsiteX46" fmla="*/ 299728 w 1087205"/>
                <a:gd name="connsiteY46" fmla="*/ 1717776 h 2197610"/>
                <a:gd name="connsiteX47" fmla="*/ 272568 w 1087205"/>
                <a:gd name="connsiteY47" fmla="*/ 1726830 h 2197610"/>
                <a:gd name="connsiteX48" fmla="*/ 209193 w 1087205"/>
                <a:gd name="connsiteY48" fmla="*/ 1744937 h 2197610"/>
                <a:gd name="connsiteX49" fmla="*/ 191086 w 1087205"/>
                <a:gd name="connsiteY49" fmla="*/ 1772097 h 2197610"/>
                <a:gd name="connsiteX50" fmla="*/ 163926 w 1087205"/>
                <a:gd name="connsiteY50" fmla="*/ 1781150 h 2197610"/>
                <a:gd name="connsiteX51" fmla="*/ 154873 w 1087205"/>
                <a:gd name="connsiteY51" fmla="*/ 1808311 h 2197610"/>
                <a:gd name="connsiteX52" fmla="*/ 136766 w 1087205"/>
                <a:gd name="connsiteY52" fmla="*/ 1835471 h 2197610"/>
                <a:gd name="connsiteX53" fmla="*/ 91498 w 1087205"/>
                <a:gd name="connsiteY53" fmla="*/ 1898845 h 2197610"/>
                <a:gd name="connsiteX54" fmla="*/ 64338 w 1087205"/>
                <a:gd name="connsiteY54" fmla="*/ 1962220 h 2197610"/>
                <a:gd name="connsiteX55" fmla="*/ 37177 w 1087205"/>
                <a:gd name="connsiteY55" fmla="*/ 2007487 h 2197610"/>
                <a:gd name="connsiteX56" fmla="*/ 28124 w 1087205"/>
                <a:gd name="connsiteY56" fmla="*/ 2034647 h 2197610"/>
                <a:gd name="connsiteX57" fmla="*/ 10017 w 1087205"/>
                <a:gd name="connsiteY57" fmla="*/ 2070861 h 2197610"/>
                <a:gd name="connsiteX58" fmla="*/ 964 w 1087205"/>
                <a:gd name="connsiteY58"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5241 w 1087205"/>
                <a:gd name="connsiteY11" fmla="*/ 405024 h 2197610"/>
                <a:gd name="connsiteX12" fmla="*/ 698080 w 1087205"/>
                <a:gd name="connsiteY12" fmla="*/ 423131 h 2197610"/>
                <a:gd name="connsiteX13" fmla="*/ 679974 w 1087205"/>
                <a:gd name="connsiteY13" fmla="*/ 450291 h 2197610"/>
                <a:gd name="connsiteX14" fmla="*/ 652813 w 1087205"/>
                <a:gd name="connsiteY14" fmla="*/ 459345 h 2197610"/>
                <a:gd name="connsiteX15" fmla="*/ 625653 w 1087205"/>
                <a:gd name="connsiteY15" fmla="*/ 477451 h 2197610"/>
                <a:gd name="connsiteX16" fmla="*/ 571332 w 1087205"/>
                <a:gd name="connsiteY16" fmla="*/ 522719 h 2197610"/>
                <a:gd name="connsiteX17" fmla="*/ 526065 w 1087205"/>
                <a:gd name="connsiteY17" fmla="*/ 567986 h 2197610"/>
                <a:gd name="connsiteX18" fmla="*/ 471744 w 1087205"/>
                <a:gd name="connsiteY18" fmla="*/ 613253 h 2197610"/>
                <a:gd name="connsiteX19" fmla="*/ 426476 w 1087205"/>
                <a:gd name="connsiteY19" fmla="*/ 649467 h 2197610"/>
                <a:gd name="connsiteX20" fmla="*/ 381209 w 1087205"/>
                <a:gd name="connsiteY20" fmla="*/ 685681 h 2197610"/>
                <a:gd name="connsiteX21" fmla="*/ 272568 w 1087205"/>
                <a:gd name="connsiteY21" fmla="*/ 758109 h 2197610"/>
                <a:gd name="connsiteX22" fmla="*/ 245407 w 1087205"/>
                <a:gd name="connsiteY22" fmla="*/ 794323 h 2197610"/>
                <a:gd name="connsiteX23" fmla="*/ 209193 w 1087205"/>
                <a:gd name="connsiteY23" fmla="*/ 812430 h 2197610"/>
                <a:gd name="connsiteX24" fmla="*/ 182033 w 1087205"/>
                <a:gd name="connsiteY24" fmla="*/ 830537 h 2197610"/>
                <a:gd name="connsiteX25" fmla="*/ 172979 w 1087205"/>
                <a:gd name="connsiteY25" fmla="*/ 993499 h 2197610"/>
                <a:gd name="connsiteX26" fmla="*/ 182033 w 1087205"/>
                <a:gd name="connsiteY26" fmla="*/ 1020659 h 2197610"/>
                <a:gd name="connsiteX27" fmla="*/ 236354 w 1087205"/>
                <a:gd name="connsiteY27" fmla="*/ 1038766 h 2197610"/>
                <a:gd name="connsiteX28" fmla="*/ 263514 w 1087205"/>
                <a:gd name="connsiteY28" fmla="*/ 1056873 h 2197610"/>
                <a:gd name="connsiteX29" fmla="*/ 317835 w 1087205"/>
                <a:gd name="connsiteY29" fmla="*/ 1074980 h 2197610"/>
                <a:gd name="connsiteX30" fmla="*/ 426476 w 1087205"/>
                <a:gd name="connsiteY30" fmla="*/ 1147408 h 2197610"/>
                <a:gd name="connsiteX31" fmla="*/ 453637 w 1087205"/>
                <a:gd name="connsiteY31" fmla="*/ 1165515 h 2197610"/>
                <a:gd name="connsiteX32" fmla="*/ 480797 w 1087205"/>
                <a:gd name="connsiteY32" fmla="*/ 1183622 h 2197610"/>
                <a:gd name="connsiteX33" fmla="*/ 526065 w 1087205"/>
                <a:gd name="connsiteY33" fmla="*/ 1265103 h 2197610"/>
                <a:gd name="connsiteX34" fmla="*/ 553225 w 1087205"/>
                <a:gd name="connsiteY34" fmla="*/ 1283210 h 2197610"/>
                <a:gd name="connsiteX35" fmla="*/ 589439 w 1087205"/>
                <a:gd name="connsiteY35" fmla="*/ 1328477 h 2197610"/>
                <a:gd name="connsiteX36" fmla="*/ 598492 w 1087205"/>
                <a:gd name="connsiteY36" fmla="*/ 1355638 h 2197610"/>
                <a:gd name="connsiteX37" fmla="*/ 625653 w 1087205"/>
                <a:gd name="connsiteY37" fmla="*/ 1382798 h 2197610"/>
                <a:gd name="connsiteX38" fmla="*/ 652813 w 1087205"/>
                <a:gd name="connsiteY38" fmla="*/ 1437119 h 2197610"/>
                <a:gd name="connsiteX39" fmla="*/ 679974 w 1087205"/>
                <a:gd name="connsiteY39" fmla="*/ 1491440 h 2197610"/>
                <a:gd name="connsiteX40" fmla="*/ 689027 w 1087205"/>
                <a:gd name="connsiteY40" fmla="*/ 1518600 h 2197610"/>
                <a:gd name="connsiteX41" fmla="*/ 716187 w 1087205"/>
                <a:gd name="connsiteY41" fmla="*/ 1536707 h 2197610"/>
                <a:gd name="connsiteX42" fmla="*/ 734294 w 1087205"/>
                <a:gd name="connsiteY42" fmla="*/ 1591028 h 2197610"/>
                <a:gd name="connsiteX43" fmla="*/ 761455 w 1087205"/>
                <a:gd name="connsiteY43" fmla="*/ 1645348 h 2197610"/>
                <a:gd name="connsiteX44" fmla="*/ 698080 w 1087205"/>
                <a:gd name="connsiteY44" fmla="*/ 1690616 h 2197610"/>
                <a:gd name="connsiteX45" fmla="*/ 399316 w 1087205"/>
                <a:gd name="connsiteY45" fmla="*/ 1699669 h 2197610"/>
                <a:gd name="connsiteX46" fmla="*/ 299728 w 1087205"/>
                <a:gd name="connsiteY46" fmla="*/ 1717776 h 2197610"/>
                <a:gd name="connsiteX47" fmla="*/ 272568 w 1087205"/>
                <a:gd name="connsiteY47" fmla="*/ 1726830 h 2197610"/>
                <a:gd name="connsiteX48" fmla="*/ 209193 w 1087205"/>
                <a:gd name="connsiteY48" fmla="*/ 1744937 h 2197610"/>
                <a:gd name="connsiteX49" fmla="*/ 191086 w 1087205"/>
                <a:gd name="connsiteY49" fmla="*/ 1772097 h 2197610"/>
                <a:gd name="connsiteX50" fmla="*/ 163926 w 1087205"/>
                <a:gd name="connsiteY50" fmla="*/ 1781150 h 2197610"/>
                <a:gd name="connsiteX51" fmla="*/ 154873 w 1087205"/>
                <a:gd name="connsiteY51" fmla="*/ 1808311 h 2197610"/>
                <a:gd name="connsiteX52" fmla="*/ 136766 w 1087205"/>
                <a:gd name="connsiteY52" fmla="*/ 1835471 h 2197610"/>
                <a:gd name="connsiteX53" fmla="*/ 91498 w 1087205"/>
                <a:gd name="connsiteY53" fmla="*/ 1898845 h 2197610"/>
                <a:gd name="connsiteX54" fmla="*/ 64338 w 1087205"/>
                <a:gd name="connsiteY54" fmla="*/ 1962220 h 2197610"/>
                <a:gd name="connsiteX55" fmla="*/ 37177 w 1087205"/>
                <a:gd name="connsiteY55" fmla="*/ 2007487 h 2197610"/>
                <a:gd name="connsiteX56" fmla="*/ 28124 w 1087205"/>
                <a:gd name="connsiteY56" fmla="*/ 2034647 h 2197610"/>
                <a:gd name="connsiteX57" fmla="*/ 10017 w 1087205"/>
                <a:gd name="connsiteY57" fmla="*/ 2070861 h 2197610"/>
                <a:gd name="connsiteX58" fmla="*/ 964 w 1087205"/>
                <a:gd name="connsiteY58"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698080 w 1087205"/>
                <a:gd name="connsiteY11" fmla="*/ 423131 h 2197610"/>
                <a:gd name="connsiteX12" fmla="*/ 679974 w 1087205"/>
                <a:gd name="connsiteY12" fmla="*/ 450291 h 2197610"/>
                <a:gd name="connsiteX13" fmla="*/ 652813 w 1087205"/>
                <a:gd name="connsiteY13" fmla="*/ 459345 h 2197610"/>
                <a:gd name="connsiteX14" fmla="*/ 625653 w 1087205"/>
                <a:gd name="connsiteY14" fmla="*/ 477451 h 2197610"/>
                <a:gd name="connsiteX15" fmla="*/ 571332 w 1087205"/>
                <a:gd name="connsiteY15" fmla="*/ 522719 h 2197610"/>
                <a:gd name="connsiteX16" fmla="*/ 526065 w 1087205"/>
                <a:gd name="connsiteY16" fmla="*/ 567986 h 2197610"/>
                <a:gd name="connsiteX17" fmla="*/ 471744 w 1087205"/>
                <a:gd name="connsiteY17" fmla="*/ 613253 h 2197610"/>
                <a:gd name="connsiteX18" fmla="*/ 426476 w 1087205"/>
                <a:gd name="connsiteY18" fmla="*/ 649467 h 2197610"/>
                <a:gd name="connsiteX19" fmla="*/ 381209 w 1087205"/>
                <a:gd name="connsiteY19" fmla="*/ 685681 h 2197610"/>
                <a:gd name="connsiteX20" fmla="*/ 272568 w 1087205"/>
                <a:gd name="connsiteY20" fmla="*/ 758109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31418 w 1087205"/>
                <a:gd name="connsiteY11" fmla="*/ 461231 h 2197610"/>
                <a:gd name="connsiteX12" fmla="*/ 679974 w 1087205"/>
                <a:gd name="connsiteY12" fmla="*/ 450291 h 2197610"/>
                <a:gd name="connsiteX13" fmla="*/ 652813 w 1087205"/>
                <a:gd name="connsiteY13" fmla="*/ 459345 h 2197610"/>
                <a:gd name="connsiteX14" fmla="*/ 625653 w 1087205"/>
                <a:gd name="connsiteY14" fmla="*/ 477451 h 2197610"/>
                <a:gd name="connsiteX15" fmla="*/ 571332 w 1087205"/>
                <a:gd name="connsiteY15" fmla="*/ 522719 h 2197610"/>
                <a:gd name="connsiteX16" fmla="*/ 526065 w 1087205"/>
                <a:gd name="connsiteY16" fmla="*/ 567986 h 2197610"/>
                <a:gd name="connsiteX17" fmla="*/ 471744 w 1087205"/>
                <a:gd name="connsiteY17" fmla="*/ 613253 h 2197610"/>
                <a:gd name="connsiteX18" fmla="*/ 426476 w 1087205"/>
                <a:gd name="connsiteY18" fmla="*/ 649467 h 2197610"/>
                <a:gd name="connsiteX19" fmla="*/ 381209 w 1087205"/>
                <a:gd name="connsiteY19" fmla="*/ 685681 h 2197610"/>
                <a:gd name="connsiteX20" fmla="*/ 272568 w 1087205"/>
                <a:gd name="connsiteY20" fmla="*/ 758109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9974 w 1087205"/>
                <a:gd name="connsiteY12" fmla="*/ 450291 h 2197610"/>
                <a:gd name="connsiteX13" fmla="*/ 652813 w 1087205"/>
                <a:gd name="connsiteY13" fmla="*/ 459345 h 2197610"/>
                <a:gd name="connsiteX14" fmla="*/ 625653 w 1087205"/>
                <a:gd name="connsiteY14" fmla="*/ 477451 h 2197610"/>
                <a:gd name="connsiteX15" fmla="*/ 571332 w 1087205"/>
                <a:gd name="connsiteY15" fmla="*/ 522719 h 2197610"/>
                <a:gd name="connsiteX16" fmla="*/ 526065 w 1087205"/>
                <a:gd name="connsiteY16" fmla="*/ 567986 h 2197610"/>
                <a:gd name="connsiteX17" fmla="*/ 471744 w 1087205"/>
                <a:gd name="connsiteY17" fmla="*/ 613253 h 2197610"/>
                <a:gd name="connsiteX18" fmla="*/ 426476 w 1087205"/>
                <a:gd name="connsiteY18" fmla="*/ 649467 h 2197610"/>
                <a:gd name="connsiteX19" fmla="*/ 381209 w 1087205"/>
                <a:gd name="connsiteY19" fmla="*/ 685681 h 2197610"/>
                <a:gd name="connsiteX20" fmla="*/ 272568 w 1087205"/>
                <a:gd name="connsiteY20" fmla="*/ 758109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52813 w 1087205"/>
                <a:gd name="connsiteY13" fmla="*/ 459345 h 2197610"/>
                <a:gd name="connsiteX14" fmla="*/ 625653 w 1087205"/>
                <a:gd name="connsiteY14" fmla="*/ 477451 h 2197610"/>
                <a:gd name="connsiteX15" fmla="*/ 571332 w 1087205"/>
                <a:gd name="connsiteY15" fmla="*/ 522719 h 2197610"/>
                <a:gd name="connsiteX16" fmla="*/ 526065 w 1087205"/>
                <a:gd name="connsiteY16" fmla="*/ 567986 h 2197610"/>
                <a:gd name="connsiteX17" fmla="*/ 471744 w 1087205"/>
                <a:gd name="connsiteY17" fmla="*/ 613253 h 2197610"/>
                <a:gd name="connsiteX18" fmla="*/ 426476 w 1087205"/>
                <a:gd name="connsiteY18" fmla="*/ 649467 h 2197610"/>
                <a:gd name="connsiteX19" fmla="*/ 381209 w 1087205"/>
                <a:gd name="connsiteY19" fmla="*/ 685681 h 2197610"/>
                <a:gd name="connsiteX20" fmla="*/ 272568 w 1087205"/>
                <a:gd name="connsiteY20" fmla="*/ 758109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52813 w 1087205"/>
                <a:gd name="connsiteY13" fmla="*/ 459345 h 2197610"/>
                <a:gd name="connsiteX14" fmla="*/ 571332 w 1087205"/>
                <a:gd name="connsiteY14" fmla="*/ 522719 h 2197610"/>
                <a:gd name="connsiteX15" fmla="*/ 526065 w 1087205"/>
                <a:gd name="connsiteY15" fmla="*/ 567986 h 2197610"/>
                <a:gd name="connsiteX16" fmla="*/ 471744 w 1087205"/>
                <a:gd name="connsiteY16" fmla="*/ 613253 h 2197610"/>
                <a:gd name="connsiteX17" fmla="*/ 426476 w 1087205"/>
                <a:gd name="connsiteY17" fmla="*/ 649467 h 2197610"/>
                <a:gd name="connsiteX18" fmla="*/ 381209 w 1087205"/>
                <a:gd name="connsiteY18" fmla="*/ 685681 h 2197610"/>
                <a:gd name="connsiteX19" fmla="*/ 272568 w 1087205"/>
                <a:gd name="connsiteY19" fmla="*/ 758109 h 2197610"/>
                <a:gd name="connsiteX20" fmla="*/ 245407 w 1087205"/>
                <a:gd name="connsiteY20" fmla="*/ 794323 h 2197610"/>
                <a:gd name="connsiteX21" fmla="*/ 209193 w 1087205"/>
                <a:gd name="connsiteY21" fmla="*/ 812430 h 2197610"/>
                <a:gd name="connsiteX22" fmla="*/ 182033 w 1087205"/>
                <a:gd name="connsiteY22" fmla="*/ 830537 h 2197610"/>
                <a:gd name="connsiteX23" fmla="*/ 172979 w 1087205"/>
                <a:gd name="connsiteY23" fmla="*/ 993499 h 2197610"/>
                <a:gd name="connsiteX24" fmla="*/ 182033 w 1087205"/>
                <a:gd name="connsiteY24" fmla="*/ 1020659 h 2197610"/>
                <a:gd name="connsiteX25" fmla="*/ 236354 w 1087205"/>
                <a:gd name="connsiteY25" fmla="*/ 1038766 h 2197610"/>
                <a:gd name="connsiteX26" fmla="*/ 263514 w 1087205"/>
                <a:gd name="connsiteY26" fmla="*/ 1056873 h 2197610"/>
                <a:gd name="connsiteX27" fmla="*/ 317835 w 1087205"/>
                <a:gd name="connsiteY27" fmla="*/ 1074980 h 2197610"/>
                <a:gd name="connsiteX28" fmla="*/ 426476 w 1087205"/>
                <a:gd name="connsiteY28" fmla="*/ 1147408 h 2197610"/>
                <a:gd name="connsiteX29" fmla="*/ 453637 w 1087205"/>
                <a:gd name="connsiteY29" fmla="*/ 1165515 h 2197610"/>
                <a:gd name="connsiteX30" fmla="*/ 480797 w 1087205"/>
                <a:gd name="connsiteY30" fmla="*/ 1183622 h 2197610"/>
                <a:gd name="connsiteX31" fmla="*/ 526065 w 1087205"/>
                <a:gd name="connsiteY31" fmla="*/ 1265103 h 2197610"/>
                <a:gd name="connsiteX32" fmla="*/ 553225 w 1087205"/>
                <a:gd name="connsiteY32" fmla="*/ 1283210 h 2197610"/>
                <a:gd name="connsiteX33" fmla="*/ 589439 w 1087205"/>
                <a:gd name="connsiteY33" fmla="*/ 1328477 h 2197610"/>
                <a:gd name="connsiteX34" fmla="*/ 598492 w 1087205"/>
                <a:gd name="connsiteY34" fmla="*/ 1355638 h 2197610"/>
                <a:gd name="connsiteX35" fmla="*/ 625653 w 1087205"/>
                <a:gd name="connsiteY35" fmla="*/ 1382798 h 2197610"/>
                <a:gd name="connsiteX36" fmla="*/ 652813 w 1087205"/>
                <a:gd name="connsiteY36" fmla="*/ 1437119 h 2197610"/>
                <a:gd name="connsiteX37" fmla="*/ 679974 w 1087205"/>
                <a:gd name="connsiteY37" fmla="*/ 1491440 h 2197610"/>
                <a:gd name="connsiteX38" fmla="*/ 689027 w 1087205"/>
                <a:gd name="connsiteY38" fmla="*/ 1518600 h 2197610"/>
                <a:gd name="connsiteX39" fmla="*/ 716187 w 1087205"/>
                <a:gd name="connsiteY39" fmla="*/ 1536707 h 2197610"/>
                <a:gd name="connsiteX40" fmla="*/ 734294 w 1087205"/>
                <a:gd name="connsiteY40" fmla="*/ 1591028 h 2197610"/>
                <a:gd name="connsiteX41" fmla="*/ 761455 w 1087205"/>
                <a:gd name="connsiteY41" fmla="*/ 1645348 h 2197610"/>
                <a:gd name="connsiteX42" fmla="*/ 698080 w 1087205"/>
                <a:gd name="connsiteY42" fmla="*/ 1690616 h 2197610"/>
                <a:gd name="connsiteX43" fmla="*/ 399316 w 1087205"/>
                <a:gd name="connsiteY43" fmla="*/ 1699669 h 2197610"/>
                <a:gd name="connsiteX44" fmla="*/ 299728 w 1087205"/>
                <a:gd name="connsiteY44" fmla="*/ 1717776 h 2197610"/>
                <a:gd name="connsiteX45" fmla="*/ 272568 w 1087205"/>
                <a:gd name="connsiteY45" fmla="*/ 1726830 h 2197610"/>
                <a:gd name="connsiteX46" fmla="*/ 209193 w 1087205"/>
                <a:gd name="connsiteY46" fmla="*/ 1744937 h 2197610"/>
                <a:gd name="connsiteX47" fmla="*/ 191086 w 1087205"/>
                <a:gd name="connsiteY47" fmla="*/ 1772097 h 2197610"/>
                <a:gd name="connsiteX48" fmla="*/ 163926 w 1087205"/>
                <a:gd name="connsiteY48" fmla="*/ 1781150 h 2197610"/>
                <a:gd name="connsiteX49" fmla="*/ 154873 w 1087205"/>
                <a:gd name="connsiteY49" fmla="*/ 1808311 h 2197610"/>
                <a:gd name="connsiteX50" fmla="*/ 136766 w 1087205"/>
                <a:gd name="connsiteY50" fmla="*/ 1835471 h 2197610"/>
                <a:gd name="connsiteX51" fmla="*/ 91498 w 1087205"/>
                <a:gd name="connsiteY51" fmla="*/ 1898845 h 2197610"/>
                <a:gd name="connsiteX52" fmla="*/ 64338 w 1087205"/>
                <a:gd name="connsiteY52" fmla="*/ 1962220 h 2197610"/>
                <a:gd name="connsiteX53" fmla="*/ 37177 w 1087205"/>
                <a:gd name="connsiteY53" fmla="*/ 2007487 h 2197610"/>
                <a:gd name="connsiteX54" fmla="*/ 28124 w 1087205"/>
                <a:gd name="connsiteY54" fmla="*/ 2034647 h 2197610"/>
                <a:gd name="connsiteX55" fmla="*/ 10017 w 1087205"/>
                <a:gd name="connsiteY55" fmla="*/ 2070861 h 2197610"/>
                <a:gd name="connsiteX56" fmla="*/ 964 w 1087205"/>
                <a:gd name="connsiteY56"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571332 w 1087205"/>
                <a:gd name="connsiteY14" fmla="*/ 522719 h 2197610"/>
                <a:gd name="connsiteX15" fmla="*/ 526065 w 1087205"/>
                <a:gd name="connsiteY15" fmla="*/ 567986 h 2197610"/>
                <a:gd name="connsiteX16" fmla="*/ 471744 w 1087205"/>
                <a:gd name="connsiteY16" fmla="*/ 613253 h 2197610"/>
                <a:gd name="connsiteX17" fmla="*/ 426476 w 1087205"/>
                <a:gd name="connsiteY17" fmla="*/ 649467 h 2197610"/>
                <a:gd name="connsiteX18" fmla="*/ 381209 w 1087205"/>
                <a:gd name="connsiteY18" fmla="*/ 685681 h 2197610"/>
                <a:gd name="connsiteX19" fmla="*/ 272568 w 1087205"/>
                <a:gd name="connsiteY19" fmla="*/ 758109 h 2197610"/>
                <a:gd name="connsiteX20" fmla="*/ 245407 w 1087205"/>
                <a:gd name="connsiteY20" fmla="*/ 794323 h 2197610"/>
                <a:gd name="connsiteX21" fmla="*/ 209193 w 1087205"/>
                <a:gd name="connsiteY21" fmla="*/ 812430 h 2197610"/>
                <a:gd name="connsiteX22" fmla="*/ 182033 w 1087205"/>
                <a:gd name="connsiteY22" fmla="*/ 830537 h 2197610"/>
                <a:gd name="connsiteX23" fmla="*/ 172979 w 1087205"/>
                <a:gd name="connsiteY23" fmla="*/ 993499 h 2197610"/>
                <a:gd name="connsiteX24" fmla="*/ 182033 w 1087205"/>
                <a:gd name="connsiteY24" fmla="*/ 1020659 h 2197610"/>
                <a:gd name="connsiteX25" fmla="*/ 236354 w 1087205"/>
                <a:gd name="connsiteY25" fmla="*/ 1038766 h 2197610"/>
                <a:gd name="connsiteX26" fmla="*/ 263514 w 1087205"/>
                <a:gd name="connsiteY26" fmla="*/ 1056873 h 2197610"/>
                <a:gd name="connsiteX27" fmla="*/ 317835 w 1087205"/>
                <a:gd name="connsiteY27" fmla="*/ 1074980 h 2197610"/>
                <a:gd name="connsiteX28" fmla="*/ 426476 w 1087205"/>
                <a:gd name="connsiteY28" fmla="*/ 1147408 h 2197610"/>
                <a:gd name="connsiteX29" fmla="*/ 453637 w 1087205"/>
                <a:gd name="connsiteY29" fmla="*/ 1165515 h 2197610"/>
                <a:gd name="connsiteX30" fmla="*/ 480797 w 1087205"/>
                <a:gd name="connsiteY30" fmla="*/ 1183622 h 2197610"/>
                <a:gd name="connsiteX31" fmla="*/ 526065 w 1087205"/>
                <a:gd name="connsiteY31" fmla="*/ 1265103 h 2197610"/>
                <a:gd name="connsiteX32" fmla="*/ 553225 w 1087205"/>
                <a:gd name="connsiteY32" fmla="*/ 1283210 h 2197610"/>
                <a:gd name="connsiteX33" fmla="*/ 589439 w 1087205"/>
                <a:gd name="connsiteY33" fmla="*/ 1328477 h 2197610"/>
                <a:gd name="connsiteX34" fmla="*/ 598492 w 1087205"/>
                <a:gd name="connsiteY34" fmla="*/ 1355638 h 2197610"/>
                <a:gd name="connsiteX35" fmla="*/ 625653 w 1087205"/>
                <a:gd name="connsiteY35" fmla="*/ 1382798 h 2197610"/>
                <a:gd name="connsiteX36" fmla="*/ 652813 w 1087205"/>
                <a:gd name="connsiteY36" fmla="*/ 1437119 h 2197610"/>
                <a:gd name="connsiteX37" fmla="*/ 679974 w 1087205"/>
                <a:gd name="connsiteY37" fmla="*/ 1491440 h 2197610"/>
                <a:gd name="connsiteX38" fmla="*/ 689027 w 1087205"/>
                <a:gd name="connsiteY38" fmla="*/ 1518600 h 2197610"/>
                <a:gd name="connsiteX39" fmla="*/ 716187 w 1087205"/>
                <a:gd name="connsiteY39" fmla="*/ 1536707 h 2197610"/>
                <a:gd name="connsiteX40" fmla="*/ 734294 w 1087205"/>
                <a:gd name="connsiteY40" fmla="*/ 1591028 h 2197610"/>
                <a:gd name="connsiteX41" fmla="*/ 761455 w 1087205"/>
                <a:gd name="connsiteY41" fmla="*/ 1645348 h 2197610"/>
                <a:gd name="connsiteX42" fmla="*/ 698080 w 1087205"/>
                <a:gd name="connsiteY42" fmla="*/ 1690616 h 2197610"/>
                <a:gd name="connsiteX43" fmla="*/ 399316 w 1087205"/>
                <a:gd name="connsiteY43" fmla="*/ 1699669 h 2197610"/>
                <a:gd name="connsiteX44" fmla="*/ 299728 w 1087205"/>
                <a:gd name="connsiteY44" fmla="*/ 1717776 h 2197610"/>
                <a:gd name="connsiteX45" fmla="*/ 272568 w 1087205"/>
                <a:gd name="connsiteY45" fmla="*/ 1726830 h 2197610"/>
                <a:gd name="connsiteX46" fmla="*/ 209193 w 1087205"/>
                <a:gd name="connsiteY46" fmla="*/ 1744937 h 2197610"/>
                <a:gd name="connsiteX47" fmla="*/ 191086 w 1087205"/>
                <a:gd name="connsiteY47" fmla="*/ 1772097 h 2197610"/>
                <a:gd name="connsiteX48" fmla="*/ 163926 w 1087205"/>
                <a:gd name="connsiteY48" fmla="*/ 1781150 h 2197610"/>
                <a:gd name="connsiteX49" fmla="*/ 154873 w 1087205"/>
                <a:gd name="connsiteY49" fmla="*/ 1808311 h 2197610"/>
                <a:gd name="connsiteX50" fmla="*/ 136766 w 1087205"/>
                <a:gd name="connsiteY50" fmla="*/ 1835471 h 2197610"/>
                <a:gd name="connsiteX51" fmla="*/ 91498 w 1087205"/>
                <a:gd name="connsiteY51" fmla="*/ 1898845 h 2197610"/>
                <a:gd name="connsiteX52" fmla="*/ 64338 w 1087205"/>
                <a:gd name="connsiteY52" fmla="*/ 1962220 h 2197610"/>
                <a:gd name="connsiteX53" fmla="*/ 37177 w 1087205"/>
                <a:gd name="connsiteY53" fmla="*/ 2007487 h 2197610"/>
                <a:gd name="connsiteX54" fmla="*/ 28124 w 1087205"/>
                <a:gd name="connsiteY54" fmla="*/ 2034647 h 2197610"/>
                <a:gd name="connsiteX55" fmla="*/ 10017 w 1087205"/>
                <a:gd name="connsiteY55" fmla="*/ 2070861 h 2197610"/>
                <a:gd name="connsiteX56" fmla="*/ 964 w 1087205"/>
                <a:gd name="connsiteY56"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71332 w 1087205"/>
                <a:gd name="connsiteY15" fmla="*/ 522719 h 2197610"/>
                <a:gd name="connsiteX16" fmla="*/ 526065 w 1087205"/>
                <a:gd name="connsiteY16" fmla="*/ 567986 h 2197610"/>
                <a:gd name="connsiteX17" fmla="*/ 471744 w 1087205"/>
                <a:gd name="connsiteY17" fmla="*/ 613253 h 2197610"/>
                <a:gd name="connsiteX18" fmla="*/ 426476 w 1087205"/>
                <a:gd name="connsiteY18" fmla="*/ 649467 h 2197610"/>
                <a:gd name="connsiteX19" fmla="*/ 381209 w 1087205"/>
                <a:gd name="connsiteY19" fmla="*/ 685681 h 2197610"/>
                <a:gd name="connsiteX20" fmla="*/ 272568 w 1087205"/>
                <a:gd name="connsiteY20" fmla="*/ 758109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471744 w 1087205"/>
                <a:gd name="connsiteY17" fmla="*/ 613253 h 2197610"/>
                <a:gd name="connsiteX18" fmla="*/ 426476 w 1087205"/>
                <a:gd name="connsiteY18" fmla="*/ 649467 h 2197610"/>
                <a:gd name="connsiteX19" fmla="*/ 381209 w 1087205"/>
                <a:gd name="connsiteY19" fmla="*/ 685681 h 2197610"/>
                <a:gd name="connsiteX20" fmla="*/ 272568 w 1087205"/>
                <a:gd name="connsiteY20" fmla="*/ 758109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471744 w 1087205"/>
                <a:gd name="connsiteY17" fmla="*/ 613253 h 2197610"/>
                <a:gd name="connsiteX18" fmla="*/ 426476 w 1087205"/>
                <a:gd name="connsiteY18" fmla="*/ 649467 h 2197610"/>
                <a:gd name="connsiteX19" fmla="*/ 381209 w 1087205"/>
                <a:gd name="connsiteY19" fmla="*/ 685681 h 2197610"/>
                <a:gd name="connsiteX20" fmla="*/ 272568 w 1087205"/>
                <a:gd name="connsiteY20" fmla="*/ 758109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49467 h 2197610"/>
                <a:gd name="connsiteX19" fmla="*/ 381209 w 1087205"/>
                <a:gd name="connsiteY19" fmla="*/ 685681 h 2197610"/>
                <a:gd name="connsiteX20" fmla="*/ 272568 w 1087205"/>
                <a:gd name="connsiteY20" fmla="*/ 758109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1209 w 1087205"/>
                <a:gd name="connsiteY19" fmla="*/ 685681 h 2197610"/>
                <a:gd name="connsiteX20" fmla="*/ 272568 w 1087205"/>
                <a:gd name="connsiteY20" fmla="*/ 758109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72568 w 1087205"/>
                <a:gd name="connsiteY20" fmla="*/ 758109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72568 w 1087205"/>
                <a:gd name="connsiteY20" fmla="*/ 758109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45407 w 1087205"/>
                <a:gd name="connsiteY21" fmla="*/ 794323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63514 w 1087205"/>
                <a:gd name="connsiteY27" fmla="*/ 1056873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36354 w 1087205"/>
                <a:gd name="connsiteY26" fmla="*/ 1038766 h 2197610"/>
                <a:gd name="connsiteX27" fmla="*/ 211127 w 1087205"/>
                <a:gd name="connsiteY27" fmla="*/ 1092591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24448 w 1087205"/>
                <a:gd name="connsiteY26" fmla="*/ 1038766 h 2197610"/>
                <a:gd name="connsiteX27" fmla="*/ 211127 w 1087205"/>
                <a:gd name="connsiteY27" fmla="*/ 1092591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11127 w 1087205"/>
                <a:gd name="connsiteY27" fmla="*/ 1092591 h 2197610"/>
                <a:gd name="connsiteX28" fmla="*/ 317835 w 1087205"/>
                <a:gd name="connsiteY28" fmla="*/ 1074980 h 2197610"/>
                <a:gd name="connsiteX29" fmla="*/ 426476 w 1087205"/>
                <a:gd name="connsiteY29" fmla="*/ 1147408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11127 w 1087205"/>
                <a:gd name="connsiteY27" fmla="*/ 1092591 h 2197610"/>
                <a:gd name="connsiteX28" fmla="*/ 317835 w 1087205"/>
                <a:gd name="connsiteY28" fmla="*/ 1074980 h 2197610"/>
                <a:gd name="connsiteX29" fmla="*/ 405045 w 1087205"/>
                <a:gd name="connsiteY29" fmla="*/ 1068827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11127 w 1087205"/>
                <a:gd name="connsiteY27" fmla="*/ 1092591 h 2197610"/>
                <a:gd name="connsiteX28" fmla="*/ 317835 w 1087205"/>
                <a:gd name="connsiteY28" fmla="*/ 1074980 h 2197610"/>
                <a:gd name="connsiteX29" fmla="*/ 405045 w 1087205"/>
                <a:gd name="connsiteY29" fmla="*/ 1068827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11127 w 1087205"/>
                <a:gd name="connsiteY27" fmla="*/ 1092591 h 2197610"/>
                <a:gd name="connsiteX28" fmla="*/ 317835 w 1087205"/>
                <a:gd name="connsiteY28" fmla="*/ 1074980 h 2197610"/>
                <a:gd name="connsiteX29" fmla="*/ 405045 w 1087205"/>
                <a:gd name="connsiteY29" fmla="*/ 1068827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11127 w 1087205"/>
                <a:gd name="connsiteY27" fmla="*/ 1092591 h 2197610"/>
                <a:gd name="connsiteX28" fmla="*/ 317835 w 1087205"/>
                <a:gd name="connsiteY28" fmla="*/ 1074980 h 2197610"/>
                <a:gd name="connsiteX29" fmla="*/ 438382 w 1087205"/>
                <a:gd name="connsiteY29" fmla="*/ 1056920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74980 h 2197610"/>
                <a:gd name="connsiteX29" fmla="*/ 438382 w 1087205"/>
                <a:gd name="connsiteY29" fmla="*/ 1056920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80797 w 1087205"/>
                <a:gd name="connsiteY31" fmla="*/ 1183622 h 2197610"/>
                <a:gd name="connsiteX32" fmla="*/ 526065 w 1087205"/>
                <a:gd name="connsiteY32" fmla="*/ 1265103 h 2197610"/>
                <a:gd name="connsiteX33" fmla="*/ 553225 w 1087205"/>
                <a:gd name="connsiteY33" fmla="*/ 1283210 h 2197610"/>
                <a:gd name="connsiteX34" fmla="*/ 589439 w 1087205"/>
                <a:gd name="connsiteY34" fmla="*/ 1328477 h 2197610"/>
                <a:gd name="connsiteX35" fmla="*/ 598492 w 1087205"/>
                <a:gd name="connsiteY35" fmla="*/ 1355638 h 2197610"/>
                <a:gd name="connsiteX36" fmla="*/ 625653 w 1087205"/>
                <a:gd name="connsiteY36" fmla="*/ 1382798 h 2197610"/>
                <a:gd name="connsiteX37" fmla="*/ 652813 w 1087205"/>
                <a:gd name="connsiteY37" fmla="*/ 1437119 h 2197610"/>
                <a:gd name="connsiteX38" fmla="*/ 679974 w 1087205"/>
                <a:gd name="connsiteY38" fmla="*/ 1491440 h 2197610"/>
                <a:gd name="connsiteX39" fmla="*/ 689027 w 1087205"/>
                <a:gd name="connsiteY39" fmla="*/ 1518600 h 2197610"/>
                <a:gd name="connsiteX40" fmla="*/ 716187 w 1087205"/>
                <a:gd name="connsiteY40" fmla="*/ 1536707 h 2197610"/>
                <a:gd name="connsiteX41" fmla="*/ 734294 w 1087205"/>
                <a:gd name="connsiteY41" fmla="*/ 1591028 h 2197610"/>
                <a:gd name="connsiteX42" fmla="*/ 761455 w 1087205"/>
                <a:gd name="connsiteY42" fmla="*/ 1645348 h 2197610"/>
                <a:gd name="connsiteX43" fmla="*/ 698080 w 1087205"/>
                <a:gd name="connsiteY43" fmla="*/ 1690616 h 2197610"/>
                <a:gd name="connsiteX44" fmla="*/ 399316 w 1087205"/>
                <a:gd name="connsiteY44" fmla="*/ 1699669 h 2197610"/>
                <a:gd name="connsiteX45" fmla="*/ 299728 w 1087205"/>
                <a:gd name="connsiteY45" fmla="*/ 1717776 h 2197610"/>
                <a:gd name="connsiteX46" fmla="*/ 272568 w 1087205"/>
                <a:gd name="connsiteY46" fmla="*/ 1726830 h 2197610"/>
                <a:gd name="connsiteX47" fmla="*/ 209193 w 1087205"/>
                <a:gd name="connsiteY47" fmla="*/ 1744937 h 2197610"/>
                <a:gd name="connsiteX48" fmla="*/ 191086 w 1087205"/>
                <a:gd name="connsiteY48" fmla="*/ 1772097 h 2197610"/>
                <a:gd name="connsiteX49" fmla="*/ 163926 w 1087205"/>
                <a:gd name="connsiteY49" fmla="*/ 1781150 h 2197610"/>
                <a:gd name="connsiteX50" fmla="*/ 154873 w 1087205"/>
                <a:gd name="connsiteY50" fmla="*/ 1808311 h 2197610"/>
                <a:gd name="connsiteX51" fmla="*/ 136766 w 1087205"/>
                <a:gd name="connsiteY51" fmla="*/ 1835471 h 2197610"/>
                <a:gd name="connsiteX52" fmla="*/ 91498 w 1087205"/>
                <a:gd name="connsiteY52" fmla="*/ 1898845 h 2197610"/>
                <a:gd name="connsiteX53" fmla="*/ 64338 w 1087205"/>
                <a:gd name="connsiteY53" fmla="*/ 1962220 h 2197610"/>
                <a:gd name="connsiteX54" fmla="*/ 37177 w 1087205"/>
                <a:gd name="connsiteY54" fmla="*/ 2007487 h 2197610"/>
                <a:gd name="connsiteX55" fmla="*/ 28124 w 1087205"/>
                <a:gd name="connsiteY55" fmla="*/ 2034647 h 2197610"/>
                <a:gd name="connsiteX56" fmla="*/ 10017 w 1087205"/>
                <a:gd name="connsiteY56" fmla="*/ 2070861 h 2197610"/>
                <a:gd name="connsiteX57" fmla="*/ 964 w 1087205"/>
                <a:gd name="connsiteY57"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526065 w 1087205"/>
                <a:gd name="connsiteY31" fmla="*/ 1265103 h 2197610"/>
                <a:gd name="connsiteX32" fmla="*/ 553225 w 1087205"/>
                <a:gd name="connsiteY32" fmla="*/ 1283210 h 2197610"/>
                <a:gd name="connsiteX33" fmla="*/ 589439 w 1087205"/>
                <a:gd name="connsiteY33" fmla="*/ 1328477 h 2197610"/>
                <a:gd name="connsiteX34" fmla="*/ 598492 w 1087205"/>
                <a:gd name="connsiteY34" fmla="*/ 1355638 h 2197610"/>
                <a:gd name="connsiteX35" fmla="*/ 625653 w 1087205"/>
                <a:gd name="connsiteY35" fmla="*/ 1382798 h 2197610"/>
                <a:gd name="connsiteX36" fmla="*/ 652813 w 1087205"/>
                <a:gd name="connsiteY36" fmla="*/ 1437119 h 2197610"/>
                <a:gd name="connsiteX37" fmla="*/ 679974 w 1087205"/>
                <a:gd name="connsiteY37" fmla="*/ 1491440 h 2197610"/>
                <a:gd name="connsiteX38" fmla="*/ 689027 w 1087205"/>
                <a:gd name="connsiteY38" fmla="*/ 1518600 h 2197610"/>
                <a:gd name="connsiteX39" fmla="*/ 716187 w 1087205"/>
                <a:gd name="connsiteY39" fmla="*/ 1536707 h 2197610"/>
                <a:gd name="connsiteX40" fmla="*/ 734294 w 1087205"/>
                <a:gd name="connsiteY40" fmla="*/ 1591028 h 2197610"/>
                <a:gd name="connsiteX41" fmla="*/ 761455 w 1087205"/>
                <a:gd name="connsiteY41" fmla="*/ 1645348 h 2197610"/>
                <a:gd name="connsiteX42" fmla="*/ 698080 w 1087205"/>
                <a:gd name="connsiteY42" fmla="*/ 1690616 h 2197610"/>
                <a:gd name="connsiteX43" fmla="*/ 399316 w 1087205"/>
                <a:gd name="connsiteY43" fmla="*/ 1699669 h 2197610"/>
                <a:gd name="connsiteX44" fmla="*/ 299728 w 1087205"/>
                <a:gd name="connsiteY44" fmla="*/ 1717776 h 2197610"/>
                <a:gd name="connsiteX45" fmla="*/ 272568 w 1087205"/>
                <a:gd name="connsiteY45" fmla="*/ 1726830 h 2197610"/>
                <a:gd name="connsiteX46" fmla="*/ 209193 w 1087205"/>
                <a:gd name="connsiteY46" fmla="*/ 1744937 h 2197610"/>
                <a:gd name="connsiteX47" fmla="*/ 191086 w 1087205"/>
                <a:gd name="connsiteY47" fmla="*/ 1772097 h 2197610"/>
                <a:gd name="connsiteX48" fmla="*/ 163926 w 1087205"/>
                <a:gd name="connsiteY48" fmla="*/ 1781150 h 2197610"/>
                <a:gd name="connsiteX49" fmla="*/ 154873 w 1087205"/>
                <a:gd name="connsiteY49" fmla="*/ 1808311 h 2197610"/>
                <a:gd name="connsiteX50" fmla="*/ 136766 w 1087205"/>
                <a:gd name="connsiteY50" fmla="*/ 1835471 h 2197610"/>
                <a:gd name="connsiteX51" fmla="*/ 91498 w 1087205"/>
                <a:gd name="connsiteY51" fmla="*/ 1898845 h 2197610"/>
                <a:gd name="connsiteX52" fmla="*/ 64338 w 1087205"/>
                <a:gd name="connsiteY52" fmla="*/ 1962220 h 2197610"/>
                <a:gd name="connsiteX53" fmla="*/ 37177 w 1087205"/>
                <a:gd name="connsiteY53" fmla="*/ 2007487 h 2197610"/>
                <a:gd name="connsiteX54" fmla="*/ 28124 w 1087205"/>
                <a:gd name="connsiteY54" fmla="*/ 2034647 h 2197610"/>
                <a:gd name="connsiteX55" fmla="*/ 10017 w 1087205"/>
                <a:gd name="connsiteY55" fmla="*/ 2070861 h 2197610"/>
                <a:gd name="connsiteX56" fmla="*/ 964 w 1087205"/>
                <a:gd name="connsiteY56"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53225 w 1087205"/>
                <a:gd name="connsiteY32" fmla="*/ 1283210 h 2197610"/>
                <a:gd name="connsiteX33" fmla="*/ 589439 w 1087205"/>
                <a:gd name="connsiteY33" fmla="*/ 1328477 h 2197610"/>
                <a:gd name="connsiteX34" fmla="*/ 598492 w 1087205"/>
                <a:gd name="connsiteY34" fmla="*/ 1355638 h 2197610"/>
                <a:gd name="connsiteX35" fmla="*/ 625653 w 1087205"/>
                <a:gd name="connsiteY35" fmla="*/ 1382798 h 2197610"/>
                <a:gd name="connsiteX36" fmla="*/ 652813 w 1087205"/>
                <a:gd name="connsiteY36" fmla="*/ 1437119 h 2197610"/>
                <a:gd name="connsiteX37" fmla="*/ 679974 w 1087205"/>
                <a:gd name="connsiteY37" fmla="*/ 1491440 h 2197610"/>
                <a:gd name="connsiteX38" fmla="*/ 689027 w 1087205"/>
                <a:gd name="connsiteY38" fmla="*/ 1518600 h 2197610"/>
                <a:gd name="connsiteX39" fmla="*/ 716187 w 1087205"/>
                <a:gd name="connsiteY39" fmla="*/ 1536707 h 2197610"/>
                <a:gd name="connsiteX40" fmla="*/ 734294 w 1087205"/>
                <a:gd name="connsiteY40" fmla="*/ 1591028 h 2197610"/>
                <a:gd name="connsiteX41" fmla="*/ 761455 w 1087205"/>
                <a:gd name="connsiteY41" fmla="*/ 1645348 h 2197610"/>
                <a:gd name="connsiteX42" fmla="*/ 698080 w 1087205"/>
                <a:gd name="connsiteY42" fmla="*/ 1690616 h 2197610"/>
                <a:gd name="connsiteX43" fmla="*/ 399316 w 1087205"/>
                <a:gd name="connsiteY43" fmla="*/ 1699669 h 2197610"/>
                <a:gd name="connsiteX44" fmla="*/ 299728 w 1087205"/>
                <a:gd name="connsiteY44" fmla="*/ 1717776 h 2197610"/>
                <a:gd name="connsiteX45" fmla="*/ 272568 w 1087205"/>
                <a:gd name="connsiteY45" fmla="*/ 1726830 h 2197610"/>
                <a:gd name="connsiteX46" fmla="*/ 209193 w 1087205"/>
                <a:gd name="connsiteY46" fmla="*/ 1744937 h 2197610"/>
                <a:gd name="connsiteX47" fmla="*/ 191086 w 1087205"/>
                <a:gd name="connsiteY47" fmla="*/ 1772097 h 2197610"/>
                <a:gd name="connsiteX48" fmla="*/ 163926 w 1087205"/>
                <a:gd name="connsiteY48" fmla="*/ 1781150 h 2197610"/>
                <a:gd name="connsiteX49" fmla="*/ 154873 w 1087205"/>
                <a:gd name="connsiteY49" fmla="*/ 1808311 h 2197610"/>
                <a:gd name="connsiteX50" fmla="*/ 136766 w 1087205"/>
                <a:gd name="connsiteY50" fmla="*/ 1835471 h 2197610"/>
                <a:gd name="connsiteX51" fmla="*/ 91498 w 1087205"/>
                <a:gd name="connsiteY51" fmla="*/ 1898845 h 2197610"/>
                <a:gd name="connsiteX52" fmla="*/ 64338 w 1087205"/>
                <a:gd name="connsiteY52" fmla="*/ 1962220 h 2197610"/>
                <a:gd name="connsiteX53" fmla="*/ 37177 w 1087205"/>
                <a:gd name="connsiteY53" fmla="*/ 2007487 h 2197610"/>
                <a:gd name="connsiteX54" fmla="*/ 28124 w 1087205"/>
                <a:gd name="connsiteY54" fmla="*/ 2034647 h 2197610"/>
                <a:gd name="connsiteX55" fmla="*/ 10017 w 1087205"/>
                <a:gd name="connsiteY55" fmla="*/ 2070861 h 2197610"/>
                <a:gd name="connsiteX56" fmla="*/ 964 w 1087205"/>
                <a:gd name="connsiteY56"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53225 w 1087205"/>
                <a:gd name="connsiteY32" fmla="*/ 1283210 h 2197610"/>
                <a:gd name="connsiteX33" fmla="*/ 589439 w 1087205"/>
                <a:gd name="connsiteY33" fmla="*/ 1328477 h 2197610"/>
                <a:gd name="connsiteX34" fmla="*/ 625653 w 1087205"/>
                <a:gd name="connsiteY34" fmla="*/ 1382798 h 2197610"/>
                <a:gd name="connsiteX35" fmla="*/ 652813 w 1087205"/>
                <a:gd name="connsiteY35" fmla="*/ 1437119 h 2197610"/>
                <a:gd name="connsiteX36" fmla="*/ 679974 w 1087205"/>
                <a:gd name="connsiteY36" fmla="*/ 1491440 h 2197610"/>
                <a:gd name="connsiteX37" fmla="*/ 689027 w 1087205"/>
                <a:gd name="connsiteY37" fmla="*/ 1518600 h 2197610"/>
                <a:gd name="connsiteX38" fmla="*/ 716187 w 1087205"/>
                <a:gd name="connsiteY38" fmla="*/ 1536707 h 2197610"/>
                <a:gd name="connsiteX39" fmla="*/ 734294 w 1087205"/>
                <a:gd name="connsiteY39" fmla="*/ 1591028 h 2197610"/>
                <a:gd name="connsiteX40" fmla="*/ 761455 w 1087205"/>
                <a:gd name="connsiteY40" fmla="*/ 1645348 h 2197610"/>
                <a:gd name="connsiteX41" fmla="*/ 698080 w 1087205"/>
                <a:gd name="connsiteY41" fmla="*/ 1690616 h 2197610"/>
                <a:gd name="connsiteX42" fmla="*/ 399316 w 1087205"/>
                <a:gd name="connsiteY42" fmla="*/ 1699669 h 2197610"/>
                <a:gd name="connsiteX43" fmla="*/ 299728 w 1087205"/>
                <a:gd name="connsiteY43" fmla="*/ 1717776 h 2197610"/>
                <a:gd name="connsiteX44" fmla="*/ 272568 w 1087205"/>
                <a:gd name="connsiteY44" fmla="*/ 1726830 h 2197610"/>
                <a:gd name="connsiteX45" fmla="*/ 209193 w 1087205"/>
                <a:gd name="connsiteY45" fmla="*/ 1744937 h 2197610"/>
                <a:gd name="connsiteX46" fmla="*/ 191086 w 1087205"/>
                <a:gd name="connsiteY46" fmla="*/ 1772097 h 2197610"/>
                <a:gd name="connsiteX47" fmla="*/ 163926 w 1087205"/>
                <a:gd name="connsiteY47" fmla="*/ 1781150 h 2197610"/>
                <a:gd name="connsiteX48" fmla="*/ 154873 w 1087205"/>
                <a:gd name="connsiteY48" fmla="*/ 1808311 h 2197610"/>
                <a:gd name="connsiteX49" fmla="*/ 136766 w 1087205"/>
                <a:gd name="connsiteY49" fmla="*/ 1835471 h 2197610"/>
                <a:gd name="connsiteX50" fmla="*/ 91498 w 1087205"/>
                <a:gd name="connsiteY50" fmla="*/ 1898845 h 2197610"/>
                <a:gd name="connsiteX51" fmla="*/ 64338 w 1087205"/>
                <a:gd name="connsiteY51" fmla="*/ 1962220 h 2197610"/>
                <a:gd name="connsiteX52" fmla="*/ 37177 w 1087205"/>
                <a:gd name="connsiteY52" fmla="*/ 2007487 h 2197610"/>
                <a:gd name="connsiteX53" fmla="*/ 28124 w 1087205"/>
                <a:gd name="connsiteY53" fmla="*/ 2034647 h 2197610"/>
                <a:gd name="connsiteX54" fmla="*/ 10017 w 1087205"/>
                <a:gd name="connsiteY54" fmla="*/ 2070861 h 2197610"/>
                <a:gd name="connsiteX55" fmla="*/ 964 w 1087205"/>
                <a:gd name="connsiteY55"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53225 w 1087205"/>
                <a:gd name="connsiteY32" fmla="*/ 1283210 h 2197610"/>
                <a:gd name="connsiteX33" fmla="*/ 539432 w 1087205"/>
                <a:gd name="connsiteY33" fmla="*/ 1388008 h 2197610"/>
                <a:gd name="connsiteX34" fmla="*/ 625653 w 1087205"/>
                <a:gd name="connsiteY34" fmla="*/ 1382798 h 2197610"/>
                <a:gd name="connsiteX35" fmla="*/ 652813 w 1087205"/>
                <a:gd name="connsiteY35" fmla="*/ 1437119 h 2197610"/>
                <a:gd name="connsiteX36" fmla="*/ 679974 w 1087205"/>
                <a:gd name="connsiteY36" fmla="*/ 1491440 h 2197610"/>
                <a:gd name="connsiteX37" fmla="*/ 689027 w 1087205"/>
                <a:gd name="connsiteY37" fmla="*/ 1518600 h 2197610"/>
                <a:gd name="connsiteX38" fmla="*/ 716187 w 1087205"/>
                <a:gd name="connsiteY38" fmla="*/ 1536707 h 2197610"/>
                <a:gd name="connsiteX39" fmla="*/ 734294 w 1087205"/>
                <a:gd name="connsiteY39" fmla="*/ 1591028 h 2197610"/>
                <a:gd name="connsiteX40" fmla="*/ 761455 w 1087205"/>
                <a:gd name="connsiteY40" fmla="*/ 1645348 h 2197610"/>
                <a:gd name="connsiteX41" fmla="*/ 698080 w 1087205"/>
                <a:gd name="connsiteY41" fmla="*/ 1690616 h 2197610"/>
                <a:gd name="connsiteX42" fmla="*/ 399316 w 1087205"/>
                <a:gd name="connsiteY42" fmla="*/ 1699669 h 2197610"/>
                <a:gd name="connsiteX43" fmla="*/ 299728 w 1087205"/>
                <a:gd name="connsiteY43" fmla="*/ 1717776 h 2197610"/>
                <a:gd name="connsiteX44" fmla="*/ 272568 w 1087205"/>
                <a:gd name="connsiteY44" fmla="*/ 1726830 h 2197610"/>
                <a:gd name="connsiteX45" fmla="*/ 209193 w 1087205"/>
                <a:gd name="connsiteY45" fmla="*/ 1744937 h 2197610"/>
                <a:gd name="connsiteX46" fmla="*/ 191086 w 1087205"/>
                <a:gd name="connsiteY46" fmla="*/ 1772097 h 2197610"/>
                <a:gd name="connsiteX47" fmla="*/ 163926 w 1087205"/>
                <a:gd name="connsiteY47" fmla="*/ 1781150 h 2197610"/>
                <a:gd name="connsiteX48" fmla="*/ 154873 w 1087205"/>
                <a:gd name="connsiteY48" fmla="*/ 1808311 h 2197610"/>
                <a:gd name="connsiteX49" fmla="*/ 136766 w 1087205"/>
                <a:gd name="connsiteY49" fmla="*/ 1835471 h 2197610"/>
                <a:gd name="connsiteX50" fmla="*/ 91498 w 1087205"/>
                <a:gd name="connsiteY50" fmla="*/ 1898845 h 2197610"/>
                <a:gd name="connsiteX51" fmla="*/ 64338 w 1087205"/>
                <a:gd name="connsiteY51" fmla="*/ 1962220 h 2197610"/>
                <a:gd name="connsiteX52" fmla="*/ 37177 w 1087205"/>
                <a:gd name="connsiteY52" fmla="*/ 2007487 h 2197610"/>
                <a:gd name="connsiteX53" fmla="*/ 28124 w 1087205"/>
                <a:gd name="connsiteY53" fmla="*/ 2034647 h 2197610"/>
                <a:gd name="connsiteX54" fmla="*/ 10017 w 1087205"/>
                <a:gd name="connsiteY54" fmla="*/ 2070861 h 2197610"/>
                <a:gd name="connsiteX55" fmla="*/ 964 w 1087205"/>
                <a:gd name="connsiteY55"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19888 w 1087205"/>
                <a:gd name="connsiteY32" fmla="*/ 1342741 h 2197610"/>
                <a:gd name="connsiteX33" fmla="*/ 539432 w 1087205"/>
                <a:gd name="connsiteY33" fmla="*/ 1388008 h 2197610"/>
                <a:gd name="connsiteX34" fmla="*/ 625653 w 1087205"/>
                <a:gd name="connsiteY34" fmla="*/ 1382798 h 2197610"/>
                <a:gd name="connsiteX35" fmla="*/ 652813 w 1087205"/>
                <a:gd name="connsiteY35" fmla="*/ 1437119 h 2197610"/>
                <a:gd name="connsiteX36" fmla="*/ 679974 w 1087205"/>
                <a:gd name="connsiteY36" fmla="*/ 1491440 h 2197610"/>
                <a:gd name="connsiteX37" fmla="*/ 689027 w 1087205"/>
                <a:gd name="connsiteY37" fmla="*/ 1518600 h 2197610"/>
                <a:gd name="connsiteX38" fmla="*/ 716187 w 1087205"/>
                <a:gd name="connsiteY38" fmla="*/ 1536707 h 2197610"/>
                <a:gd name="connsiteX39" fmla="*/ 734294 w 1087205"/>
                <a:gd name="connsiteY39" fmla="*/ 1591028 h 2197610"/>
                <a:gd name="connsiteX40" fmla="*/ 761455 w 1087205"/>
                <a:gd name="connsiteY40" fmla="*/ 1645348 h 2197610"/>
                <a:gd name="connsiteX41" fmla="*/ 698080 w 1087205"/>
                <a:gd name="connsiteY41" fmla="*/ 1690616 h 2197610"/>
                <a:gd name="connsiteX42" fmla="*/ 399316 w 1087205"/>
                <a:gd name="connsiteY42" fmla="*/ 1699669 h 2197610"/>
                <a:gd name="connsiteX43" fmla="*/ 299728 w 1087205"/>
                <a:gd name="connsiteY43" fmla="*/ 1717776 h 2197610"/>
                <a:gd name="connsiteX44" fmla="*/ 272568 w 1087205"/>
                <a:gd name="connsiteY44" fmla="*/ 1726830 h 2197610"/>
                <a:gd name="connsiteX45" fmla="*/ 209193 w 1087205"/>
                <a:gd name="connsiteY45" fmla="*/ 1744937 h 2197610"/>
                <a:gd name="connsiteX46" fmla="*/ 191086 w 1087205"/>
                <a:gd name="connsiteY46" fmla="*/ 1772097 h 2197610"/>
                <a:gd name="connsiteX47" fmla="*/ 163926 w 1087205"/>
                <a:gd name="connsiteY47" fmla="*/ 1781150 h 2197610"/>
                <a:gd name="connsiteX48" fmla="*/ 154873 w 1087205"/>
                <a:gd name="connsiteY48" fmla="*/ 1808311 h 2197610"/>
                <a:gd name="connsiteX49" fmla="*/ 136766 w 1087205"/>
                <a:gd name="connsiteY49" fmla="*/ 1835471 h 2197610"/>
                <a:gd name="connsiteX50" fmla="*/ 91498 w 1087205"/>
                <a:gd name="connsiteY50" fmla="*/ 1898845 h 2197610"/>
                <a:gd name="connsiteX51" fmla="*/ 64338 w 1087205"/>
                <a:gd name="connsiteY51" fmla="*/ 1962220 h 2197610"/>
                <a:gd name="connsiteX52" fmla="*/ 37177 w 1087205"/>
                <a:gd name="connsiteY52" fmla="*/ 2007487 h 2197610"/>
                <a:gd name="connsiteX53" fmla="*/ 28124 w 1087205"/>
                <a:gd name="connsiteY53" fmla="*/ 2034647 h 2197610"/>
                <a:gd name="connsiteX54" fmla="*/ 10017 w 1087205"/>
                <a:gd name="connsiteY54" fmla="*/ 2070861 h 2197610"/>
                <a:gd name="connsiteX55" fmla="*/ 964 w 1087205"/>
                <a:gd name="connsiteY55"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496075 w 1087205"/>
                <a:gd name="connsiteY32" fmla="*/ 1404654 h 2197610"/>
                <a:gd name="connsiteX33" fmla="*/ 539432 w 1087205"/>
                <a:gd name="connsiteY33" fmla="*/ 1388008 h 2197610"/>
                <a:gd name="connsiteX34" fmla="*/ 625653 w 1087205"/>
                <a:gd name="connsiteY34" fmla="*/ 1382798 h 2197610"/>
                <a:gd name="connsiteX35" fmla="*/ 652813 w 1087205"/>
                <a:gd name="connsiteY35" fmla="*/ 1437119 h 2197610"/>
                <a:gd name="connsiteX36" fmla="*/ 679974 w 1087205"/>
                <a:gd name="connsiteY36" fmla="*/ 1491440 h 2197610"/>
                <a:gd name="connsiteX37" fmla="*/ 689027 w 1087205"/>
                <a:gd name="connsiteY37" fmla="*/ 1518600 h 2197610"/>
                <a:gd name="connsiteX38" fmla="*/ 716187 w 1087205"/>
                <a:gd name="connsiteY38" fmla="*/ 1536707 h 2197610"/>
                <a:gd name="connsiteX39" fmla="*/ 734294 w 1087205"/>
                <a:gd name="connsiteY39" fmla="*/ 1591028 h 2197610"/>
                <a:gd name="connsiteX40" fmla="*/ 761455 w 1087205"/>
                <a:gd name="connsiteY40" fmla="*/ 1645348 h 2197610"/>
                <a:gd name="connsiteX41" fmla="*/ 698080 w 1087205"/>
                <a:gd name="connsiteY41" fmla="*/ 1690616 h 2197610"/>
                <a:gd name="connsiteX42" fmla="*/ 399316 w 1087205"/>
                <a:gd name="connsiteY42" fmla="*/ 1699669 h 2197610"/>
                <a:gd name="connsiteX43" fmla="*/ 299728 w 1087205"/>
                <a:gd name="connsiteY43" fmla="*/ 1717776 h 2197610"/>
                <a:gd name="connsiteX44" fmla="*/ 272568 w 1087205"/>
                <a:gd name="connsiteY44" fmla="*/ 1726830 h 2197610"/>
                <a:gd name="connsiteX45" fmla="*/ 209193 w 1087205"/>
                <a:gd name="connsiteY45" fmla="*/ 1744937 h 2197610"/>
                <a:gd name="connsiteX46" fmla="*/ 191086 w 1087205"/>
                <a:gd name="connsiteY46" fmla="*/ 1772097 h 2197610"/>
                <a:gd name="connsiteX47" fmla="*/ 163926 w 1087205"/>
                <a:gd name="connsiteY47" fmla="*/ 1781150 h 2197610"/>
                <a:gd name="connsiteX48" fmla="*/ 154873 w 1087205"/>
                <a:gd name="connsiteY48" fmla="*/ 1808311 h 2197610"/>
                <a:gd name="connsiteX49" fmla="*/ 136766 w 1087205"/>
                <a:gd name="connsiteY49" fmla="*/ 1835471 h 2197610"/>
                <a:gd name="connsiteX50" fmla="*/ 91498 w 1087205"/>
                <a:gd name="connsiteY50" fmla="*/ 1898845 h 2197610"/>
                <a:gd name="connsiteX51" fmla="*/ 64338 w 1087205"/>
                <a:gd name="connsiteY51" fmla="*/ 1962220 h 2197610"/>
                <a:gd name="connsiteX52" fmla="*/ 37177 w 1087205"/>
                <a:gd name="connsiteY52" fmla="*/ 2007487 h 2197610"/>
                <a:gd name="connsiteX53" fmla="*/ 28124 w 1087205"/>
                <a:gd name="connsiteY53" fmla="*/ 2034647 h 2197610"/>
                <a:gd name="connsiteX54" fmla="*/ 10017 w 1087205"/>
                <a:gd name="connsiteY54" fmla="*/ 2070861 h 2197610"/>
                <a:gd name="connsiteX55" fmla="*/ 964 w 1087205"/>
                <a:gd name="connsiteY55"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10362 w 1087205"/>
                <a:gd name="connsiteY32" fmla="*/ 1349885 h 2197610"/>
                <a:gd name="connsiteX33" fmla="*/ 539432 w 1087205"/>
                <a:gd name="connsiteY33" fmla="*/ 1388008 h 2197610"/>
                <a:gd name="connsiteX34" fmla="*/ 625653 w 1087205"/>
                <a:gd name="connsiteY34" fmla="*/ 1382798 h 2197610"/>
                <a:gd name="connsiteX35" fmla="*/ 652813 w 1087205"/>
                <a:gd name="connsiteY35" fmla="*/ 1437119 h 2197610"/>
                <a:gd name="connsiteX36" fmla="*/ 679974 w 1087205"/>
                <a:gd name="connsiteY36" fmla="*/ 1491440 h 2197610"/>
                <a:gd name="connsiteX37" fmla="*/ 689027 w 1087205"/>
                <a:gd name="connsiteY37" fmla="*/ 1518600 h 2197610"/>
                <a:gd name="connsiteX38" fmla="*/ 716187 w 1087205"/>
                <a:gd name="connsiteY38" fmla="*/ 1536707 h 2197610"/>
                <a:gd name="connsiteX39" fmla="*/ 734294 w 1087205"/>
                <a:gd name="connsiteY39" fmla="*/ 1591028 h 2197610"/>
                <a:gd name="connsiteX40" fmla="*/ 761455 w 1087205"/>
                <a:gd name="connsiteY40" fmla="*/ 1645348 h 2197610"/>
                <a:gd name="connsiteX41" fmla="*/ 698080 w 1087205"/>
                <a:gd name="connsiteY41" fmla="*/ 1690616 h 2197610"/>
                <a:gd name="connsiteX42" fmla="*/ 399316 w 1087205"/>
                <a:gd name="connsiteY42" fmla="*/ 1699669 h 2197610"/>
                <a:gd name="connsiteX43" fmla="*/ 299728 w 1087205"/>
                <a:gd name="connsiteY43" fmla="*/ 1717776 h 2197610"/>
                <a:gd name="connsiteX44" fmla="*/ 272568 w 1087205"/>
                <a:gd name="connsiteY44" fmla="*/ 1726830 h 2197610"/>
                <a:gd name="connsiteX45" fmla="*/ 209193 w 1087205"/>
                <a:gd name="connsiteY45" fmla="*/ 1744937 h 2197610"/>
                <a:gd name="connsiteX46" fmla="*/ 191086 w 1087205"/>
                <a:gd name="connsiteY46" fmla="*/ 1772097 h 2197610"/>
                <a:gd name="connsiteX47" fmla="*/ 163926 w 1087205"/>
                <a:gd name="connsiteY47" fmla="*/ 1781150 h 2197610"/>
                <a:gd name="connsiteX48" fmla="*/ 154873 w 1087205"/>
                <a:gd name="connsiteY48" fmla="*/ 1808311 h 2197610"/>
                <a:gd name="connsiteX49" fmla="*/ 136766 w 1087205"/>
                <a:gd name="connsiteY49" fmla="*/ 1835471 h 2197610"/>
                <a:gd name="connsiteX50" fmla="*/ 91498 w 1087205"/>
                <a:gd name="connsiteY50" fmla="*/ 1898845 h 2197610"/>
                <a:gd name="connsiteX51" fmla="*/ 64338 w 1087205"/>
                <a:gd name="connsiteY51" fmla="*/ 1962220 h 2197610"/>
                <a:gd name="connsiteX52" fmla="*/ 37177 w 1087205"/>
                <a:gd name="connsiteY52" fmla="*/ 2007487 h 2197610"/>
                <a:gd name="connsiteX53" fmla="*/ 28124 w 1087205"/>
                <a:gd name="connsiteY53" fmla="*/ 2034647 h 2197610"/>
                <a:gd name="connsiteX54" fmla="*/ 10017 w 1087205"/>
                <a:gd name="connsiteY54" fmla="*/ 2070861 h 2197610"/>
                <a:gd name="connsiteX55" fmla="*/ 964 w 1087205"/>
                <a:gd name="connsiteY55"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10362 w 1087205"/>
                <a:gd name="connsiteY32" fmla="*/ 1349885 h 2197610"/>
                <a:gd name="connsiteX33" fmla="*/ 539432 w 1087205"/>
                <a:gd name="connsiteY33" fmla="*/ 1388008 h 2197610"/>
                <a:gd name="connsiteX34" fmla="*/ 625653 w 1087205"/>
                <a:gd name="connsiteY34" fmla="*/ 1382798 h 2197610"/>
                <a:gd name="connsiteX35" fmla="*/ 738538 w 1087205"/>
                <a:gd name="connsiteY35" fmla="*/ 1396638 h 2197610"/>
                <a:gd name="connsiteX36" fmla="*/ 679974 w 1087205"/>
                <a:gd name="connsiteY36" fmla="*/ 1491440 h 2197610"/>
                <a:gd name="connsiteX37" fmla="*/ 689027 w 1087205"/>
                <a:gd name="connsiteY37" fmla="*/ 1518600 h 2197610"/>
                <a:gd name="connsiteX38" fmla="*/ 716187 w 1087205"/>
                <a:gd name="connsiteY38" fmla="*/ 1536707 h 2197610"/>
                <a:gd name="connsiteX39" fmla="*/ 734294 w 1087205"/>
                <a:gd name="connsiteY39" fmla="*/ 1591028 h 2197610"/>
                <a:gd name="connsiteX40" fmla="*/ 761455 w 1087205"/>
                <a:gd name="connsiteY40" fmla="*/ 1645348 h 2197610"/>
                <a:gd name="connsiteX41" fmla="*/ 698080 w 1087205"/>
                <a:gd name="connsiteY41" fmla="*/ 1690616 h 2197610"/>
                <a:gd name="connsiteX42" fmla="*/ 399316 w 1087205"/>
                <a:gd name="connsiteY42" fmla="*/ 1699669 h 2197610"/>
                <a:gd name="connsiteX43" fmla="*/ 299728 w 1087205"/>
                <a:gd name="connsiteY43" fmla="*/ 1717776 h 2197610"/>
                <a:gd name="connsiteX44" fmla="*/ 272568 w 1087205"/>
                <a:gd name="connsiteY44" fmla="*/ 1726830 h 2197610"/>
                <a:gd name="connsiteX45" fmla="*/ 209193 w 1087205"/>
                <a:gd name="connsiteY45" fmla="*/ 1744937 h 2197610"/>
                <a:gd name="connsiteX46" fmla="*/ 191086 w 1087205"/>
                <a:gd name="connsiteY46" fmla="*/ 1772097 h 2197610"/>
                <a:gd name="connsiteX47" fmla="*/ 163926 w 1087205"/>
                <a:gd name="connsiteY47" fmla="*/ 1781150 h 2197610"/>
                <a:gd name="connsiteX48" fmla="*/ 154873 w 1087205"/>
                <a:gd name="connsiteY48" fmla="*/ 1808311 h 2197610"/>
                <a:gd name="connsiteX49" fmla="*/ 136766 w 1087205"/>
                <a:gd name="connsiteY49" fmla="*/ 1835471 h 2197610"/>
                <a:gd name="connsiteX50" fmla="*/ 91498 w 1087205"/>
                <a:gd name="connsiteY50" fmla="*/ 1898845 h 2197610"/>
                <a:gd name="connsiteX51" fmla="*/ 64338 w 1087205"/>
                <a:gd name="connsiteY51" fmla="*/ 1962220 h 2197610"/>
                <a:gd name="connsiteX52" fmla="*/ 37177 w 1087205"/>
                <a:gd name="connsiteY52" fmla="*/ 2007487 h 2197610"/>
                <a:gd name="connsiteX53" fmla="*/ 28124 w 1087205"/>
                <a:gd name="connsiteY53" fmla="*/ 2034647 h 2197610"/>
                <a:gd name="connsiteX54" fmla="*/ 10017 w 1087205"/>
                <a:gd name="connsiteY54" fmla="*/ 2070861 h 2197610"/>
                <a:gd name="connsiteX55" fmla="*/ 964 w 1087205"/>
                <a:gd name="connsiteY55"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10362 w 1087205"/>
                <a:gd name="connsiteY32" fmla="*/ 1349885 h 2197610"/>
                <a:gd name="connsiteX33" fmla="*/ 539432 w 1087205"/>
                <a:gd name="connsiteY33" fmla="*/ 1388008 h 2197610"/>
                <a:gd name="connsiteX34" fmla="*/ 625653 w 1087205"/>
                <a:gd name="connsiteY34" fmla="*/ 1382798 h 2197610"/>
                <a:gd name="connsiteX35" fmla="*/ 738538 w 1087205"/>
                <a:gd name="connsiteY35" fmla="*/ 1396638 h 2197610"/>
                <a:gd name="connsiteX36" fmla="*/ 679974 w 1087205"/>
                <a:gd name="connsiteY36" fmla="*/ 1491440 h 2197610"/>
                <a:gd name="connsiteX37" fmla="*/ 689027 w 1087205"/>
                <a:gd name="connsiteY37" fmla="*/ 1518600 h 2197610"/>
                <a:gd name="connsiteX38" fmla="*/ 716187 w 1087205"/>
                <a:gd name="connsiteY38" fmla="*/ 1536707 h 2197610"/>
                <a:gd name="connsiteX39" fmla="*/ 734294 w 1087205"/>
                <a:gd name="connsiteY39" fmla="*/ 1591028 h 2197610"/>
                <a:gd name="connsiteX40" fmla="*/ 761455 w 1087205"/>
                <a:gd name="connsiteY40" fmla="*/ 1645348 h 2197610"/>
                <a:gd name="connsiteX41" fmla="*/ 698080 w 1087205"/>
                <a:gd name="connsiteY41" fmla="*/ 1690616 h 2197610"/>
                <a:gd name="connsiteX42" fmla="*/ 399316 w 1087205"/>
                <a:gd name="connsiteY42" fmla="*/ 1699669 h 2197610"/>
                <a:gd name="connsiteX43" fmla="*/ 299728 w 1087205"/>
                <a:gd name="connsiteY43" fmla="*/ 1717776 h 2197610"/>
                <a:gd name="connsiteX44" fmla="*/ 272568 w 1087205"/>
                <a:gd name="connsiteY44" fmla="*/ 1726830 h 2197610"/>
                <a:gd name="connsiteX45" fmla="*/ 209193 w 1087205"/>
                <a:gd name="connsiteY45" fmla="*/ 1744937 h 2197610"/>
                <a:gd name="connsiteX46" fmla="*/ 191086 w 1087205"/>
                <a:gd name="connsiteY46" fmla="*/ 1772097 h 2197610"/>
                <a:gd name="connsiteX47" fmla="*/ 163926 w 1087205"/>
                <a:gd name="connsiteY47" fmla="*/ 1781150 h 2197610"/>
                <a:gd name="connsiteX48" fmla="*/ 154873 w 1087205"/>
                <a:gd name="connsiteY48" fmla="*/ 1808311 h 2197610"/>
                <a:gd name="connsiteX49" fmla="*/ 136766 w 1087205"/>
                <a:gd name="connsiteY49" fmla="*/ 1835471 h 2197610"/>
                <a:gd name="connsiteX50" fmla="*/ 91498 w 1087205"/>
                <a:gd name="connsiteY50" fmla="*/ 1898845 h 2197610"/>
                <a:gd name="connsiteX51" fmla="*/ 64338 w 1087205"/>
                <a:gd name="connsiteY51" fmla="*/ 1962220 h 2197610"/>
                <a:gd name="connsiteX52" fmla="*/ 37177 w 1087205"/>
                <a:gd name="connsiteY52" fmla="*/ 2007487 h 2197610"/>
                <a:gd name="connsiteX53" fmla="*/ 28124 w 1087205"/>
                <a:gd name="connsiteY53" fmla="*/ 2034647 h 2197610"/>
                <a:gd name="connsiteX54" fmla="*/ 10017 w 1087205"/>
                <a:gd name="connsiteY54" fmla="*/ 2070861 h 2197610"/>
                <a:gd name="connsiteX55" fmla="*/ 964 w 1087205"/>
                <a:gd name="connsiteY55"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10362 w 1087205"/>
                <a:gd name="connsiteY32" fmla="*/ 1349885 h 2197610"/>
                <a:gd name="connsiteX33" fmla="*/ 539432 w 1087205"/>
                <a:gd name="connsiteY33" fmla="*/ 1388008 h 2197610"/>
                <a:gd name="connsiteX34" fmla="*/ 625653 w 1087205"/>
                <a:gd name="connsiteY34" fmla="*/ 1382798 h 2197610"/>
                <a:gd name="connsiteX35" fmla="*/ 738538 w 1087205"/>
                <a:gd name="connsiteY35" fmla="*/ 1396638 h 2197610"/>
                <a:gd name="connsiteX36" fmla="*/ 777605 w 1087205"/>
                <a:gd name="connsiteY36" fmla="*/ 1498584 h 2197610"/>
                <a:gd name="connsiteX37" fmla="*/ 689027 w 1087205"/>
                <a:gd name="connsiteY37" fmla="*/ 1518600 h 2197610"/>
                <a:gd name="connsiteX38" fmla="*/ 716187 w 1087205"/>
                <a:gd name="connsiteY38" fmla="*/ 1536707 h 2197610"/>
                <a:gd name="connsiteX39" fmla="*/ 734294 w 1087205"/>
                <a:gd name="connsiteY39" fmla="*/ 1591028 h 2197610"/>
                <a:gd name="connsiteX40" fmla="*/ 761455 w 1087205"/>
                <a:gd name="connsiteY40" fmla="*/ 1645348 h 2197610"/>
                <a:gd name="connsiteX41" fmla="*/ 698080 w 1087205"/>
                <a:gd name="connsiteY41" fmla="*/ 1690616 h 2197610"/>
                <a:gd name="connsiteX42" fmla="*/ 399316 w 1087205"/>
                <a:gd name="connsiteY42" fmla="*/ 1699669 h 2197610"/>
                <a:gd name="connsiteX43" fmla="*/ 299728 w 1087205"/>
                <a:gd name="connsiteY43" fmla="*/ 1717776 h 2197610"/>
                <a:gd name="connsiteX44" fmla="*/ 272568 w 1087205"/>
                <a:gd name="connsiteY44" fmla="*/ 1726830 h 2197610"/>
                <a:gd name="connsiteX45" fmla="*/ 209193 w 1087205"/>
                <a:gd name="connsiteY45" fmla="*/ 1744937 h 2197610"/>
                <a:gd name="connsiteX46" fmla="*/ 191086 w 1087205"/>
                <a:gd name="connsiteY46" fmla="*/ 1772097 h 2197610"/>
                <a:gd name="connsiteX47" fmla="*/ 163926 w 1087205"/>
                <a:gd name="connsiteY47" fmla="*/ 1781150 h 2197610"/>
                <a:gd name="connsiteX48" fmla="*/ 154873 w 1087205"/>
                <a:gd name="connsiteY48" fmla="*/ 1808311 h 2197610"/>
                <a:gd name="connsiteX49" fmla="*/ 136766 w 1087205"/>
                <a:gd name="connsiteY49" fmla="*/ 1835471 h 2197610"/>
                <a:gd name="connsiteX50" fmla="*/ 91498 w 1087205"/>
                <a:gd name="connsiteY50" fmla="*/ 1898845 h 2197610"/>
                <a:gd name="connsiteX51" fmla="*/ 64338 w 1087205"/>
                <a:gd name="connsiteY51" fmla="*/ 1962220 h 2197610"/>
                <a:gd name="connsiteX52" fmla="*/ 37177 w 1087205"/>
                <a:gd name="connsiteY52" fmla="*/ 2007487 h 2197610"/>
                <a:gd name="connsiteX53" fmla="*/ 28124 w 1087205"/>
                <a:gd name="connsiteY53" fmla="*/ 2034647 h 2197610"/>
                <a:gd name="connsiteX54" fmla="*/ 10017 w 1087205"/>
                <a:gd name="connsiteY54" fmla="*/ 2070861 h 2197610"/>
                <a:gd name="connsiteX55" fmla="*/ 964 w 1087205"/>
                <a:gd name="connsiteY55"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10362 w 1087205"/>
                <a:gd name="connsiteY32" fmla="*/ 1349885 h 2197610"/>
                <a:gd name="connsiteX33" fmla="*/ 539432 w 1087205"/>
                <a:gd name="connsiteY33" fmla="*/ 1388008 h 2197610"/>
                <a:gd name="connsiteX34" fmla="*/ 625653 w 1087205"/>
                <a:gd name="connsiteY34" fmla="*/ 1382798 h 2197610"/>
                <a:gd name="connsiteX35" fmla="*/ 738538 w 1087205"/>
                <a:gd name="connsiteY35" fmla="*/ 1396638 h 2197610"/>
                <a:gd name="connsiteX36" fmla="*/ 777605 w 1087205"/>
                <a:gd name="connsiteY36" fmla="*/ 1498584 h 2197610"/>
                <a:gd name="connsiteX37" fmla="*/ 689027 w 1087205"/>
                <a:gd name="connsiteY37" fmla="*/ 1518600 h 2197610"/>
                <a:gd name="connsiteX38" fmla="*/ 716187 w 1087205"/>
                <a:gd name="connsiteY38" fmla="*/ 1536707 h 2197610"/>
                <a:gd name="connsiteX39" fmla="*/ 734294 w 1087205"/>
                <a:gd name="connsiteY39" fmla="*/ 1591028 h 2197610"/>
                <a:gd name="connsiteX40" fmla="*/ 761455 w 1087205"/>
                <a:gd name="connsiteY40" fmla="*/ 1645348 h 2197610"/>
                <a:gd name="connsiteX41" fmla="*/ 698080 w 1087205"/>
                <a:gd name="connsiteY41" fmla="*/ 1690616 h 2197610"/>
                <a:gd name="connsiteX42" fmla="*/ 399316 w 1087205"/>
                <a:gd name="connsiteY42" fmla="*/ 1699669 h 2197610"/>
                <a:gd name="connsiteX43" fmla="*/ 299728 w 1087205"/>
                <a:gd name="connsiteY43" fmla="*/ 1717776 h 2197610"/>
                <a:gd name="connsiteX44" fmla="*/ 272568 w 1087205"/>
                <a:gd name="connsiteY44" fmla="*/ 1726830 h 2197610"/>
                <a:gd name="connsiteX45" fmla="*/ 209193 w 1087205"/>
                <a:gd name="connsiteY45" fmla="*/ 1744937 h 2197610"/>
                <a:gd name="connsiteX46" fmla="*/ 191086 w 1087205"/>
                <a:gd name="connsiteY46" fmla="*/ 1772097 h 2197610"/>
                <a:gd name="connsiteX47" fmla="*/ 163926 w 1087205"/>
                <a:gd name="connsiteY47" fmla="*/ 1781150 h 2197610"/>
                <a:gd name="connsiteX48" fmla="*/ 154873 w 1087205"/>
                <a:gd name="connsiteY48" fmla="*/ 1808311 h 2197610"/>
                <a:gd name="connsiteX49" fmla="*/ 136766 w 1087205"/>
                <a:gd name="connsiteY49" fmla="*/ 1835471 h 2197610"/>
                <a:gd name="connsiteX50" fmla="*/ 91498 w 1087205"/>
                <a:gd name="connsiteY50" fmla="*/ 1898845 h 2197610"/>
                <a:gd name="connsiteX51" fmla="*/ 64338 w 1087205"/>
                <a:gd name="connsiteY51" fmla="*/ 1962220 h 2197610"/>
                <a:gd name="connsiteX52" fmla="*/ 37177 w 1087205"/>
                <a:gd name="connsiteY52" fmla="*/ 2007487 h 2197610"/>
                <a:gd name="connsiteX53" fmla="*/ 28124 w 1087205"/>
                <a:gd name="connsiteY53" fmla="*/ 2034647 h 2197610"/>
                <a:gd name="connsiteX54" fmla="*/ 10017 w 1087205"/>
                <a:gd name="connsiteY54" fmla="*/ 2070861 h 2197610"/>
                <a:gd name="connsiteX55" fmla="*/ 964 w 1087205"/>
                <a:gd name="connsiteY55"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10362 w 1087205"/>
                <a:gd name="connsiteY32" fmla="*/ 1349885 h 2197610"/>
                <a:gd name="connsiteX33" fmla="*/ 539432 w 1087205"/>
                <a:gd name="connsiteY33" fmla="*/ 1388008 h 2197610"/>
                <a:gd name="connsiteX34" fmla="*/ 625653 w 1087205"/>
                <a:gd name="connsiteY34" fmla="*/ 1382798 h 2197610"/>
                <a:gd name="connsiteX35" fmla="*/ 738538 w 1087205"/>
                <a:gd name="connsiteY35" fmla="*/ 1396638 h 2197610"/>
                <a:gd name="connsiteX36" fmla="*/ 777605 w 1087205"/>
                <a:gd name="connsiteY36" fmla="*/ 1498584 h 2197610"/>
                <a:gd name="connsiteX37" fmla="*/ 716187 w 1087205"/>
                <a:gd name="connsiteY37" fmla="*/ 1536707 h 2197610"/>
                <a:gd name="connsiteX38" fmla="*/ 734294 w 1087205"/>
                <a:gd name="connsiteY38" fmla="*/ 1591028 h 2197610"/>
                <a:gd name="connsiteX39" fmla="*/ 761455 w 1087205"/>
                <a:gd name="connsiteY39" fmla="*/ 1645348 h 2197610"/>
                <a:gd name="connsiteX40" fmla="*/ 698080 w 1087205"/>
                <a:gd name="connsiteY40" fmla="*/ 1690616 h 2197610"/>
                <a:gd name="connsiteX41" fmla="*/ 399316 w 1087205"/>
                <a:gd name="connsiteY41" fmla="*/ 1699669 h 2197610"/>
                <a:gd name="connsiteX42" fmla="*/ 299728 w 1087205"/>
                <a:gd name="connsiteY42" fmla="*/ 1717776 h 2197610"/>
                <a:gd name="connsiteX43" fmla="*/ 272568 w 1087205"/>
                <a:gd name="connsiteY43" fmla="*/ 1726830 h 2197610"/>
                <a:gd name="connsiteX44" fmla="*/ 209193 w 1087205"/>
                <a:gd name="connsiteY44" fmla="*/ 1744937 h 2197610"/>
                <a:gd name="connsiteX45" fmla="*/ 191086 w 1087205"/>
                <a:gd name="connsiteY45" fmla="*/ 1772097 h 2197610"/>
                <a:gd name="connsiteX46" fmla="*/ 163926 w 1087205"/>
                <a:gd name="connsiteY46" fmla="*/ 1781150 h 2197610"/>
                <a:gd name="connsiteX47" fmla="*/ 154873 w 1087205"/>
                <a:gd name="connsiteY47" fmla="*/ 1808311 h 2197610"/>
                <a:gd name="connsiteX48" fmla="*/ 136766 w 1087205"/>
                <a:gd name="connsiteY48" fmla="*/ 1835471 h 2197610"/>
                <a:gd name="connsiteX49" fmla="*/ 91498 w 1087205"/>
                <a:gd name="connsiteY49" fmla="*/ 1898845 h 2197610"/>
                <a:gd name="connsiteX50" fmla="*/ 64338 w 1087205"/>
                <a:gd name="connsiteY50" fmla="*/ 1962220 h 2197610"/>
                <a:gd name="connsiteX51" fmla="*/ 37177 w 1087205"/>
                <a:gd name="connsiteY51" fmla="*/ 2007487 h 2197610"/>
                <a:gd name="connsiteX52" fmla="*/ 28124 w 1087205"/>
                <a:gd name="connsiteY52" fmla="*/ 2034647 h 2197610"/>
                <a:gd name="connsiteX53" fmla="*/ 10017 w 1087205"/>
                <a:gd name="connsiteY53" fmla="*/ 2070861 h 2197610"/>
                <a:gd name="connsiteX54" fmla="*/ 964 w 1087205"/>
                <a:gd name="connsiteY54"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10362 w 1087205"/>
                <a:gd name="connsiteY32" fmla="*/ 1349885 h 2197610"/>
                <a:gd name="connsiteX33" fmla="*/ 539432 w 1087205"/>
                <a:gd name="connsiteY33" fmla="*/ 1388008 h 2197610"/>
                <a:gd name="connsiteX34" fmla="*/ 625653 w 1087205"/>
                <a:gd name="connsiteY34" fmla="*/ 1382798 h 2197610"/>
                <a:gd name="connsiteX35" fmla="*/ 738538 w 1087205"/>
                <a:gd name="connsiteY35" fmla="*/ 1396638 h 2197610"/>
                <a:gd name="connsiteX36" fmla="*/ 777605 w 1087205"/>
                <a:gd name="connsiteY36" fmla="*/ 1498584 h 2197610"/>
                <a:gd name="connsiteX37" fmla="*/ 734294 w 1087205"/>
                <a:gd name="connsiteY37" fmla="*/ 1591028 h 2197610"/>
                <a:gd name="connsiteX38" fmla="*/ 761455 w 1087205"/>
                <a:gd name="connsiteY38" fmla="*/ 1645348 h 2197610"/>
                <a:gd name="connsiteX39" fmla="*/ 698080 w 1087205"/>
                <a:gd name="connsiteY39" fmla="*/ 1690616 h 2197610"/>
                <a:gd name="connsiteX40" fmla="*/ 399316 w 1087205"/>
                <a:gd name="connsiteY40" fmla="*/ 1699669 h 2197610"/>
                <a:gd name="connsiteX41" fmla="*/ 299728 w 1087205"/>
                <a:gd name="connsiteY41" fmla="*/ 1717776 h 2197610"/>
                <a:gd name="connsiteX42" fmla="*/ 272568 w 1087205"/>
                <a:gd name="connsiteY42" fmla="*/ 1726830 h 2197610"/>
                <a:gd name="connsiteX43" fmla="*/ 209193 w 1087205"/>
                <a:gd name="connsiteY43" fmla="*/ 1744937 h 2197610"/>
                <a:gd name="connsiteX44" fmla="*/ 191086 w 1087205"/>
                <a:gd name="connsiteY44" fmla="*/ 1772097 h 2197610"/>
                <a:gd name="connsiteX45" fmla="*/ 163926 w 1087205"/>
                <a:gd name="connsiteY45" fmla="*/ 1781150 h 2197610"/>
                <a:gd name="connsiteX46" fmla="*/ 154873 w 1087205"/>
                <a:gd name="connsiteY46" fmla="*/ 1808311 h 2197610"/>
                <a:gd name="connsiteX47" fmla="*/ 136766 w 1087205"/>
                <a:gd name="connsiteY47" fmla="*/ 1835471 h 2197610"/>
                <a:gd name="connsiteX48" fmla="*/ 91498 w 1087205"/>
                <a:gd name="connsiteY48" fmla="*/ 1898845 h 2197610"/>
                <a:gd name="connsiteX49" fmla="*/ 64338 w 1087205"/>
                <a:gd name="connsiteY49" fmla="*/ 1962220 h 2197610"/>
                <a:gd name="connsiteX50" fmla="*/ 37177 w 1087205"/>
                <a:gd name="connsiteY50" fmla="*/ 2007487 h 2197610"/>
                <a:gd name="connsiteX51" fmla="*/ 28124 w 1087205"/>
                <a:gd name="connsiteY51" fmla="*/ 2034647 h 2197610"/>
                <a:gd name="connsiteX52" fmla="*/ 10017 w 1087205"/>
                <a:gd name="connsiteY52" fmla="*/ 2070861 h 2197610"/>
                <a:gd name="connsiteX53" fmla="*/ 964 w 1087205"/>
                <a:gd name="connsiteY53"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10362 w 1087205"/>
                <a:gd name="connsiteY32" fmla="*/ 1349885 h 2197610"/>
                <a:gd name="connsiteX33" fmla="*/ 539432 w 1087205"/>
                <a:gd name="connsiteY33" fmla="*/ 1388008 h 2197610"/>
                <a:gd name="connsiteX34" fmla="*/ 625653 w 1087205"/>
                <a:gd name="connsiteY34" fmla="*/ 1382798 h 2197610"/>
                <a:gd name="connsiteX35" fmla="*/ 738538 w 1087205"/>
                <a:gd name="connsiteY35" fmla="*/ 1396638 h 2197610"/>
                <a:gd name="connsiteX36" fmla="*/ 777605 w 1087205"/>
                <a:gd name="connsiteY36" fmla="*/ 1498584 h 2197610"/>
                <a:gd name="connsiteX37" fmla="*/ 761455 w 1087205"/>
                <a:gd name="connsiteY37" fmla="*/ 1645348 h 2197610"/>
                <a:gd name="connsiteX38" fmla="*/ 698080 w 1087205"/>
                <a:gd name="connsiteY38" fmla="*/ 1690616 h 2197610"/>
                <a:gd name="connsiteX39" fmla="*/ 399316 w 1087205"/>
                <a:gd name="connsiteY39" fmla="*/ 1699669 h 2197610"/>
                <a:gd name="connsiteX40" fmla="*/ 299728 w 1087205"/>
                <a:gd name="connsiteY40" fmla="*/ 1717776 h 2197610"/>
                <a:gd name="connsiteX41" fmla="*/ 272568 w 1087205"/>
                <a:gd name="connsiteY41" fmla="*/ 1726830 h 2197610"/>
                <a:gd name="connsiteX42" fmla="*/ 209193 w 1087205"/>
                <a:gd name="connsiteY42" fmla="*/ 1744937 h 2197610"/>
                <a:gd name="connsiteX43" fmla="*/ 191086 w 1087205"/>
                <a:gd name="connsiteY43" fmla="*/ 1772097 h 2197610"/>
                <a:gd name="connsiteX44" fmla="*/ 163926 w 1087205"/>
                <a:gd name="connsiteY44" fmla="*/ 1781150 h 2197610"/>
                <a:gd name="connsiteX45" fmla="*/ 154873 w 1087205"/>
                <a:gd name="connsiteY45" fmla="*/ 1808311 h 2197610"/>
                <a:gd name="connsiteX46" fmla="*/ 136766 w 1087205"/>
                <a:gd name="connsiteY46" fmla="*/ 1835471 h 2197610"/>
                <a:gd name="connsiteX47" fmla="*/ 91498 w 1087205"/>
                <a:gd name="connsiteY47" fmla="*/ 1898845 h 2197610"/>
                <a:gd name="connsiteX48" fmla="*/ 64338 w 1087205"/>
                <a:gd name="connsiteY48" fmla="*/ 1962220 h 2197610"/>
                <a:gd name="connsiteX49" fmla="*/ 37177 w 1087205"/>
                <a:gd name="connsiteY49" fmla="*/ 2007487 h 2197610"/>
                <a:gd name="connsiteX50" fmla="*/ 28124 w 1087205"/>
                <a:gd name="connsiteY50" fmla="*/ 2034647 h 2197610"/>
                <a:gd name="connsiteX51" fmla="*/ 10017 w 1087205"/>
                <a:gd name="connsiteY51" fmla="*/ 2070861 h 2197610"/>
                <a:gd name="connsiteX52" fmla="*/ 964 w 1087205"/>
                <a:gd name="connsiteY52"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10362 w 1087205"/>
                <a:gd name="connsiteY32" fmla="*/ 1349885 h 2197610"/>
                <a:gd name="connsiteX33" fmla="*/ 539432 w 1087205"/>
                <a:gd name="connsiteY33" fmla="*/ 1388008 h 2197610"/>
                <a:gd name="connsiteX34" fmla="*/ 625653 w 1087205"/>
                <a:gd name="connsiteY34" fmla="*/ 1382798 h 2197610"/>
                <a:gd name="connsiteX35" fmla="*/ 738538 w 1087205"/>
                <a:gd name="connsiteY35" fmla="*/ 1396638 h 2197610"/>
                <a:gd name="connsiteX36" fmla="*/ 777605 w 1087205"/>
                <a:gd name="connsiteY36" fmla="*/ 1498584 h 2197610"/>
                <a:gd name="connsiteX37" fmla="*/ 698080 w 1087205"/>
                <a:gd name="connsiteY37" fmla="*/ 1690616 h 2197610"/>
                <a:gd name="connsiteX38" fmla="*/ 399316 w 1087205"/>
                <a:gd name="connsiteY38" fmla="*/ 1699669 h 2197610"/>
                <a:gd name="connsiteX39" fmla="*/ 299728 w 1087205"/>
                <a:gd name="connsiteY39" fmla="*/ 1717776 h 2197610"/>
                <a:gd name="connsiteX40" fmla="*/ 272568 w 1087205"/>
                <a:gd name="connsiteY40" fmla="*/ 1726830 h 2197610"/>
                <a:gd name="connsiteX41" fmla="*/ 209193 w 1087205"/>
                <a:gd name="connsiteY41" fmla="*/ 1744937 h 2197610"/>
                <a:gd name="connsiteX42" fmla="*/ 191086 w 1087205"/>
                <a:gd name="connsiteY42" fmla="*/ 1772097 h 2197610"/>
                <a:gd name="connsiteX43" fmla="*/ 163926 w 1087205"/>
                <a:gd name="connsiteY43" fmla="*/ 1781150 h 2197610"/>
                <a:gd name="connsiteX44" fmla="*/ 154873 w 1087205"/>
                <a:gd name="connsiteY44" fmla="*/ 1808311 h 2197610"/>
                <a:gd name="connsiteX45" fmla="*/ 136766 w 1087205"/>
                <a:gd name="connsiteY45" fmla="*/ 1835471 h 2197610"/>
                <a:gd name="connsiteX46" fmla="*/ 91498 w 1087205"/>
                <a:gd name="connsiteY46" fmla="*/ 1898845 h 2197610"/>
                <a:gd name="connsiteX47" fmla="*/ 64338 w 1087205"/>
                <a:gd name="connsiteY47" fmla="*/ 1962220 h 2197610"/>
                <a:gd name="connsiteX48" fmla="*/ 37177 w 1087205"/>
                <a:gd name="connsiteY48" fmla="*/ 2007487 h 2197610"/>
                <a:gd name="connsiteX49" fmla="*/ 28124 w 1087205"/>
                <a:gd name="connsiteY49" fmla="*/ 2034647 h 2197610"/>
                <a:gd name="connsiteX50" fmla="*/ 10017 w 1087205"/>
                <a:gd name="connsiteY50" fmla="*/ 2070861 h 2197610"/>
                <a:gd name="connsiteX51" fmla="*/ 964 w 1087205"/>
                <a:gd name="connsiteY51" fmla="*/ 2197610 h 2197610"/>
                <a:gd name="connsiteX0" fmla="*/ 1053076 w 1087205"/>
                <a:gd name="connsiteY0" fmla="*/ 0 h 2197610"/>
                <a:gd name="connsiteX1" fmla="*/ 1069273 w 1087205"/>
                <a:gd name="connsiteY1" fmla="*/ 53353 h 2197610"/>
                <a:gd name="connsiteX2" fmla="*/ 1086413 w 1087205"/>
                <a:gd name="connsiteY2" fmla="*/ 137239 h 2197610"/>
                <a:gd name="connsiteX3" fmla="*/ 1042112 w 1087205"/>
                <a:gd name="connsiteY3" fmla="*/ 205847 h 2197610"/>
                <a:gd name="connsiteX4" fmla="*/ 1033059 w 1087205"/>
                <a:gd name="connsiteY4" fmla="*/ 233008 h 2197610"/>
                <a:gd name="connsiteX5" fmla="*/ 1051142 w 1087205"/>
                <a:gd name="connsiteY5" fmla="*/ 294473 h 2197610"/>
                <a:gd name="connsiteX6" fmla="*/ 1007313 w 1087205"/>
                <a:gd name="connsiteY6" fmla="*/ 345918 h 2197610"/>
                <a:gd name="connsiteX7" fmla="*/ 951577 w 1087205"/>
                <a:gd name="connsiteY7" fmla="*/ 363552 h 2197610"/>
                <a:gd name="connsiteX8" fmla="*/ 925832 w 1087205"/>
                <a:gd name="connsiteY8" fmla="*/ 412616 h 2197610"/>
                <a:gd name="connsiteX9" fmla="*/ 861986 w 1087205"/>
                <a:gd name="connsiteY9" fmla="*/ 406910 h 2197610"/>
                <a:gd name="connsiteX10" fmla="*/ 778595 w 1087205"/>
                <a:gd name="connsiteY10" fmla="*/ 426926 h 2197610"/>
                <a:gd name="connsiteX11" fmla="*/ 724274 w 1087205"/>
                <a:gd name="connsiteY11" fmla="*/ 468374 h 2197610"/>
                <a:gd name="connsiteX12" fmla="*/ 677593 w 1087205"/>
                <a:gd name="connsiteY12" fmla="*/ 464578 h 2197610"/>
                <a:gd name="connsiteX13" fmla="*/ 648051 w 1087205"/>
                <a:gd name="connsiteY13" fmla="*/ 476014 h 2197610"/>
                <a:gd name="connsiteX14" fmla="*/ 609148 w 1087205"/>
                <a:gd name="connsiteY14" fmla="*/ 526633 h 2197610"/>
                <a:gd name="connsiteX15" fmla="*/ 559426 w 1087205"/>
                <a:gd name="connsiteY15" fmla="*/ 539387 h 2197610"/>
                <a:gd name="connsiteX16" fmla="*/ 526065 w 1087205"/>
                <a:gd name="connsiteY16" fmla="*/ 567986 h 2197610"/>
                <a:gd name="connsiteX17" fmla="*/ 521750 w 1087205"/>
                <a:gd name="connsiteY17" fmla="*/ 606109 h 2197610"/>
                <a:gd name="connsiteX18" fmla="*/ 426476 w 1087205"/>
                <a:gd name="connsiteY18" fmla="*/ 668517 h 2197610"/>
                <a:gd name="connsiteX19" fmla="*/ 388353 w 1087205"/>
                <a:gd name="connsiteY19" fmla="*/ 738068 h 2197610"/>
                <a:gd name="connsiteX20" fmla="*/ 286856 w 1087205"/>
                <a:gd name="connsiteY20" fmla="*/ 765252 h 2197610"/>
                <a:gd name="connsiteX21" fmla="*/ 271601 w 1087205"/>
                <a:gd name="connsiteY21" fmla="*/ 801467 h 2197610"/>
                <a:gd name="connsiteX22" fmla="*/ 209193 w 1087205"/>
                <a:gd name="connsiteY22" fmla="*/ 812430 h 2197610"/>
                <a:gd name="connsiteX23" fmla="*/ 182033 w 1087205"/>
                <a:gd name="connsiteY23" fmla="*/ 830537 h 2197610"/>
                <a:gd name="connsiteX24" fmla="*/ 172979 w 1087205"/>
                <a:gd name="connsiteY24" fmla="*/ 993499 h 2197610"/>
                <a:gd name="connsiteX25" fmla="*/ 182033 w 1087205"/>
                <a:gd name="connsiteY25" fmla="*/ 1020659 h 2197610"/>
                <a:gd name="connsiteX26" fmla="*/ 241117 w 1087205"/>
                <a:gd name="connsiteY26" fmla="*/ 1038766 h 2197610"/>
                <a:gd name="connsiteX27" fmla="*/ 223033 w 1087205"/>
                <a:gd name="connsiteY27" fmla="*/ 1085447 h 2197610"/>
                <a:gd name="connsiteX28" fmla="*/ 317835 w 1087205"/>
                <a:gd name="connsiteY28" fmla="*/ 1065455 h 2197610"/>
                <a:gd name="connsiteX29" fmla="*/ 438382 w 1087205"/>
                <a:gd name="connsiteY29" fmla="*/ 1056920 h 2197610"/>
                <a:gd name="connsiteX30" fmla="*/ 453637 w 1087205"/>
                <a:gd name="connsiteY30" fmla="*/ 1165515 h 2197610"/>
                <a:gd name="connsiteX31" fmla="*/ 459390 w 1087205"/>
                <a:gd name="connsiteY31" fmla="*/ 1346066 h 2197610"/>
                <a:gd name="connsiteX32" fmla="*/ 510362 w 1087205"/>
                <a:gd name="connsiteY32" fmla="*/ 1349885 h 2197610"/>
                <a:gd name="connsiteX33" fmla="*/ 539432 w 1087205"/>
                <a:gd name="connsiteY33" fmla="*/ 1388008 h 2197610"/>
                <a:gd name="connsiteX34" fmla="*/ 625653 w 1087205"/>
                <a:gd name="connsiteY34" fmla="*/ 1382798 h 2197610"/>
                <a:gd name="connsiteX35" fmla="*/ 738538 w 1087205"/>
                <a:gd name="connsiteY35" fmla="*/ 1396638 h 2197610"/>
                <a:gd name="connsiteX36" fmla="*/ 777605 w 1087205"/>
                <a:gd name="connsiteY36" fmla="*/ 1498584 h 2197610"/>
                <a:gd name="connsiteX37" fmla="*/ 399316 w 1087205"/>
                <a:gd name="connsiteY37" fmla="*/ 1699669 h 2197610"/>
                <a:gd name="connsiteX38" fmla="*/ 299728 w 1087205"/>
                <a:gd name="connsiteY38" fmla="*/ 1717776 h 2197610"/>
                <a:gd name="connsiteX39" fmla="*/ 272568 w 1087205"/>
                <a:gd name="connsiteY39" fmla="*/ 1726830 h 2197610"/>
                <a:gd name="connsiteX40" fmla="*/ 209193 w 1087205"/>
                <a:gd name="connsiteY40" fmla="*/ 1744937 h 2197610"/>
                <a:gd name="connsiteX41" fmla="*/ 191086 w 1087205"/>
                <a:gd name="connsiteY41" fmla="*/ 1772097 h 2197610"/>
                <a:gd name="connsiteX42" fmla="*/ 163926 w 1087205"/>
                <a:gd name="connsiteY42" fmla="*/ 1781150 h 2197610"/>
                <a:gd name="connsiteX43" fmla="*/ 154873 w 1087205"/>
                <a:gd name="connsiteY43" fmla="*/ 1808311 h 2197610"/>
                <a:gd name="connsiteX44" fmla="*/ 136766 w 1087205"/>
                <a:gd name="connsiteY44" fmla="*/ 1835471 h 2197610"/>
                <a:gd name="connsiteX45" fmla="*/ 91498 w 1087205"/>
                <a:gd name="connsiteY45" fmla="*/ 1898845 h 2197610"/>
                <a:gd name="connsiteX46" fmla="*/ 64338 w 1087205"/>
                <a:gd name="connsiteY46" fmla="*/ 1962220 h 2197610"/>
                <a:gd name="connsiteX47" fmla="*/ 37177 w 1087205"/>
                <a:gd name="connsiteY47" fmla="*/ 2007487 h 2197610"/>
                <a:gd name="connsiteX48" fmla="*/ 28124 w 1087205"/>
                <a:gd name="connsiteY48" fmla="*/ 2034647 h 2197610"/>
                <a:gd name="connsiteX49" fmla="*/ 10017 w 1087205"/>
                <a:gd name="connsiteY49" fmla="*/ 2070861 h 2197610"/>
                <a:gd name="connsiteX50" fmla="*/ 964 w 1087205"/>
                <a:gd name="connsiteY50" fmla="*/ 2197610 h 2197610"/>
                <a:gd name="connsiteX0" fmla="*/ 1043059 w 1077188"/>
                <a:gd name="connsiteY0" fmla="*/ 0 h 2070861"/>
                <a:gd name="connsiteX1" fmla="*/ 1059256 w 1077188"/>
                <a:gd name="connsiteY1" fmla="*/ 53353 h 2070861"/>
                <a:gd name="connsiteX2" fmla="*/ 1076396 w 1077188"/>
                <a:gd name="connsiteY2" fmla="*/ 137239 h 2070861"/>
                <a:gd name="connsiteX3" fmla="*/ 1032095 w 1077188"/>
                <a:gd name="connsiteY3" fmla="*/ 205847 h 2070861"/>
                <a:gd name="connsiteX4" fmla="*/ 1023042 w 1077188"/>
                <a:gd name="connsiteY4" fmla="*/ 233008 h 2070861"/>
                <a:gd name="connsiteX5" fmla="*/ 1041125 w 1077188"/>
                <a:gd name="connsiteY5" fmla="*/ 294473 h 2070861"/>
                <a:gd name="connsiteX6" fmla="*/ 997296 w 1077188"/>
                <a:gd name="connsiteY6" fmla="*/ 345918 h 2070861"/>
                <a:gd name="connsiteX7" fmla="*/ 941560 w 1077188"/>
                <a:gd name="connsiteY7" fmla="*/ 363552 h 2070861"/>
                <a:gd name="connsiteX8" fmla="*/ 915815 w 1077188"/>
                <a:gd name="connsiteY8" fmla="*/ 412616 h 2070861"/>
                <a:gd name="connsiteX9" fmla="*/ 851969 w 1077188"/>
                <a:gd name="connsiteY9" fmla="*/ 406910 h 2070861"/>
                <a:gd name="connsiteX10" fmla="*/ 768578 w 1077188"/>
                <a:gd name="connsiteY10" fmla="*/ 426926 h 2070861"/>
                <a:gd name="connsiteX11" fmla="*/ 714257 w 1077188"/>
                <a:gd name="connsiteY11" fmla="*/ 468374 h 2070861"/>
                <a:gd name="connsiteX12" fmla="*/ 667576 w 1077188"/>
                <a:gd name="connsiteY12" fmla="*/ 464578 h 2070861"/>
                <a:gd name="connsiteX13" fmla="*/ 638034 w 1077188"/>
                <a:gd name="connsiteY13" fmla="*/ 476014 h 2070861"/>
                <a:gd name="connsiteX14" fmla="*/ 599131 w 1077188"/>
                <a:gd name="connsiteY14" fmla="*/ 526633 h 2070861"/>
                <a:gd name="connsiteX15" fmla="*/ 549409 w 1077188"/>
                <a:gd name="connsiteY15" fmla="*/ 539387 h 2070861"/>
                <a:gd name="connsiteX16" fmla="*/ 516048 w 1077188"/>
                <a:gd name="connsiteY16" fmla="*/ 567986 h 2070861"/>
                <a:gd name="connsiteX17" fmla="*/ 511733 w 1077188"/>
                <a:gd name="connsiteY17" fmla="*/ 606109 h 2070861"/>
                <a:gd name="connsiteX18" fmla="*/ 416459 w 1077188"/>
                <a:gd name="connsiteY18" fmla="*/ 668517 h 2070861"/>
                <a:gd name="connsiteX19" fmla="*/ 378336 w 1077188"/>
                <a:gd name="connsiteY19" fmla="*/ 738068 h 2070861"/>
                <a:gd name="connsiteX20" fmla="*/ 276839 w 1077188"/>
                <a:gd name="connsiteY20" fmla="*/ 765252 h 2070861"/>
                <a:gd name="connsiteX21" fmla="*/ 261584 w 1077188"/>
                <a:gd name="connsiteY21" fmla="*/ 801467 h 2070861"/>
                <a:gd name="connsiteX22" fmla="*/ 199176 w 1077188"/>
                <a:gd name="connsiteY22" fmla="*/ 812430 h 2070861"/>
                <a:gd name="connsiteX23" fmla="*/ 172016 w 1077188"/>
                <a:gd name="connsiteY23" fmla="*/ 830537 h 2070861"/>
                <a:gd name="connsiteX24" fmla="*/ 162962 w 1077188"/>
                <a:gd name="connsiteY24" fmla="*/ 993499 h 2070861"/>
                <a:gd name="connsiteX25" fmla="*/ 172016 w 1077188"/>
                <a:gd name="connsiteY25" fmla="*/ 1020659 h 2070861"/>
                <a:gd name="connsiteX26" fmla="*/ 231100 w 1077188"/>
                <a:gd name="connsiteY26" fmla="*/ 1038766 h 2070861"/>
                <a:gd name="connsiteX27" fmla="*/ 213016 w 1077188"/>
                <a:gd name="connsiteY27" fmla="*/ 1085447 h 2070861"/>
                <a:gd name="connsiteX28" fmla="*/ 307818 w 1077188"/>
                <a:gd name="connsiteY28" fmla="*/ 1065455 h 2070861"/>
                <a:gd name="connsiteX29" fmla="*/ 428365 w 1077188"/>
                <a:gd name="connsiteY29" fmla="*/ 1056920 h 2070861"/>
                <a:gd name="connsiteX30" fmla="*/ 443620 w 1077188"/>
                <a:gd name="connsiteY30" fmla="*/ 1165515 h 2070861"/>
                <a:gd name="connsiteX31" fmla="*/ 449373 w 1077188"/>
                <a:gd name="connsiteY31" fmla="*/ 1346066 h 2070861"/>
                <a:gd name="connsiteX32" fmla="*/ 500345 w 1077188"/>
                <a:gd name="connsiteY32" fmla="*/ 1349885 h 2070861"/>
                <a:gd name="connsiteX33" fmla="*/ 529415 w 1077188"/>
                <a:gd name="connsiteY33" fmla="*/ 1388008 h 2070861"/>
                <a:gd name="connsiteX34" fmla="*/ 615636 w 1077188"/>
                <a:gd name="connsiteY34" fmla="*/ 1382798 h 2070861"/>
                <a:gd name="connsiteX35" fmla="*/ 728521 w 1077188"/>
                <a:gd name="connsiteY35" fmla="*/ 1396638 h 2070861"/>
                <a:gd name="connsiteX36" fmla="*/ 767588 w 1077188"/>
                <a:gd name="connsiteY36" fmla="*/ 1498584 h 2070861"/>
                <a:gd name="connsiteX37" fmla="*/ 389299 w 1077188"/>
                <a:gd name="connsiteY37" fmla="*/ 1699669 h 2070861"/>
                <a:gd name="connsiteX38" fmla="*/ 289711 w 1077188"/>
                <a:gd name="connsiteY38" fmla="*/ 1717776 h 2070861"/>
                <a:gd name="connsiteX39" fmla="*/ 262551 w 1077188"/>
                <a:gd name="connsiteY39" fmla="*/ 1726830 h 2070861"/>
                <a:gd name="connsiteX40" fmla="*/ 199176 w 1077188"/>
                <a:gd name="connsiteY40" fmla="*/ 1744937 h 2070861"/>
                <a:gd name="connsiteX41" fmla="*/ 181069 w 1077188"/>
                <a:gd name="connsiteY41" fmla="*/ 1772097 h 2070861"/>
                <a:gd name="connsiteX42" fmla="*/ 153909 w 1077188"/>
                <a:gd name="connsiteY42" fmla="*/ 1781150 h 2070861"/>
                <a:gd name="connsiteX43" fmla="*/ 144856 w 1077188"/>
                <a:gd name="connsiteY43" fmla="*/ 1808311 h 2070861"/>
                <a:gd name="connsiteX44" fmla="*/ 126749 w 1077188"/>
                <a:gd name="connsiteY44" fmla="*/ 1835471 h 2070861"/>
                <a:gd name="connsiteX45" fmla="*/ 81481 w 1077188"/>
                <a:gd name="connsiteY45" fmla="*/ 1898845 h 2070861"/>
                <a:gd name="connsiteX46" fmla="*/ 54321 w 1077188"/>
                <a:gd name="connsiteY46" fmla="*/ 1962220 h 2070861"/>
                <a:gd name="connsiteX47" fmla="*/ 27160 w 1077188"/>
                <a:gd name="connsiteY47" fmla="*/ 2007487 h 2070861"/>
                <a:gd name="connsiteX48" fmla="*/ 18107 w 1077188"/>
                <a:gd name="connsiteY48" fmla="*/ 2034647 h 2070861"/>
                <a:gd name="connsiteX49" fmla="*/ 0 w 1077188"/>
                <a:gd name="connsiteY49" fmla="*/ 2070861 h 2070861"/>
                <a:gd name="connsiteX0" fmla="*/ 1024952 w 1059081"/>
                <a:gd name="connsiteY0" fmla="*/ 0 h 2034647"/>
                <a:gd name="connsiteX1" fmla="*/ 1041149 w 1059081"/>
                <a:gd name="connsiteY1" fmla="*/ 53353 h 2034647"/>
                <a:gd name="connsiteX2" fmla="*/ 1058289 w 1059081"/>
                <a:gd name="connsiteY2" fmla="*/ 137239 h 2034647"/>
                <a:gd name="connsiteX3" fmla="*/ 1013988 w 1059081"/>
                <a:gd name="connsiteY3" fmla="*/ 205847 h 2034647"/>
                <a:gd name="connsiteX4" fmla="*/ 1004935 w 1059081"/>
                <a:gd name="connsiteY4" fmla="*/ 233008 h 2034647"/>
                <a:gd name="connsiteX5" fmla="*/ 1023018 w 1059081"/>
                <a:gd name="connsiteY5" fmla="*/ 294473 h 2034647"/>
                <a:gd name="connsiteX6" fmla="*/ 979189 w 1059081"/>
                <a:gd name="connsiteY6" fmla="*/ 345918 h 2034647"/>
                <a:gd name="connsiteX7" fmla="*/ 923453 w 1059081"/>
                <a:gd name="connsiteY7" fmla="*/ 363552 h 2034647"/>
                <a:gd name="connsiteX8" fmla="*/ 897708 w 1059081"/>
                <a:gd name="connsiteY8" fmla="*/ 412616 h 2034647"/>
                <a:gd name="connsiteX9" fmla="*/ 833862 w 1059081"/>
                <a:gd name="connsiteY9" fmla="*/ 406910 h 2034647"/>
                <a:gd name="connsiteX10" fmla="*/ 750471 w 1059081"/>
                <a:gd name="connsiteY10" fmla="*/ 426926 h 2034647"/>
                <a:gd name="connsiteX11" fmla="*/ 696150 w 1059081"/>
                <a:gd name="connsiteY11" fmla="*/ 468374 h 2034647"/>
                <a:gd name="connsiteX12" fmla="*/ 649469 w 1059081"/>
                <a:gd name="connsiteY12" fmla="*/ 464578 h 2034647"/>
                <a:gd name="connsiteX13" fmla="*/ 619927 w 1059081"/>
                <a:gd name="connsiteY13" fmla="*/ 476014 h 2034647"/>
                <a:gd name="connsiteX14" fmla="*/ 581024 w 1059081"/>
                <a:gd name="connsiteY14" fmla="*/ 526633 h 2034647"/>
                <a:gd name="connsiteX15" fmla="*/ 531302 w 1059081"/>
                <a:gd name="connsiteY15" fmla="*/ 539387 h 2034647"/>
                <a:gd name="connsiteX16" fmla="*/ 497941 w 1059081"/>
                <a:gd name="connsiteY16" fmla="*/ 567986 h 2034647"/>
                <a:gd name="connsiteX17" fmla="*/ 493626 w 1059081"/>
                <a:gd name="connsiteY17" fmla="*/ 606109 h 2034647"/>
                <a:gd name="connsiteX18" fmla="*/ 398352 w 1059081"/>
                <a:gd name="connsiteY18" fmla="*/ 668517 h 2034647"/>
                <a:gd name="connsiteX19" fmla="*/ 360229 w 1059081"/>
                <a:gd name="connsiteY19" fmla="*/ 738068 h 2034647"/>
                <a:gd name="connsiteX20" fmla="*/ 258732 w 1059081"/>
                <a:gd name="connsiteY20" fmla="*/ 765252 h 2034647"/>
                <a:gd name="connsiteX21" fmla="*/ 243477 w 1059081"/>
                <a:gd name="connsiteY21" fmla="*/ 801467 h 2034647"/>
                <a:gd name="connsiteX22" fmla="*/ 181069 w 1059081"/>
                <a:gd name="connsiteY22" fmla="*/ 812430 h 2034647"/>
                <a:gd name="connsiteX23" fmla="*/ 153909 w 1059081"/>
                <a:gd name="connsiteY23" fmla="*/ 830537 h 2034647"/>
                <a:gd name="connsiteX24" fmla="*/ 144855 w 1059081"/>
                <a:gd name="connsiteY24" fmla="*/ 993499 h 2034647"/>
                <a:gd name="connsiteX25" fmla="*/ 153909 w 1059081"/>
                <a:gd name="connsiteY25" fmla="*/ 1020659 h 2034647"/>
                <a:gd name="connsiteX26" fmla="*/ 212993 w 1059081"/>
                <a:gd name="connsiteY26" fmla="*/ 1038766 h 2034647"/>
                <a:gd name="connsiteX27" fmla="*/ 194909 w 1059081"/>
                <a:gd name="connsiteY27" fmla="*/ 1085447 h 2034647"/>
                <a:gd name="connsiteX28" fmla="*/ 289711 w 1059081"/>
                <a:gd name="connsiteY28" fmla="*/ 1065455 h 2034647"/>
                <a:gd name="connsiteX29" fmla="*/ 410258 w 1059081"/>
                <a:gd name="connsiteY29" fmla="*/ 1056920 h 2034647"/>
                <a:gd name="connsiteX30" fmla="*/ 425513 w 1059081"/>
                <a:gd name="connsiteY30" fmla="*/ 1165515 h 2034647"/>
                <a:gd name="connsiteX31" fmla="*/ 431266 w 1059081"/>
                <a:gd name="connsiteY31" fmla="*/ 1346066 h 2034647"/>
                <a:gd name="connsiteX32" fmla="*/ 482238 w 1059081"/>
                <a:gd name="connsiteY32" fmla="*/ 1349885 h 2034647"/>
                <a:gd name="connsiteX33" fmla="*/ 511308 w 1059081"/>
                <a:gd name="connsiteY33" fmla="*/ 1388008 h 2034647"/>
                <a:gd name="connsiteX34" fmla="*/ 597529 w 1059081"/>
                <a:gd name="connsiteY34" fmla="*/ 1382798 h 2034647"/>
                <a:gd name="connsiteX35" fmla="*/ 710414 w 1059081"/>
                <a:gd name="connsiteY35" fmla="*/ 1396638 h 2034647"/>
                <a:gd name="connsiteX36" fmla="*/ 749481 w 1059081"/>
                <a:gd name="connsiteY36" fmla="*/ 1498584 h 2034647"/>
                <a:gd name="connsiteX37" fmla="*/ 371192 w 1059081"/>
                <a:gd name="connsiteY37" fmla="*/ 1699669 h 2034647"/>
                <a:gd name="connsiteX38" fmla="*/ 271604 w 1059081"/>
                <a:gd name="connsiteY38" fmla="*/ 1717776 h 2034647"/>
                <a:gd name="connsiteX39" fmla="*/ 244444 w 1059081"/>
                <a:gd name="connsiteY39" fmla="*/ 1726830 h 2034647"/>
                <a:gd name="connsiteX40" fmla="*/ 181069 w 1059081"/>
                <a:gd name="connsiteY40" fmla="*/ 1744937 h 2034647"/>
                <a:gd name="connsiteX41" fmla="*/ 162962 w 1059081"/>
                <a:gd name="connsiteY41" fmla="*/ 1772097 h 2034647"/>
                <a:gd name="connsiteX42" fmla="*/ 135802 w 1059081"/>
                <a:gd name="connsiteY42" fmla="*/ 1781150 h 2034647"/>
                <a:gd name="connsiteX43" fmla="*/ 126749 w 1059081"/>
                <a:gd name="connsiteY43" fmla="*/ 1808311 h 2034647"/>
                <a:gd name="connsiteX44" fmla="*/ 108642 w 1059081"/>
                <a:gd name="connsiteY44" fmla="*/ 1835471 h 2034647"/>
                <a:gd name="connsiteX45" fmla="*/ 63374 w 1059081"/>
                <a:gd name="connsiteY45" fmla="*/ 1898845 h 2034647"/>
                <a:gd name="connsiteX46" fmla="*/ 36214 w 1059081"/>
                <a:gd name="connsiteY46" fmla="*/ 1962220 h 2034647"/>
                <a:gd name="connsiteX47" fmla="*/ 9053 w 1059081"/>
                <a:gd name="connsiteY47" fmla="*/ 2007487 h 2034647"/>
                <a:gd name="connsiteX48" fmla="*/ 0 w 1059081"/>
                <a:gd name="connsiteY48" fmla="*/ 2034647 h 2034647"/>
                <a:gd name="connsiteX0" fmla="*/ 1015899 w 1050028"/>
                <a:gd name="connsiteY0" fmla="*/ 0 h 2007487"/>
                <a:gd name="connsiteX1" fmla="*/ 1032096 w 1050028"/>
                <a:gd name="connsiteY1" fmla="*/ 53353 h 2007487"/>
                <a:gd name="connsiteX2" fmla="*/ 1049236 w 1050028"/>
                <a:gd name="connsiteY2" fmla="*/ 137239 h 2007487"/>
                <a:gd name="connsiteX3" fmla="*/ 1004935 w 1050028"/>
                <a:gd name="connsiteY3" fmla="*/ 205847 h 2007487"/>
                <a:gd name="connsiteX4" fmla="*/ 995882 w 1050028"/>
                <a:gd name="connsiteY4" fmla="*/ 233008 h 2007487"/>
                <a:gd name="connsiteX5" fmla="*/ 1013965 w 1050028"/>
                <a:gd name="connsiteY5" fmla="*/ 294473 h 2007487"/>
                <a:gd name="connsiteX6" fmla="*/ 970136 w 1050028"/>
                <a:gd name="connsiteY6" fmla="*/ 345918 h 2007487"/>
                <a:gd name="connsiteX7" fmla="*/ 914400 w 1050028"/>
                <a:gd name="connsiteY7" fmla="*/ 363552 h 2007487"/>
                <a:gd name="connsiteX8" fmla="*/ 888655 w 1050028"/>
                <a:gd name="connsiteY8" fmla="*/ 412616 h 2007487"/>
                <a:gd name="connsiteX9" fmla="*/ 824809 w 1050028"/>
                <a:gd name="connsiteY9" fmla="*/ 406910 h 2007487"/>
                <a:gd name="connsiteX10" fmla="*/ 741418 w 1050028"/>
                <a:gd name="connsiteY10" fmla="*/ 426926 h 2007487"/>
                <a:gd name="connsiteX11" fmla="*/ 687097 w 1050028"/>
                <a:gd name="connsiteY11" fmla="*/ 468374 h 2007487"/>
                <a:gd name="connsiteX12" fmla="*/ 640416 w 1050028"/>
                <a:gd name="connsiteY12" fmla="*/ 464578 h 2007487"/>
                <a:gd name="connsiteX13" fmla="*/ 610874 w 1050028"/>
                <a:gd name="connsiteY13" fmla="*/ 476014 h 2007487"/>
                <a:gd name="connsiteX14" fmla="*/ 571971 w 1050028"/>
                <a:gd name="connsiteY14" fmla="*/ 526633 h 2007487"/>
                <a:gd name="connsiteX15" fmla="*/ 522249 w 1050028"/>
                <a:gd name="connsiteY15" fmla="*/ 539387 h 2007487"/>
                <a:gd name="connsiteX16" fmla="*/ 488888 w 1050028"/>
                <a:gd name="connsiteY16" fmla="*/ 567986 h 2007487"/>
                <a:gd name="connsiteX17" fmla="*/ 484573 w 1050028"/>
                <a:gd name="connsiteY17" fmla="*/ 606109 h 2007487"/>
                <a:gd name="connsiteX18" fmla="*/ 389299 w 1050028"/>
                <a:gd name="connsiteY18" fmla="*/ 668517 h 2007487"/>
                <a:gd name="connsiteX19" fmla="*/ 351176 w 1050028"/>
                <a:gd name="connsiteY19" fmla="*/ 738068 h 2007487"/>
                <a:gd name="connsiteX20" fmla="*/ 249679 w 1050028"/>
                <a:gd name="connsiteY20" fmla="*/ 765252 h 2007487"/>
                <a:gd name="connsiteX21" fmla="*/ 234424 w 1050028"/>
                <a:gd name="connsiteY21" fmla="*/ 801467 h 2007487"/>
                <a:gd name="connsiteX22" fmla="*/ 172016 w 1050028"/>
                <a:gd name="connsiteY22" fmla="*/ 812430 h 2007487"/>
                <a:gd name="connsiteX23" fmla="*/ 144856 w 1050028"/>
                <a:gd name="connsiteY23" fmla="*/ 830537 h 2007487"/>
                <a:gd name="connsiteX24" fmla="*/ 135802 w 1050028"/>
                <a:gd name="connsiteY24" fmla="*/ 993499 h 2007487"/>
                <a:gd name="connsiteX25" fmla="*/ 144856 w 1050028"/>
                <a:gd name="connsiteY25" fmla="*/ 1020659 h 2007487"/>
                <a:gd name="connsiteX26" fmla="*/ 203940 w 1050028"/>
                <a:gd name="connsiteY26" fmla="*/ 1038766 h 2007487"/>
                <a:gd name="connsiteX27" fmla="*/ 185856 w 1050028"/>
                <a:gd name="connsiteY27" fmla="*/ 1085447 h 2007487"/>
                <a:gd name="connsiteX28" fmla="*/ 280658 w 1050028"/>
                <a:gd name="connsiteY28" fmla="*/ 1065455 h 2007487"/>
                <a:gd name="connsiteX29" fmla="*/ 401205 w 1050028"/>
                <a:gd name="connsiteY29" fmla="*/ 1056920 h 2007487"/>
                <a:gd name="connsiteX30" fmla="*/ 416460 w 1050028"/>
                <a:gd name="connsiteY30" fmla="*/ 1165515 h 2007487"/>
                <a:gd name="connsiteX31" fmla="*/ 422213 w 1050028"/>
                <a:gd name="connsiteY31" fmla="*/ 1346066 h 2007487"/>
                <a:gd name="connsiteX32" fmla="*/ 473185 w 1050028"/>
                <a:gd name="connsiteY32" fmla="*/ 1349885 h 2007487"/>
                <a:gd name="connsiteX33" fmla="*/ 502255 w 1050028"/>
                <a:gd name="connsiteY33" fmla="*/ 1388008 h 2007487"/>
                <a:gd name="connsiteX34" fmla="*/ 588476 w 1050028"/>
                <a:gd name="connsiteY34" fmla="*/ 1382798 h 2007487"/>
                <a:gd name="connsiteX35" fmla="*/ 701361 w 1050028"/>
                <a:gd name="connsiteY35" fmla="*/ 1396638 h 2007487"/>
                <a:gd name="connsiteX36" fmla="*/ 740428 w 1050028"/>
                <a:gd name="connsiteY36" fmla="*/ 1498584 h 2007487"/>
                <a:gd name="connsiteX37" fmla="*/ 362139 w 1050028"/>
                <a:gd name="connsiteY37" fmla="*/ 1699669 h 2007487"/>
                <a:gd name="connsiteX38" fmla="*/ 262551 w 1050028"/>
                <a:gd name="connsiteY38" fmla="*/ 1717776 h 2007487"/>
                <a:gd name="connsiteX39" fmla="*/ 235391 w 1050028"/>
                <a:gd name="connsiteY39" fmla="*/ 1726830 h 2007487"/>
                <a:gd name="connsiteX40" fmla="*/ 172016 w 1050028"/>
                <a:gd name="connsiteY40" fmla="*/ 1744937 h 2007487"/>
                <a:gd name="connsiteX41" fmla="*/ 153909 w 1050028"/>
                <a:gd name="connsiteY41" fmla="*/ 1772097 h 2007487"/>
                <a:gd name="connsiteX42" fmla="*/ 126749 w 1050028"/>
                <a:gd name="connsiteY42" fmla="*/ 1781150 h 2007487"/>
                <a:gd name="connsiteX43" fmla="*/ 117696 w 1050028"/>
                <a:gd name="connsiteY43" fmla="*/ 1808311 h 2007487"/>
                <a:gd name="connsiteX44" fmla="*/ 99589 w 1050028"/>
                <a:gd name="connsiteY44" fmla="*/ 1835471 h 2007487"/>
                <a:gd name="connsiteX45" fmla="*/ 54321 w 1050028"/>
                <a:gd name="connsiteY45" fmla="*/ 1898845 h 2007487"/>
                <a:gd name="connsiteX46" fmla="*/ 27161 w 1050028"/>
                <a:gd name="connsiteY46" fmla="*/ 1962220 h 2007487"/>
                <a:gd name="connsiteX47" fmla="*/ 0 w 1050028"/>
                <a:gd name="connsiteY47" fmla="*/ 2007487 h 2007487"/>
                <a:gd name="connsiteX0" fmla="*/ 988738 w 1022867"/>
                <a:gd name="connsiteY0" fmla="*/ 0 h 1962220"/>
                <a:gd name="connsiteX1" fmla="*/ 1004935 w 1022867"/>
                <a:gd name="connsiteY1" fmla="*/ 53353 h 1962220"/>
                <a:gd name="connsiteX2" fmla="*/ 1022075 w 1022867"/>
                <a:gd name="connsiteY2" fmla="*/ 137239 h 1962220"/>
                <a:gd name="connsiteX3" fmla="*/ 977774 w 1022867"/>
                <a:gd name="connsiteY3" fmla="*/ 205847 h 1962220"/>
                <a:gd name="connsiteX4" fmla="*/ 968721 w 1022867"/>
                <a:gd name="connsiteY4" fmla="*/ 233008 h 1962220"/>
                <a:gd name="connsiteX5" fmla="*/ 986804 w 1022867"/>
                <a:gd name="connsiteY5" fmla="*/ 294473 h 1962220"/>
                <a:gd name="connsiteX6" fmla="*/ 942975 w 1022867"/>
                <a:gd name="connsiteY6" fmla="*/ 345918 h 1962220"/>
                <a:gd name="connsiteX7" fmla="*/ 887239 w 1022867"/>
                <a:gd name="connsiteY7" fmla="*/ 363552 h 1962220"/>
                <a:gd name="connsiteX8" fmla="*/ 861494 w 1022867"/>
                <a:gd name="connsiteY8" fmla="*/ 412616 h 1962220"/>
                <a:gd name="connsiteX9" fmla="*/ 797648 w 1022867"/>
                <a:gd name="connsiteY9" fmla="*/ 406910 h 1962220"/>
                <a:gd name="connsiteX10" fmla="*/ 714257 w 1022867"/>
                <a:gd name="connsiteY10" fmla="*/ 426926 h 1962220"/>
                <a:gd name="connsiteX11" fmla="*/ 659936 w 1022867"/>
                <a:gd name="connsiteY11" fmla="*/ 468374 h 1962220"/>
                <a:gd name="connsiteX12" fmla="*/ 613255 w 1022867"/>
                <a:gd name="connsiteY12" fmla="*/ 464578 h 1962220"/>
                <a:gd name="connsiteX13" fmla="*/ 583713 w 1022867"/>
                <a:gd name="connsiteY13" fmla="*/ 476014 h 1962220"/>
                <a:gd name="connsiteX14" fmla="*/ 544810 w 1022867"/>
                <a:gd name="connsiteY14" fmla="*/ 526633 h 1962220"/>
                <a:gd name="connsiteX15" fmla="*/ 495088 w 1022867"/>
                <a:gd name="connsiteY15" fmla="*/ 539387 h 1962220"/>
                <a:gd name="connsiteX16" fmla="*/ 461727 w 1022867"/>
                <a:gd name="connsiteY16" fmla="*/ 567986 h 1962220"/>
                <a:gd name="connsiteX17" fmla="*/ 457412 w 1022867"/>
                <a:gd name="connsiteY17" fmla="*/ 606109 h 1962220"/>
                <a:gd name="connsiteX18" fmla="*/ 362138 w 1022867"/>
                <a:gd name="connsiteY18" fmla="*/ 668517 h 1962220"/>
                <a:gd name="connsiteX19" fmla="*/ 324015 w 1022867"/>
                <a:gd name="connsiteY19" fmla="*/ 738068 h 1962220"/>
                <a:gd name="connsiteX20" fmla="*/ 222518 w 1022867"/>
                <a:gd name="connsiteY20" fmla="*/ 765252 h 1962220"/>
                <a:gd name="connsiteX21" fmla="*/ 207263 w 1022867"/>
                <a:gd name="connsiteY21" fmla="*/ 801467 h 1962220"/>
                <a:gd name="connsiteX22" fmla="*/ 144855 w 1022867"/>
                <a:gd name="connsiteY22" fmla="*/ 812430 h 1962220"/>
                <a:gd name="connsiteX23" fmla="*/ 117695 w 1022867"/>
                <a:gd name="connsiteY23" fmla="*/ 830537 h 1962220"/>
                <a:gd name="connsiteX24" fmla="*/ 108641 w 1022867"/>
                <a:gd name="connsiteY24" fmla="*/ 993499 h 1962220"/>
                <a:gd name="connsiteX25" fmla="*/ 117695 w 1022867"/>
                <a:gd name="connsiteY25" fmla="*/ 1020659 h 1962220"/>
                <a:gd name="connsiteX26" fmla="*/ 176779 w 1022867"/>
                <a:gd name="connsiteY26" fmla="*/ 1038766 h 1962220"/>
                <a:gd name="connsiteX27" fmla="*/ 158695 w 1022867"/>
                <a:gd name="connsiteY27" fmla="*/ 1085447 h 1962220"/>
                <a:gd name="connsiteX28" fmla="*/ 253497 w 1022867"/>
                <a:gd name="connsiteY28" fmla="*/ 1065455 h 1962220"/>
                <a:gd name="connsiteX29" fmla="*/ 374044 w 1022867"/>
                <a:gd name="connsiteY29" fmla="*/ 1056920 h 1962220"/>
                <a:gd name="connsiteX30" fmla="*/ 389299 w 1022867"/>
                <a:gd name="connsiteY30" fmla="*/ 1165515 h 1962220"/>
                <a:gd name="connsiteX31" fmla="*/ 395052 w 1022867"/>
                <a:gd name="connsiteY31" fmla="*/ 1346066 h 1962220"/>
                <a:gd name="connsiteX32" fmla="*/ 446024 w 1022867"/>
                <a:gd name="connsiteY32" fmla="*/ 1349885 h 1962220"/>
                <a:gd name="connsiteX33" fmla="*/ 475094 w 1022867"/>
                <a:gd name="connsiteY33" fmla="*/ 1388008 h 1962220"/>
                <a:gd name="connsiteX34" fmla="*/ 561315 w 1022867"/>
                <a:gd name="connsiteY34" fmla="*/ 1382798 h 1962220"/>
                <a:gd name="connsiteX35" fmla="*/ 674200 w 1022867"/>
                <a:gd name="connsiteY35" fmla="*/ 1396638 h 1962220"/>
                <a:gd name="connsiteX36" fmla="*/ 713267 w 1022867"/>
                <a:gd name="connsiteY36" fmla="*/ 1498584 h 1962220"/>
                <a:gd name="connsiteX37" fmla="*/ 334978 w 1022867"/>
                <a:gd name="connsiteY37" fmla="*/ 1699669 h 1962220"/>
                <a:gd name="connsiteX38" fmla="*/ 235390 w 1022867"/>
                <a:gd name="connsiteY38" fmla="*/ 1717776 h 1962220"/>
                <a:gd name="connsiteX39" fmla="*/ 208230 w 1022867"/>
                <a:gd name="connsiteY39" fmla="*/ 1726830 h 1962220"/>
                <a:gd name="connsiteX40" fmla="*/ 144855 w 1022867"/>
                <a:gd name="connsiteY40" fmla="*/ 1744937 h 1962220"/>
                <a:gd name="connsiteX41" fmla="*/ 126748 w 1022867"/>
                <a:gd name="connsiteY41" fmla="*/ 1772097 h 1962220"/>
                <a:gd name="connsiteX42" fmla="*/ 99588 w 1022867"/>
                <a:gd name="connsiteY42" fmla="*/ 1781150 h 1962220"/>
                <a:gd name="connsiteX43" fmla="*/ 90535 w 1022867"/>
                <a:gd name="connsiteY43" fmla="*/ 1808311 h 1962220"/>
                <a:gd name="connsiteX44" fmla="*/ 72428 w 1022867"/>
                <a:gd name="connsiteY44" fmla="*/ 1835471 h 1962220"/>
                <a:gd name="connsiteX45" fmla="*/ 27160 w 1022867"/>
                <a:gd name="connsiteY45" fmla="*/ 1898845 h 1962220"/>
                <a:gd name="connsiteX46" fmla="*/ 0 w 1022867"/>
                <a:gd name="connsiteY46" fmla="*/ 1962220 h 1962220"/>
                <a:gd name="connsiteX0" fmla="*/ 961578 w 995707"/>
                <a:gd name="connsiteY0" fmla="*/ 0 h 1898845"/>
                <a:gd name="connsiteX1" fmla="*/ 977775 w 995707"/>
                <a:gd name="connsiteY1" fmla="*/ 53353 h 1898845"/>
                <a:gd name="connsiteX2" fmla="*/ 994915 w 995707"/>
                <a:gd name="connsiteY2" fmla="*/ 137239 h 1898845"/>
                <a:gd name="connsiteX3" fmla="*/ 950614 w 995707"/>
                <a:gd name="connsiteY3" fmla="*/ 205847 h 1898845"/>
                <a:gd name="connsiteX4" fmla="*/ 941561 w 995707"/>
                <a:gd name="connsiteY4" fmla="*/ 233008 h 1898845"/>
                <a:gd name="connsiteX5" fmla="*/ 959644 w 995707"/>
                <a:gd name="connsiteY5" fmla="*/ 294473 h 1898845"/>
                <a:gd name="connsiteX6" fmla="*/ 915815 w 995707"/>
                <a:gd name="connsiteY6" fmla="*/ 345918 h 1898845"/>
                <a:gd name="connsiteX7" fmla="*/ 860079 w 995707"/>
                <a:gd name="connsiteY7" fmla="*/ 363552 h 1898845"/>
                <a:gd name="connsiteX8" fmla="*/ 834334 w 995707"/>
                <a:gd name="connsiteY8" fmla="*/ 412616 h 1898845"/>
                <a:gd name="connsiteX9" fmla="*/ 770488 w 995707"/>
                <a:gd name="connsiteY9" fmla="*/ 406910 h 1898845"/>
                <a:gd name="connsiteX10" fmla="*/ 687097 w 995707"/>
                <a:gd name="connsiteY10" fmla="*/ 426926 h 1898845"/>
                <a:gd name="connsiteX11" fmla="*/ 632776 w 995707"/>
                <a:gd name="connsiteY11" fmla="*/ 468374 h 1898845"/>
                <a:gd name="connsiteX12" fmla="*/ 586095 w 995707"/>
                <a:gd name="connsiteY12" fmla="*/ 464578 h 1898845"/>
                <a:gd name="connsiteX13" fmla="*/ 556553 w 995707"/>
                <a:gd name="connsiteY13" fmla="*/ 476014 h 1898845"/>
                <a:gd name="connsiteX14" fmla="*/ 517650 w 995707"/>
                <a:gd name="connsiteY14" fmla="*/ 526633 h 1898845"/>
                <a:gd name="connsiteX15" fmla="*/ 467928 w 995707"/>
                <a:gd name="connsiteY15" fmla="*/ 539387 h 1898845"/>
                <a:gd name="connsiteX16" fmla="*/ 434567 w 995707"/>
                <a:gd name="connsiteY16" fmla="*/ 567986 h 1898845"/>
                <a:gd name="connsiteX17" fmla="*/ 430252 w 995707"/>
                <a:gd name="connsiteY17" fmla="*/ 606109 h 1898845"/>
                <a:gd name="connsiteX18" fmla="*/ 334978 w 995707"/>
                <a:gd name="connsiteY18" fmla="*/ 668517 h 1898845"/>
                <a:gd name="connsiteX19" fmla="*/ 296855 w 995707"/>
                <a:gd name="connsiteY19" fmla="*/ 738068 h 1898845"/>
                <a:gd name="connsiteX20" fmla="*/ 195358 w 995707"/>
                <a:gd name="connsiteY20" fmla="*/ 765252 h 1898845"/>
                <a:gd name="connsiteX21" fmla="*/ 180103 w 995707"/>
                <a:gd name="connsiteY21" fmla="*/ 801467 h 1898845"/>
                <a:gd name="connsiteX22" fmla="*/ 117695 w 995707"/>
                <a:gd name="connsiteY22" fmla="*/ 812430 h 1898845"/>
                <a:gd name="connsiteX23" fmla="*/ 90535 w 995707"/>
                <a:gd name="connsiteY23" fmla="*/ 830537 h 1898845"/>
                <a:gd name="connsiteX24" fmla="*/ 81481 w 995707"/>
                <a:gd name="connsiteY24" fmla="*/ 993499 h 1898845"/>
                <a:gd name="connsiteX25" fmla="*/ 90535 w 995707"/>
                <a:gd name="connsiteY25" fmla="*/ 1020659 h 1898845"/>
                <a:gd name="connsiteX26" fmla="*/ 149619 w 995707"/>
                <a:gd name="connsiteY26" fmla="*/ 1038766 h 1898845"/>
                <a:gd name="connsiteX27" fmla="*/ 131535 w 995707"/>
                <a:gd name="connsiteY27" fmla="*/ 1085447 h 1898845"/>
                <a:gd name="connsiteX28" fmla="*/ 226337 w 995707"/>
                <a:gd name="connsiteY28" fmla="*/ 1065455 h 1898845"/>
                <a:gd name="connsiteX29" fmla="*/ 346884 w 995707"/>
                <a:gd name="connsiteY29" fmla="*/ 1056920 h 1898845"/>
                <a:gd name="connsiteX30" fmla="*/ 362139 w 995707"/>
                <a:gd name="connsiteY30" fmla="*/ 1165515 h 1898845"/>
                <a:gd name="connsiteX31" fmla="*/ 367892 w 995707"/>
                <a:gd name="connsiteY31" fmla="*/ 1346066 h 1898845"/>
                <a:gd name="connsiteX32" fmla="*/ 418864 w 995707"/>
                <a:gd name="connsiteY32" fmla="*/ 1349885 h 1898845"/>
                <a:gd name="connsiteX33" fmla="*/ 447934 w 995707"/>
                <a:gd name="connsiteY33" fmla="*/ 1388008 h 1898845"/>
                <a:gd name="connsiteX34" fmla="*/ 534155 w 995707"/>
                <a:gd name="connsiteY34" fmla="*/ 1382798 h 1898845"/>
                <a:gd name="connsiteX35" fmla="*/ 647040 w 995707"/>
                <a:gd name="connsiteY35" fmla="*/ 1396638 h 1898845"/>
                <a:gd name="connsiteX36" fmla="*/ 686107 w 995707"/>
                <a:gd name="connsiteY36" fmla="*/ 1498584 h 1898845"/>
                <a:gd name="connsiteX37" fmla="*/ 307818 w 995707"/>
                <a:gd name="connsiteY37" fmla="*/ 1699669 h 1898845"/>
                <a:gd name="connsiteX38" fmla="*/ 208230 w 995707"/>
                <a:gd name="connsiteY38" fmla="*/ 1717776 h 1898845"/>
                <a:gd name="connsiteX39" fmla="*/ 181070 w 995707"/>
                <a:gd name="connsiteY39" fmla="*/ 1726830 h 1898845"/>
                <a:gd name="connsiteX40" fmla="*/ 117695 w 995707"/>
                <a:gd name="connsiteY40" fmla="*/ 1744937 h 1898845"/>
                <a:gd name="connsiteX41" fmla="*/ 99588 w 995707"/>
                <a:gd name="connsiteY41" fmla="*/ 1772097 h 1898845"/>
                <a:gd name="connsiteX42" fmla="*/ 72428 w 995707"/>
                <a:gd name="connsiteY42" fmla="*/ 1781150 h 1898845"/>
                <a:gd name="connsiteX43" fmla="*/ 63375 w 995707"/>
                <a:gd name="connsiteY43" fmla="*/ 1808311 h 1898845"/>
                <a:gd name="connsiteX44" fmla="*/ 45268 w 995707"/>
                <a:gd name="connsiteY44" fmla="*/ 1835471 h 1898845"/>
                <a:gd name="connsiteX45" fmla="*/ 0 w 995707"/>
                <a:gd name="connsiteY45" fmla="*/ 1898845 h 1898845"/>
                <a:gd name="connsiteX0" fmla="*/ 916310 w 950439"/>
                <a:gd name="connsiteY0" fmla="*/ 0 h 1835471"/>
                <a:gd name="connsiteX1" fmla="*/ 932507 w 950439"/>
                <a:gd name="connsiteY1" fmla="*/ 53353 h 1835471"/>
                <a:gd name="connsiteX2" fmla="*/ 949647 w 950439"/>
                <a:gd name="connsiteY2" fmla="*/ 137239 h 1835471"/>
                <a:gd name="connsiteX3" fmla="*/ 905346 w 950439"/>
                <a:gd name="connsiteY3" fmla="*/ 205847 h 1835471"/>
                <a:gd name="connsiteX4" fmla="*/ 896293 w 950439"/>
                <a:gd name="connsiteY4" fmla="*/ 233008 h 1835471"/>
                <a:gd name="connsiteX5" fmla="*/ 914376 w 950439"/>
                <a:gd name="connsiteY5" fmla="*/ 294473 h 1835471"/>
                <a:gd name="connsiteX6" fmla="*/ 870547 w 950439"/>
                <a:gd name="connsiteY6" fmla="*/ 345918 h 1835471"/>
                <a:gd name="connsiteX7" fmla="*/ 814811 w 950439"/>
                <a:gd name="connsiteY7" fmla="*/ 363552 h 1835471"/>
                <a:gd name="connsiteX8" fmla="*/ 789066 w 950439"/>
                <a:gd name="connsiteY8" fmla="*/ 412616 h 1835471"/>
                <a:gd name="connsiteX9" fmla="*/ 725220 w 950439"/>
                <a:gd name="connsiteY9" fmla="*/ 406910 h 1835471"/>
                <a:gd name="connsiteX10" fmla="*/ 641829 w 950439"/>
                <a:gd name="connsiteY10" fmla="*/ 426926 h 1835471"/>
                <a:gd name="connsiteX11" fmla="*/ 587508 w 950439"/>
                <a:gd name="connsiteY11" fmla="*/ 468374 h 1835471"/>
                <a:gd name="connsiteX12" fmla="*/ 540827 w 950439"/>
                <a:gd name="connsiteY12" fmla="*/ 464578 h 1835471"/>
                <a:gd name="connsiteX13" fmla="*/ 511285 w 950439"/>
                <a:gd name="connsiteY13" fmla="*/ 476014 h 1835471"/>
                <a:gd name="connsiteX14" fmla="*/ 472382 w 950439"/>
                <a:gd name="connsiteY14" fmla="*/ 526633 h 1835471"/>
                <a:gd name="connsiteX15" fmla="*/ 422660 w 950439"/>
                <a:gd name="connsiteY15" fmla="*/ 539387 h 1835471"/>
                <a:gd name="connsiteX16" fmla="*/ 389299 w 950439"/>
                <a:gd name="connsiteY16" fmla="*/ 567986 h 1835471"/>
                <a:gd name="connsiteX17" fmla="*/ 384984 w 950439"/>
                <a:gd name="connsiteY17" fmla="*/ 606109 h 1835471"/>
                <a:gd name="connsiteX18" fmla="*/ 289710 w 950439"/>
                <a:gd name="connsiteY18" fmla="*/ 668517 h 1835471"/>
                <a:gd name="connsiteX19" fmla="*/ 251587 w 950439"/>
                <a:gd name="connsiteY19" fmla="*/ 738068 h 1835471"/>
                <a:gd name="connsiteX20" fmla="*/ 150090 w 950439"/>
                <a:gd name="connsiteY20" fmla="*/ 765252 h 1835471"/>
                <a:gd name="connsiteX21" fmla="*/ 134835 w 950439"/>
                <a:gd name="connsiteY21" fmla="*/ 801467 h 1835471"/>
                <a:gd name="connsiteX22" fmla="*/ 72427 w 950439"/>
                <a:gd name="connsiteY22" fmla="*/ 812430 h 1835471"/>
                <a:gd name="connsiteX23" fmla="*/ 45267 w 950439"/>
                <a:gd name="connsiteY23" fmla="*/ 830537 h 1835471"/>
                <a:gd name="connsiteX24" fmla="*/ 36213 w 950439"/>
                <a:gd name="connsiteY24" fmla="*/ 993499 h 1835471"/>
                <a:gd name="connsiteX25" fmla="*/ 45267 w 950439"/>
                <a:gd name="connsiteY25" fmla="*/ 1020659 h 1835471"/>
                <a:gd name="connsiteX26" fmla="*/ 104351 w 950439"/>
                <a:gd name="connsiteY26" fmla="*/ 1038766 h 1835471"/>
                <a:gd name="connsiteX27" fmla="*/ 86267 w 950439"/>
                <a:gd name="connsiteY27" fmla="*/ 1085447 h 1835471"/>
                <a:gd name="connsiteX28" fmla="*/ 181069 w 950439"/>
                <a:gd name="connsiteY28" fmla="*/ 1065455 h 1835471"/>
                <a:gd name="connsiteX29" fmla="*/ 301616 w 950439"/>
                <a:gd name="connsiteY29" fmla="*/ 1056920 h 1835471"/>
                <a:gd name="connsiteX30" fmla="*/ 316871 w 950439"/>
                <a:gd name="connsiteY30" fmla="*/ 1165515 h 1835471"/>
                <a:gd name="connsiteX31" fmla="*/ 322624 w 950439"/>
                <a:gd name="connsiteY31" fmla="*/ 1346066 h 1835471"/>
                <a:gd name="connsiteX32" fmla="*/ 373596 w 950439"/>
                <a:gd name="connsiteY32" fmla="*/ 1349885 h 1835471"/>
                <a:gd name="connsiteX33" fmla="*/ 402666 w 950439"/>
                <a:gd name="connsiteY33" fmla="*/ 1388008 h 1835471"/>
                <a:gd name="connsiteX34" fmla="*/ 488887 w 950439"/>
                <a:gd name="connsiteY34" fmla="*/ 1382798 h 1835471"/>
                <a:gd name="connsiteX35" fmla="*/ 601772 w 950439"/>
                <a:gd name="connsiteY35" fmla="*/ 1396638 h 1835471"/>
                <a:gd name="connsiteX36" fmla="*/ 640839 w 950439"/>
                <a:gd name="connsiteY36" fmla="*/ 1498584 h 1835471"/>
                <a:gd name="connsiteX37" fmla="*/ 262550 w 950439"/>
                <a:gd name="connsiteY37" fmla="*/ 1699669 h 1835471"/>
                <a:gd name="connsiteX38" fmla="*/ 162962 w 950439"/>
                <a:gd name="connsiteY38" fmla="*/ 1717776 h 1835471"/>
                <a:gd name="connsiteX39" fmla="*/ 135802 w 950439"/>
                <a:gd name="connsiteY39" fmla="*/ 1726830 h 1835471"/>
                <a:gd name="connsiteX40" fmla="*/ 72427 w 950439"/>
                <a:gd name="connsiteY40" fmla="*/ 1744937 h 1835471"/>
                <a:gd name="connsiteX41" fmla="*/ 54320 w 950439"/>
                <a:gd name="connsiteY41" fmla="*/ 1772097 h 1835471"/>
                <a:gd name="connsiteX42" fmla="*/ 27160 w 950439"/>
                <a:gd name="connsiteY42" fmla="*/ 1781150 h 1835471"/>
                <a:gd name="connsiteX43" fmla="*/ 18107 w 950439"/>
                <a:gd name="connsiteY43" fmla="*/ 1808311 h 1835471"/>
                <a:gd name="connsiteX44" fmla="*/ 0 w 950439"/>
                <a:gd name="connsiteY44" fmla="*/ 1835471 h 1835471"/>
                <a:gd name="connsiteX0" fmla="*/ 898203 w 932332"/>
                <a:gd name="connsiteY0" fmla="*/ 0 h 1808311"/>
                <a:gd name="connsiteX1" fmla="*/ 914400 w 932332"/>
                <a:gd name="connsiteY1" fmla="*/ 53353 h 1808311"/>
                <a:gd name="connsiteX2" fmla="*/ 931540 w 932332"/>
                <a:gd name="connsiteY2" fmla="*/ 137239 h 1808311"/>
                <a:gd name="connsiteX3" fmla="*/ 887239 w 932332"/>
                <a:gd name="connsiteY3" fmla="*/ 205847 h 1808311"/>
                <a:gd name="connsiteX4" fmla="*/ 878186 w 932332"/>
                <a:gd name="connsiteY4" fmla="*/ 233008 h 1808311"/>
                <a:gd name="connsiteX5" fmla="*/ 896269 w 932332"/>
                <a:gd name="connsiteY5" fmla="*/ 294473 h 1808311"/>
                <a:gd name="connsiteX6" fmla="*/ 852440 w 932332"/>
                <a:gd name="connsiteY6" fmla="*/ 345918 h 1808311"/>
                <a:gd name="connsiteX7" fmla="*/ 796704 w 932332"/>
                <a:gd name="connsiteY7" fmla="*/ 363552 h 1808311"/>
                <a:gd name="connsiteX8" fmla="*/ 770959 w 932332"/>
                <a:gd name="connsiteY8" fmla="*/ 412616 h 1808311"/>
                <a:gd name="connsiteX9" fmla="*/ 707113 w 932332"/>
                <a:gd name="connsiteY9" fmla="*/ 406910 h 1808311"/>
                <a:gd name="connsiteX10" fmla="*/ 623722 w 932332"/>
                <a:gd name="connsiteY10" fmla="*/ 426926 h 1808311"/>
                <a:gd name="connsiteX11" fmla="*/ 569401 w 932332"/>
                <a:gd name="connsiteY11" fmla="*/ 468374 h 1808311"/>
                <a:gd name="connsiteX12" fmla="*/ 522720 w 932332"/>
                <a:gd name="connsiteY12" fmla="*/ 464578 h 1808311"/>
                <a:gd name="connsiteX13" fmla="*/ 493178 w 932332"/>
                <a:gd name="connsiteY13" fmla="*/ 476014 h 1808311"/>
                <a:gd name="connsiteX14" fmla="*/ 454275 w 932332"/>
                <a:gd name="connsiteY14" fmla="*/ 526633 h 1808311"/>
                <a:gd name="connsiteX15" fmla="*/ 404553 w 932332"/>
                <a:gd name="connsiteY15" fmla="*/ 539387 h 1808311"/>
                <a:gd name="connsiteX16" fmla="*/ 371192 w 932332"/>
                <a:gd name="connsiteY16" fmla="*/ 567986 h 1808311"/>
                <a:gd name="connsiteX17" fmla="*/ 366877 w 932332"/>
                <a:gd name="connsiteY17" fmla="*/ 606109 h 1808311"/>
                <a:gd name="connsiteX18" fmla="*/ 271603 w 932332"/>
                <a:gd name="connsiteY18" fmla="*/ 668517 h 1808311"/>
                <a:gd name="connsiteX19" fmla="*/ 233480 w 932332"/>
                <a:gd name="connsiteY19" fmla="*/ 738068 h 1808311"/>
                <a:gd name="connsiteX20" fmla="*/ 131983 w 932332"/>
                <a:gd name="connsiteY20" fmla="*/ 765252 h 1808311"/>
                <a:gd name="connsiteX21" fmla="*/ 116728 w 932332"/>
                <a:gd name="connsiteY21" fmla="*/ 801467 h 1808311"/>
                <a:gd name="connsiteX22" fmla="*/ 54320 w 932332"/>
                <a:gd name="connsiteY22" fmla="*/ 812430 h 1808311"/>
                <a:gd name="connsiteX23" fmla="*/ 27160 w 932332"/>
                <a:gd name="connsiteY23" fmla="*/ 830537 h 1808311"/>
                <a:gd name="connsiteX24" fmla="*/ 18106 w 932332"/>
                <a:gd name="connsiteY24" fmla="*/ 993499 h 1808311"/>
                <a:gd name="connsiteX25" fmla="*/ 27160 w 932332"/>
                <a:gd name="connsiteY25" fmla="*/ 1020659 h 1808311"/>
                <a:gd name="connsiteX26" fmla="*/ 86244 w 932332"/>
                <a:gd name="connsiteY26" fmla="*/ 1038766 h 1808311"/>
                <a:gd name="connsiteX27" fmla="*/ 68160 w 932332"/>
                <a:gd name="connsiteY27" fmla="*/ 1085447 h 1808311"/>
                <a:gd name="connsiteX28" fmla="*/ 162962 w 932332"/>
                <a:gd name="connsiteY28" fmla="*/ 1065455 h 1808311"/>
                <a:gd name="connsiteX29" fmla="*/ 283509 w 932332"/>
                <a:gd name="connsiteY29" fmla="*/ 1056920 h 1808311"/>
                <a:gd name="connsiteX30" fmla="*/ 298764 w 932332"/>
                <a:gd name="connsiteY30" fmla="*/ 1165515 h 1808311"/>
                <a:gd name="connsiteX31" fmla="*/ 304517 w 932332"/>
                <a:gd name="connsiteY31" fmla="*/ 1346066 h 1808311"/>
                <a:gd name="connsiteX32" fmla="*/ 355489 w 932332"/>
                <a:gd name="connsiteY32" fmla="*/ 1349885 h 1808311"/>
                <a:gd name="connsiteX33" fmla="*/ 384559 w 932332"/>
                <a:gd name="connsiteY33" fmla="*/ 1388008 h 1808311"/>
                <a:gd name="connsiteX34" fmla="*/ 470780 w 932332"/>
                <a:gd name="connsiteY34" fmla="*/ 1382798 h 1808311"/>
                <a:gd name="connsiteX35" fmla="*/ 583665 w 932332"/>
                <a:gd name="connsiteY35" fmla="*/ 1396638 h 1808311"/>
                <a:gd name="connsiteX36" fmla="*/ 622732 w 932332"/>
                <a:gd name="connsiteY36" fmla="*/ 1498584 h 1808311"/>
                <a:gd name="connsiteX37" fmla="*/ 244443 w 932332"/>
                <a:gd name="connsiteY37" fmla="*/ 1699669 h 1808311"/>
                <a:gd name="connsiteX38" fmla="*/ 144855 w 932332"/>
                <a:gd name="connsiteY38" fmla="*/ 1717776 h 1808311"/>
                <a:gd name="connsiteX39" fmla="*/ 117695 w 932332"/>
                <a:gd name="connsiteY39" fmla="*/ 1726830 h 1808311"/>
                <a:gd name="connsiteX40" fmla="*/ 54320 w 932332"/>
                <a:gd name="connsiteY40" fmla="*/ 1744937 h 1808311"/>
                <a:gd name="connsiteX41" fmla="*/ 36213 w 932332"/>
                <a:gd name="connsiteY41" fmla="*/ 1772097 h 1808311"/>
                <a:gd name="connsiteX42" fmla="*/ 9053 w 932332"/>
                <a:gd name="connsiteY42" fmla="*/ 1781150 h 1808311"/>
                <a:gd name="connsiteX43" fmla="*/ 0 w 932332"/>
                <a:gd name="connsiteY43" fmla="*/ 1808311 h 1808311"/>
                <a:gd name="connsiteX0" fmla="*/ 897171 w 931300"/>
                <a:gd name="connsiteY0" fmla="*/ 0 h 1781150"/>
                <a:gd name="connsiteX1" fmla="*/ 913368 w 931300"/>
                <a:gd name="connsiteY1" fmla="*/ 53353 h 1781150"/>
                <a:gd name="connsiteX2" fmla="*/ 930508 w 931300"/>
                <a:gd name="connsiteY2" fmla="*/ 137239 h 1781150"/>
                <a:gd name="connsiteX3" fmla="*/ 886207 w 931300"/>
                <a:gd name="connsiteY3" fmla="*/ 205847 h 1781150"/>
                <a:gd name="connsiteX4" fmla="*/ 877154 w 931300"/>
                <a:gd name="connsiteY4" fmla="*/ 233008 h 1781150"/>
                <a:gd name="connsiteX5" fmla="*/ 895237 w 931300"/>
                <a:gd name="connsiteY5" fmla="*/ 294473 h 1781150"/>
                <a:gd name="connsiteX6" fmla="*/ 851408 w 931300"/>
                <a:gd name="connsiteY6" fmla="*/ 345918 h 1781150"/>
                <a:gd name="connsiteX7" fmla="*/ 795672 w 931300"/>
                <a:gd name="connsiteY7" fmla="*/ 363552 h 1781150"/>
                <a:gd name="connsiteX8" fmla="*/ 769927 w 931300"/>
                <a:gd name="connsiteY8" fmla="*/ 412616 h 1781150"/>
                <a:gd name="connsiteX9" fmla="*/ 706081 w 931300"/>
                <a:gd name="connsiteY9" fmla="*/ 406910 h 1781150"/>
                <a:gd name="connsiteX10" fmla="*/ 622690 w 931300"/>
                <a:gd name="connsiteY10" fmla="*/ 426926 h 1781150"/>
                <a:gd name="connsiteX11" fmla="*/ 568369 w 931300"/>
                <a:gd name="connsiteY11" fmla="*/ 468374 h 1781150"/>
                <a:gd name="connsiteX12" fmla="*/ 521688 w 931300"/>
                <a:gd name="connsiteY12" fmla="*/ 464578 h 1781150"/>
                <a:gd name="connsiteX13" fmla="*/ 492146 w 931300"/>
                <a:gd name="connsiteY13" fmla="*/ 476014 h 1781150"/>
                <a:gd name="connsiteX14" fmla="*/ 453243 w 931300"/>
                <a:gd name="connsiteY14" fmla="*/ 526633 h 1781150"/>
                <a:gd name="connsiteX15" fmla="*/ 403521 w 931300"/>
                <a:gd name="connsiteY15" fmla="*/ 539387 h 1781150"/>
                <a:gd name="connsiteX16" fmla="*/ 370160 w 931300"/>
                <a:gd name="connsiteY16" fmla="*/ 567986 h 1781150"/>
                <a:gd name="connsiteX17" fmla="*/ 365845 w 931300"/>
                <a:gd name="connsiteY17" fmla="*/ 606109 h 1781150"/>
                <a:gd name="connsiteX18" fmla="*/ 270571 w 931300"/>
                <a:gd name="connsiteY18" fmla="*/ 668517 h 1781150"/>
                <a:gd name="connsiteX19" fmla="*/ 232448 w 931300"/>
                <a:gd name="connsiteY19" fmla="*/ 738068 h 1781150"/>
                <a:gd name="connsiteX20" fmla="*/ 130951 w 931300"/>
                <a:gd name="connsiteY20" fmla="*/ 765252 h 1781150"/>
                <a:gd name="connsiteX21" fmla="*/ 115696 w 931300"/>
                <a:gd name="connsiteY21" fmla="*/ 801467 h 1781150"/>
                <a:gd name="connsiteX22" fmla="*/ 53288 w 931300"/>
                <a:gd name="connsiteY22" fmla="*/ 812430 h 1781150"/>
                <a:gd name="connsiteX23" fmla="*/ 26128 w 931300"/>
                <a:gd name="connsiteY23" fmla="*/ 830537 h 1781150"/>
                <a:gd name="connsiteX24" fmla="*/ 17074 w 931300"/>
                <a:gd name="connsiteY24" fmla="*/ 993499 h 1781150"/>
                <a:gd name="connsiteX25" fmla="*/ 26128 w 931300"/>
                <a:gd name="connsiteY25" fmla="*/ 1020659 h 1781150"/>
                <a:gd name="connsiteX26" fmla="*/ 85212 w 931300"/>
                <a:gd name="connsiteY26" fmla="*/ 1038766 h 1781150"/>
                <a:gd name="connsiteX27" fmla="*/ 67128 w 931300"/>
                <a:gd name="connsiteY27" fmla="*/ 1085447 h 1781150"/>
                <a:gd name="connsiteX28" fmla="*/ 161930 w 931300"/>
                <a:gd name="connsiteY28" fmla="*/ 1065455 h 1781150"/>
                <a:gd name="connsiteX29" fmla="*/ 282477 w 931300"/>
                <a:gd name="connsiteY29" fmla="*/ 1056920 h 1781150"/>
                <a:gd name="connsiteX30" fmla="*/ 297732 w 931300"/>
                <a:gd name="connsiteY30" fmla="*/ 1165515 h 1781150"/>
                <a:gd name="connsiteX31" fmla="*/ 303485 w 931300"/>
                <a:gd name="connsiteY31" fmla="*/ 1346066 h 1781150"/>
                <a:gd name="connsiteX32" fmla="*/ 354457 w 931300"/>
                <a:gd name="connsiteY32" fmla="*/ 1349885 h 1781150"/>
                <a:gd name="connsiteX33" fmla="*/ 383527 w 931300"/>
                <a:gd name="connsiteY33" fmla="*/ 1388008 h 1781150"/>
                <a:gd name="connsiteX34" fmla="*/ 469748 w 931300"/>
                <a:gd name="connsiteY34" fmla="*/ 1382798 h 1781150"/>
                <a:gd name="connsiteX35" fmla="*/ 582633 w 931300"/>
                <a:gd name="connsiteY35" fmla="*/ 1396638 h 1781150"/>
                <a:gd name="connsiteX36" fmla="*/ 621700 w 931300"/>
                <a:gd name="connsiteY36" fmla="*/ 1498584 h 1781150"/>
                <a:gd name="connsiteX37" fmla="*/ 243411 w 931300"/>
                <a:gd name="connsiteY37" fmla="*/ 1699669 h 1781150"/>
                <a:gd name="connsiteX38" fmla="*/ 143823 w 931300"/>
                <a:gd name="connsiteY38" fmla="*/ 1717776 h 1781150"/>
                <a:gd name="connsiteX39" fmla="*/ 116663 w 931300"/>
                <a:gd name="connsiteY39" fmla="*/ 1726830 h 1781150"/>
                <a:gd name="connsiteX40" fmla="*/ 53288 w 931300"/>
                <a:gd name="connsiteY40" fmla="*/ 1744937 h 1781150"/>
                <a:gd name="connsiteX41" fmla="*/ 35181 w 931300"/>
                <a:gd name="connsiteY41" fmla="*/ 1772097 h 1781150"/>
                <a:gd name="connsiteX42" fmla="*/ 8021 w 931300"/>
                <a:gd name="connsiteY42" fmla="*/ 1781150 h 1781150"/>
                <a:gd name="connsiteX0" fmla="*/ 897171 w 931300"/>
                <a:gd name="connsiteY0" fmla="*/ 0 h 1781150"/>
                <a:gd name="connsiteX1" fmla="*/ 913368 w 931300"/>
                <a:gd name="connsiteY1" fmla="*/ 53353 h 1781150"/>
                <a:gd name="connsiteX2" fmla="*/ 930508 w 931300"/>
                <a:gd name="connsiteY2" fmla="*/ 137239 h 1781150"/>
                <a:gd name="connsiteX3" fmla="*/ 886207 w 931300"/>
                <a:gd name="connsiteY3" fmla="*/ 205847 h 1781150"/>
                <a:gd name="connsiteX4" fmla="*/ 877154 w 931300"/>
                <a:gd name="connsiteY4" fmla="*/ 233008 h 1781150"/>
                <a:gd name="connsiteX5" fmla="*/ 895237 w 931300"/>
                <a:gd name="connsiteY5" fmla="*/ 294473 h 1781150"/>
                <a:gd name="connsiteX6" fmla="*/ 851408 w 931300"/>
                <a:gd name="connsiteY6" fmla="*/ 345918 h 1781150"/>
                <a:gd name="connsiteX7" fmla="*/ 795672 w 931300"/>
                <a:gd name="connsiteY7" fmla="*/ 363552 h 1781150"/>
                <a:gd name="connsiteX8" fmla="*/ 769927 w 931300"/>
                <a:gd name="connsiteY8" fmla="*/ 412616 h 1781150"/>
                <a:gd name="connsiteX9" fmla="*/ 706081 w 931300"/>
                <a:gd name="connsiteY9" fmla="*/ 406910 h 1781150"/>
                <a:gd name="connsiteX10" fmla="*/ 622690 w 931300"/>
                <a:gd name="connsiteY10" fmla="*/ 426926 h 1781150"/>
                <a:gd name="connsiteX11" fmla="*/ 568369 w 931300"/>
                <a:gd name="connsiteY11" fmla="*/ 468374 h 1781150"/>
                <a:gd name="connsiteX12" fmla="*/ 521688 w 931300"/>
                <a:gd name="connsiteY12" fmla="*/ 464578 h 1781150"/>
                <a:gd name="connsiteX13" fmla="*/ 492146 w 931300"/>
                <a:gd name="connsiteY13" fmla="*/ 476014 h 1781150"/>
                <a:gd name="connsiteX14" fmla="*/ 453243 w 931300"/>
                <a:gd name="connsiteY14" fmla="*/ 526633 h 1781150"/>
                <a:gd name="connsiteX15" fmla="*/ 403521 w 931300"/>
                <a:gd name="connsiteY15" fmla="*/ 539387 h 1781150"/>
                <a:gd name="connsiteX16" fmla="*/ 370160 w 931300"/>
                <a:gd name="connsiteY16" fmla="*/ 567986 h 1781150"/>
                <a:gd name="connsiteX17" fmla="*/ 365845 w 931300"/>
                <a:gd name="connsiteY17" fmla="*/ 606109 h 1781150"/>
                <a:gd name="connsiteX18" fmla="*/ 270571 w 931300"/>
                <a:gd name="connsiteY18" fmla="*/ 668517 h 1781150"/>
                <a:gd name="connsiteX19" fmla="*/ 232448 w 931300"/>
                <a:gd name="connsiteY19" fmla="*/ 738068 h 1781150"/>
                <a:gd name="connsiteX20" fmla="*/ 130951 w 931300"/>
                <a:gd name="connsiteY20" fmla="*/ 765252 h 1781150"/>
                <a:gd name="connsiteX21" fmla="*/ 115696 w 931300"/>
                <a:gd name="connsiteY21" fmla="*/ 801467 h 1781150"/>
                <a:gd name="connsiteX22" fmla="*/ 53288 w 931300"/>
                <a:gd name="connsiteY22" fmla="*/ 812430 h 1781150"/>
                <a:gd name="connsiteX23" fmla="*/ 26128 w 931300"/>
                <a:gd name="connsiteY23" fmla="*/ 830537 h 1781150"/>
                <a:gd name="connsiteX24" fmla="*/ 17074 w 931300"/>
                <a:gd name="connsiteY24" fmla="*/ 993499 h 1781150"/>
                <a:gd name="connsiteX25" fmla="*/ 26128 w 931300"/>
                <a:gd name="connsiteY25" fmla="*/ 1020659 h 1781150"/>
                <a:gd name="connsiteX26" fmla="*/ 85212 w 931300"/>
                <a:gd name="connsiteY26" fmla="*/ 1038766 h 1781150"/>
                <a:gd name="connsiteX27" fmla="*/ 67128 w 931300"/>
                <a:gd name="connsiteY27" fmla="*/ 1085447 h 1781150"/>
                <a:gd name="connsiteX28" fmla="*/ 161930 w 931300"/>
                <a:gd name="connsiteY28" fmla="*/ 1065455 h 1781150"/>
                <a:gd name="connsiteX29" fmla="*/ 282477 w 931300"/>
                <a:gd name="connsiteY29" fmla="*/ 1056920 h 1781150"/>
                <a:gd name="connsiteX30" fmla="*/ 297732 w 931300"/>
                <a:gd name="connsiteY30" fmla="*/ 1165515 h 1781150"/>
                <a:gd name="connsiteX31" fmla="*/ 303485 w 931300"/>
                <a:gd name="connsiteY31" fmla="*/ 1346066 h 1781150"/>
                <a:gd name="connsiteX32" fmla="*/ 354457 w 931300"/>
                <a:gd name="connsiteY32" fmla="*/ 1349885 h 1781150"/>
                <a:gd name="connsiteX33" fmla="*/ 383527 w 931300"/>
                <a:gd name="connsiteY33" fmla="*/ 1388008 h 1781150"/>
                <a:gd name="connsiteX34" fmla="*/ 469748 w 931300"/>
                <a:gd name="connsiteY34" fmla="*/ 1382798 h 1781150"/>
                <a:gd name="connsiteX35" fmla="*/ 582633 w 931300"/>
                <a:gd name="connsiteY35" fmla="*/ 1396638 h 1781150"/>
                <a:gd name="connsiteX36" fmla="*/ 621700 w 931300"/>
                <a:gd name="connsiteY36" fmla="*/ 1498584 h 1781150"/>
                <a:gd name="connsiteX37" fmla="*/ 243411 w 931300"/>
                <a:gd name="connsiteY37" fmla="*/ 1699669 h 1781150"/>
                <a:gd name="connsiteX38" fmla="*/ 143823 w 931300"/>
                <a:gd name="connsiteY38" fmla="*/ 1717776 h 1781150"/>
                <a:gd name="connsiteX39" fmla="*/ 116663 w 931300"/>
                <a:gd name="connsiteY39" fmla="*/ 1726830 h 1781150"/>
                <a:gd name="connsiteX40" fmla="*/ 35181 w 931300"/>
                <a:gd name="connsiteY40" fmla="*/ 1772097 h 1781150"/>
                <a:gd name="connsiteX41" fmla="*/ 8021 w 931300"/>
                <a:gd name="connsiteY41" fmla="*/ 1781150 h 1781150"/>
                <a:gd name="connsiteX0" fmla="*/ 897171 w 931300"/>
                <a:gd name="connsiteY0" fmla="*/ 0 h 1781150"/>
                <a:gd name="connsiteX1" fmla="*/ 913368 w 931300"/>
                <a:gd name="connsiteY1" fmla="*/ 53353 h 1781150"/>
                <a:gd name="connsiteX2" fmla="*/ 930508 w 931300"/>
                <a:gd name="connsiteY2" fmla="*/ 137239 h 1781150"/>
                <a:gd name="connsiteX3" fmla="*/ 886207 w 931300"/>
                <a:gd name="connsiteY3" fmla="*/ 205847 h 1781150"/>
                <a:gd name="connsiteX4" fmla="*/ 877154 w 931300"/>
                <a:gd name="connsiteY4" fmla="*/ 233008 h 1781150"/>
                <a:gd name="connsiteX5" fmla="*/ 895237 w 931300"/>
                <a:gd name="connsiteY5" fmla="*/ 294473 h 1781150"/>
                <a:gd name="connsiteX6" fmla="*/ 851408 w 931300"/>
                <a:gd name="connsiteY6" fmla="*/ 345918 h 1781150"/>
                <a:gd name="connsiteX7" fmla="*/ 795672 w 931300"/>
                <a:gd name="connsiteY7" fmla="*/ 363552 h 1781150"/>
                <a:gd name="connsiteX8" fmla="*/ 769927 w 931300"/>
                <a:gd name="connsiteY8" fmla="*/ 412616 h 1781150"/>
                <a:gd name="connsiteX9" fmla="*/ 706081 w 931300"/>
                <a:gd name="connsiteY9" fmla="*/ 406910 h 1781150"/>
                <a:gd name="connsiteX10" fmla="*/ 622690 w 931300"/>
                <a:gd name="connsiteY10" fmla="*/ 426926 h 1781150"/>
                <a:gd name="connsiteX11" fmla="*/ 568369 w 931300"/>
                <a:gd name="connsiteY11" fmla="*/ 468374 h 1781150"/>
                <a:gd name="connsiteX12" fmla="*/ 521688 w 931300"/>
                <a:gd name="connsiteY12" fmla="*/ 464578 h 1781150"/>
                <a:gd name="connsiteX13" fmla="*/ 492146 w 931300"/>
                <a:gd name="connsiteY13" fmla="*/ 476014 h 1781150"/>
                <a:gd name="connsiteX14" fmla="*/ 453243 w 931300"/>
                <a:gd name="connsiteY14" fmla="*/ 526633 h 1781150"/>
                <a:gd name="connsiteX15" fmla="*/ 403521 w 931300"/>
                <a:gd name="connsiteY15" fmla="*/ 539387 h 1781150"/>
                <a:gd name="connsiteX16" fmla="*/ 370160 w 931300"/>
                <a:gd name="connsiteY16" fmla="*/ 567986 h 1781150"/>
                <a:gd name="connsiteX17" fmla="*/ 365845 w 931300"/>
                <a:gd name="connsiteY17" fmla="*/ 606109 h 1781150"/>
                <a:gd name="connsiteX18" fmla="*/ 270571 w 931300"/>
                <a:gd name="connsiteY18" fmla="*/ 668517 h 1781150"/>
                <a:gd name="connsiteX19" fmla="*/ 232448 w 931300"/>
                <a:gd name="connsiteY19" fmla="*/ 738068 h 1781150"/>
                <a:gd name="connsiteX20" fmla="*/ 130951 w 931300"/>
                <a:gd name="connsiteY20" fmla="*/ 765252 h 1781150"/>
                <a:gd name="connsiteX21" fmla="*/ 115696 w 931300"/>
                <a:gd name="connsiteY21" fmla="*/ 801467 h 1781150"/>
                <a:gd name="connsiteX22" fmla="*/ 53288 w 931300"/>
                <a:gd name="connsiteY22" fmla="*/ 812430 h 1781150"/>
                <a:gd name="connsiteX23" fmla="*/ 26128 w 931300"/>
                <a:gd name="connsiteY23" fmla="*/ 830537 h 1781150"/>
                <a:gd name="connsiteX24" fmla="*/ 17074 w 931300"/>
                <a:gd name="connsiteY24" fmla="*/ 993499 h 1781150"/>
                <a:gd name="connsiteX25" fmla="*/ 26128 w 931300"/>
                <a:gd name="connsiteY25" fmla="*/ 1020659 h 1781150"/>
                <a:gd name="connsiteX26" fmla="*/ 85212 w 931300"/>
                <a:gd name="connsiteY26" fmla="*/ 1038766 h 1781150"/>
                <a:gd name="connsiteX27" fmla="*/ 67128 w 931300"/>
                <a:gd name="connsiteY27" fmla="*/ 1085447 h 1781150"/>
                <a:gd name="connsiteX28" fmla="*/ 161930 w 931300"/>
                <a:gd name="connsiteY28" fmla="*/ 1065455 h 1781150"/>
                <a:gd name="connsiteX29" fmla="*/ 282477 w 931300"/>
                <a:gd name="connsiteY29" fmla="*/ 1056920 h 1781150"/>
                <a:gd name="connsiteX30" fmla="*/ 297732 w 931300"/>
                <a:gd name="connsiteY30" fmla="*/ 1165515 h 1781150"/>
                <a:gd name="connsiteX31" fmla="*/ 303485 w 931300"/>
                <a:gd name="connsiteY31" fmla="*/ 1346066 h 1781150"/>
                <a:gd name="connsiteX32" fmla="*/ 354457 w 931300"/>
                <a:gd name="connsiteY32" fmla="*/ 1349885 h 1781150"/>
                <a:gd name="connsiteX33" fmla="*/ 383527 w 931300"/>
                <a:gd name="connsiteY33" fmla="*/ 1388008 h 1781150"/>
                <a:gd name="connsiteX34" fmla="*/ 469748 w 931300"/>
                <a:gd name="connsiteY34" fmla="*/ 1382798 h 1781150"/>
                <a:gd name="connsiteX35" fmla="*/ 582633 w 931300"/>
                <a:gd name="connsiteY35" fmla="*/ 1396638 h 1781150"/>
                <a:gd name="connsiteX36" fmla="*/ 621700 w 931300"/>
                <a:gd name="connsiteY36" fmla="*/ 1498584 h 1781150"/>
                <a:gd name="connsiteX37" fmla="*/ 243411 w 931300"/>
                <a:gd name="connsiteY37" fmla="*/ 1699669 h 1781150"/>
                <a:gd name="connsiteX38" fmla="*/ 143823 w 931300"/>
                <a:gd name="connsiteY38" fmla="*/ 1717776 h 1781150"/>
                <a:gd name="connsiteX39" fmla="*/ 116663 w 931300"/>
                <a:gd name="connsiteY39" fmla="*/ 1726830 h 1781150"/>
                <a:gd name="connsiteX40" fmla="*/ 8021 w 931300"/>
                <a:gd name="connsiteY40" fmla="*/ 1781150 h 1781150"/>
                <a:gd name="connsiteX0" fmla="*/ 897171 w 931300"/>
                <a:gd name="connsiteY0" fmla="*/ 0 h 1726830"/>
                <a:gd name="connsiteX1" fmla="*/ 913368 w 931300"/>
                <a:gd name="connsiteY1" fmla="*/ 53353 h 1726830"/>
                <a:gd name="connsiteX2" fmla="*/ 930508 w 931300"/>
                <a:gd name="connsiteY2" fmla="*/ 137239 h 1726830"/>
                <a:gd name="connsiteX3" fmla="*/ 886207 w 931300"/>
                <a:gd name="connsiteY3" fmla="*/ 205847 h 1726830"/>
                <a:gd name="connsiteX4" fmla="*/ 877154 w 931300"/>
                <a:gd name="connsiteY4" fmla="*/ 233008 h 1726830"/>
                <a:gd name="connsiteX5" fmla="*/ 895237 w 931300"/>
                <a:gd name="connsiteY5" fmla="*/ 294473 h 1726830"/>
                <a:gd name="connsiteX6" fmla="*/ 851408 w 931300"/>
                <a:gd name="connsiteY6" fmla="*/ 345918 h 1726830"/>
                <a:gd name="connsiteX7" fmla="*/ 795672 w 931300"/>
                <a:gd name="connsiteY7" fmla="*/ 363552 h 1726830"/>
                <a:gd name="connsiteX8" fmla="*/ 769927 w 931300"/>
                <a:gd name="connsiteY8" fmla="*/ 412616 h 1726830"/>
                <a:gd name="connsiteX9" fmla="*/ 706081 w 931300"/>
                <a:gd name="connsiteY9" fmla="*/ 406910 h 1726830"/>
                <a:gd name="connsiteX10" fmla="*/ 622690 w 931300"/>
                <a:gd name="connsiteY10" fmla="*/ 426926 h 1726830"/>
                <a:gd name="connsiteX11" fmla="*/ 568369 w 931300"/>
                <a:gd name="connsiteY11" fmla="*/ 468374 h 1726830"/>
                <a:gd name="connsiteX12" fmla="*/ 521688 w 931300"/>
                <a:gd name="connsiteY12" fmla="*/ 464578 h 1726830"/>
                <a:gd name="connsiteX13" fmla="*/ 492146 w 931300"/>
                <a:gd name="connsiteY13" fmla="*/ 476014 h 1726830"/>
                <a:gd name="connsiteX14" fmla="*/ 453243 w 931300"/>
                <a:gd name="connsiteY14" fmla="*/ 526633 h 1726830"/>
                <a:gd name="connsiteX15" fmla="*/ 403521 w 931300"/>
                <a:gd name="connsiteY15" fmla="*/ 539387 h 1726830"/>
                <a:gd name="connsiteX16" fmla="*/ 370160 w 931300"/>
                <a:gd name="connsiteY16" fmla="*/ 567986 h 1726830"/>
                <a:gd name="connsiteX17" fmla="*/ 365845 w 931300"/>
                <a:gd name="connsiteY17" fmla="*/ 606109 h 1726830"/>
                <a:gd name="connsiteX18" fmla="*/ 270571 w 931300"/>
                <a:gd name="connsiteY18" fmla="*/ 668517 h 1726830"/>
                <a:gd name="connsiteX19" fmla="*/ 232448 w 931300"/>
                <a:gd name="connsiteY19" fmla="*/ 738068 h 1726830"/>
                <a:gd name="connsiteX20" fmla="*/ 130951 w 931300"/>
                <a:gd name="connsiteY20" fmla="*/ 765252 h 1726830"/>
                <a:gd name="connsiteX21" fmla="*/ 115696 w 931300"/>
                <a:gd name="connsiteY21" fmla="*/ 801467 h 1726830"/>
                <a:gd name="connsiteX22" fmla="*/ 53288 w 931300"/>
                <a:gd name="connsiteY22" fmla="*/ 812430 h 1726830"/>
                <a:gd name="connsiteX23" fmla="*/ 26128 w 931300"/>
                <a:gd name="connsiteY23" fmla="*/ 830537 h 1726830"/>
                <a:gd name="connsiteX24" fmla="*/ 17074 w 931300"/>
                <a:gd name="connsiteY24" fmla="*/ 993499 h 1726830"/>
                <a:gd name="connsiteX25" fmla="*/ 26128 w 931300"/>
                <a:gd name="connsiteY25" fmla="*/ 1020659 h 1726830"/>
                <a:gd name="connsiteX26" fmla="*/ 85212 w 931300"/>
                <a:gd name="connsiteY26" fmla="*/ 1038766 h 1726830"/>
                <a:gd name="connsiteX27" fmla="*/ 67128 w 931300"/>
                <a:gd name="connsiteY27" fmla="*/ 1085447 h 1726830"/>
                <a:gd name="connsiteX28" fmla="*/ 161930 w 931300"/>
                <a:gd name="connsiteY28" fmla="*/ 1065455 h 1726830"/>
                <a:gd name="connsiteX29" fmla="*/ 282477 w 931300"/>
                <a:gd name="connsiteY29" fmla="*/ 1056920 h 1726830"/>
                <a:gd name="connsiteX30" fmla="*/ 297732 w 931300"/>
                <a:gd name="connsiteY30" fmla="*/ 1165515 h 1726830"/>
                <a:gd name="connsiteX31" fmla="*/ 303485 w 931300"/>
                <a:gd name="connsiteY31" fmla="*/ 1346066 h 1726830"/>
                <a:gd name="connsiteX32" fmla="*/ 354457 w 931300"/>
                <a:gd name="connsiteY32" fmla="*/ 1349885 h 1726830"/>
                <a:gd name="connsiteX33" fmla="*/ 383527 w 931300"/>
                <a:gd name="connsiteY33" fmla="*/ 1388008 h 1726830"/>
                <a:gd name="connsiteX34" fmla="*/ 469748 w 931300"/>
                <a:gd name="connsiteY34" fmla="*/ 1382798 h 1726830"/>
                <a:gd name="connsiteX35" fmla="*/ 582633 w 931300"/>
                <a:gd name="connsiteY35" fmla="*/ 1396638 h 1726830"/>
                <a:gd name="connsiteX36" fmla="*/ 621700 w 931300"/>
                <a:gd name="connsiteY36" fmla="*/ 1498584 h 1726830"/>
                <a:gd name="connsiteX37" fmla="*/ 243411 w 931300"/>
                <a:gd name="connsiteY37" fmla="*/ 1699669 h 1726830"/>
                <a:gd name="connsiteX38" fmla="*/ 143823 w 931300"/>
                <a:gd name="connsiteY38" fmla="*/ 1717776 h 1726830"/>
                <a:gd name="connsiteX39" fmla="*/ 116663 w 931300"/>
                <a:gd name="connsiteY39" fmla="*/ 1726830 h 1726830"/>
                <a:gd name="connsiteX0" fmla="*/ 897171 w 931300"/>
                <a:gd name="connsiteY0" fmla="*/ 0 h 1717776"/>
                <a:gd name="connsiteX1" fmla="*/ 913368 w 931300"/>
                <a:gd name="connsiteY1" fmla="*/ 53353 h 1717776"/>
                <a:gd name="connsiteX2" fmla="*/ 930508 w 931300"/>
                <a:gd name="connsiteY2" fmla="*/ 137239 h 1717776"/>
                <a:gd name="connsiteX3" fmla="*/ 886207 w 931300"/>
                <a:gd name="connsiteY3" fmla="*/ 205847 h 1717776"/>
                <a:gd name="connsiteX4" fmla="*/ 877154 w 931300"/>
                <a:gd name="connsiteY4" fmla="*/ 233008 h 1717776"/>
                <a:gd name="connsiteX5" fmla="*/ 895237 w 931300"/>
                <a:gd name="connsiteY5" fmla="*/ 294473 h 1717776"/>
                <a:gd name="connsiteX6" fmla="*/ 851408 w 931300"/>
                <a:gd name="connsiteY6" fmla="*/ 345918 h 1717776"/>
                <a:gd name="connsiteX7" fmla="*/ 795672 w 931300"/>
                <a:gd name="connsiteY7" fmla="*/ 363552 h 1717776"/>
                <a:gd name="connsiteX8" fmla="*/ 769927 w 931300"/>
                <a:gd name="connsiteY8" fmla="*/ 412616 h 1717776"/>
                <a:gd name="connsiteX9" fmla="*/ 706081 w 931300"/>
                <a:gd name="connsiteY9" fmla="*/ 406910 h 1717776"/>
                <a:gd name="connsiteX10" fmla="*/ 622690 w 931300"/>
                <a:gd name="connsiteY10" fmla="*/ 426926 h 1717776"/>
                <a:gd name="connsiteX11" fmla="*/ 568369 w 931300"/>
                <a:gd name="connsiteY11" fmla="*/ 468374 h 1717776"/>
                <a:gd name="connsiteX12" fmla="*/ 521688 w 931300"/>
                <a:gd name="connsiteY12" fmla="*/ 464578 h 1717776"/>
                <a:gd name="connsiteX13" fmla="*/ 492146 w 931300"/>
                <a:gd name="connsiteY13" fmla="*/ 476014 h 1717776"/>
                <a:gd name="connsiteX14" fmla="*/ 453243 w 931300"/>
                <a:gd name="connsiteY14" fmla="*/ 526633 h 1717776"/>
                <a:gd name="connsiteX15" fmla="*/ 403521 w 931300"/>
                <a:gd name="connsiteY15" fmla="*/ 539387 h 1717776"/>
                <a:gd name="connsiteX16" fmla="*/ 370160 w 931300"/>
                <a:gd name="connsiteY16" fmla="*/ 567986 h 1717776"/>
                <a:gd name="connsiteX17" fmla="*/ 365845 w 931300"/>
                <a:gd name="connsiteY17" fmla="*/ 606109 h 1717776"/>
                <a:gd name="connsiteX18" fmla="*/ 270571 w 931300"/>
                <a:gd name="connsiteY18" fmla="*/ 668517 h 1717776"/>
                <a:gd name="connsiteX19" fmla="*/ 232448 w 931300"/>
                <a:gd name="connsiteY19" fmla="*/ 738068 h 1717776"/>
                <a:gd name="connsiteX20" fmla="*/ 130951 w 931300"/>
                <a:gd name="connsiteY20" fmla="*/ 765252 h 1717776"/>
                <a:gd name="connsiteX21" fmla="*/ 115696 w 931300"/>
                <a:gd name="connsiteY21" fmla="*/ 801467 h 1717776"/>
                <a:gd name="connsiteX22" fmla="*/ 53288 w 931300"/>
                <a:gd name="connsiteY22" fmla="*/ 812430 h 1717776"/>
                <a:gd name="connsiteX23" fmla="*/ 26128 w 931300"/>
                <a:gd name="connsiteY23" fmla="*/ 830537 h 1717776"/>
                <a:gd name="connsiteX24" fmla="*/ 17074 w 931300"/>
                <a:gd name="connsiteY24" fmla="*/ 993499 h 1717776"/>
                <a:gd name="connsiteX25" fmla="*/ 26128 w 931300"/>
                <a:gd name="connsiteY25" fmla="*/ 1020659 h 1717776"/>
                <a:gd name="connsiteX26" fmla="*/ 85212 w 931300"/>
                <a:gd name="connsiteY26" fmla="*/ 1038766 h 1717776"/>
                <a:gd name="connsiteX27" fmla="*/ 67128 w 931300"/>
                <a:gd name="connsiteY27" fmla="*/ 1085447 h 1717776"/>
                <a:gd name="connsiteX28" fmla="*/ 161930 w 931300"/>
                <a:gd name="connsiteY28" fmla="*/ 1065455 h 1717776"/>
                <a:gd name="connsiteX29" fmla="*/ 282477 w 931300"/>
                <a:gd name="connsiteY29" fmla="*/ 1056920 h 1717776"/>
                <a:gd name="connsiteX30" fmla="*/ 297732 w 931300"/>
                <a:gd name="connsiteY30" fmla="*/ 1165515 h 1717776"/>
                <a:gd name="connsiteX31" fmla="*/ 303485 w 931300"/>
                <a:gd name="connsiteY31" fmla="*/ 1346066 h 1717776"/>
                <a:gd name="connsiteX32" fmla="*/ 354457 w 931300"/>
                <a:gd name="connsiteY32" fmla="*/ 1349885 h 1717776"/>
                <a:gd name="connsiteX33" fmla="*/ 383527 w 931300"/>
                <a:gd name="connsiteY33" fmla="*/ 1388008 h 1717776"/>
                <a:gd name="connsiteX34" fmla="*/ 469748 w 931300"/>
                <a:gd name="connsiteY34" fmla="*/ 1382798 h 1717776"/>
                <a:gd name="connsiteX35" fmla="*/ 582633 w 931300"/>
                <a:gd name="connsiteY35" fmla="*/ 1396638 h 1717776"/>
                <a:gd name="connsiteX36" fmla="*/ 621700 w 931300"/>
                <a:gd name="connsiteY36" fmla="*/ 1498584 h 1717776"/>
                <a:gd name="connsiteX37" fmla="*/ 243411 w 931300"/>
                <a:gd name="connsiteY37" fmla="*/ 1699669 h 1717776"/>
                <a:gd name="connsiteX38" fmla="*/ 143823 w 931300"/>
                <a:gd name="connsiteY38" fmla="*/ 1717776 h 1717776"/>
                <a:gd name="connsiteX0" fmla="*/ 897171 w 931300"/>
                <a:gd name="connsiteY0" fmla="*/ 0 h 1699669"/>
                <a:gd name="connsiteX1" fmla="*/ 913368 w 931300"/>
                <a:gd name="connsiteY1" fmla="*/ 53353 h 1699669"/>
                <a:gd name="connsiteX2" fmla="*/ 930508 w 931300"/>
                <a:gd name="connsiteY2" fmla="*/ 137239 h 1699669"/>
                <a:gd name="connsiteX3" fmla="*/ 886207 w 931300"/>
                <a:gd name="connsiteY3" fmla="*/ 205847 h 1699669"/>
                <a:gd name="connsiteX4" fmla="*/ 877154 w 931300"/>
                <a:gd name="connsiteY4" fmla="*/ 233008 h 1699669"/>
                <a:gd name="connsiteX5" fmla="*/ 895237 w 931300"/>
                <a:gd name="connsiteY5" fmla="*/ 294473 h 1699669"/>
                <a:gd name="connsiteX6" fmla="*/ 851408 w 931300"/>
                <a:gd name="connsiteY6" fmla="*/ 345918 h 1699669"/>
                <a:gd name="connsiteX7" fmla="*/ 795672 w 931300"/>
                <a:gd name="connsiteY7" fmla="*/ 363552 h 1699669"/>
                <a:gd name="connsiteX8" fmla="*/ 769927 w 931300"/>
                <a:gd name="connsiteY8" fmla="*/ 412616 h 1699669"/>
                <a:gd name="connsiteX9" fmla="*/ 706081 w 931300"/>
                <a:gd name="connsiteY9" fmla="*/ 406910 h 1699669"/>
                <a:gd name="connsiteX10" fmla="*/ 622690 w 931300"/>
                <a:gd name="connsiteY10" fmla="*/ 426926 h 1699669"/>
                <a:gd name="connsiteX11" fmla="*/ 568369 w 931300"/>
                <a:gd name="connsiteY11" fmla="*/ 468374 h 1699669"/>
                <a:gd name="connsiteX12" fmla="*/ 521688 w 931300"/>
                <a:gd name="connsiteY12" fmla="*/ 464578 h 1699669"/>
                <a:gd name="connsiteX13" fmla="*/ 492146 w 931300"/>
                <a:gd name="connsiteY13" fmla="*/ 476014 h 1699669"/>
                <a:gd name="connsiteX14" fmla="*/ 453243 w 931300"/>
                <a:gd name="connsiteY14" fmla="*/ 526633 h 1699669"/>
                <a:gd name="connsiteX15" fmla="*/ 403521 w 931300"/>
                <a:gd name="connsiteY15" fmla="*/ 539387 h 1699669"/>
                <a:gd name="connsiteX16" fmla="*/ 370160 w 931300"/>
                <a:gd name="connsiteY16" fmla="*/ 567986 h 1699669"/>
                <a:gd name="connsiteX17" fmla="*/ 365845 w 931300"/>
                <a:gd name="connsiteY17" fmla="*/ 606109 h 1699669"/>
                <a:gd name="connsiteX18" fmla="*/ 270571 w 931300"/>
                <a:gd name="connsiteY18" fmla="*/ 668517 h 1699669"/>
                <a:gd name="connsiteX19" fmla="*/ 232448 w 931300"/>
                <a:gd name="connsiteY19" fmla="*/ 738068 h 1699669"/>
                <a:gd name="connsiteX20" fmla="*/ 130951 w 931300"/>
                <a:gd name="connsiteY20" fmla="*/ 765252 h 1699669"/>
                <a:gd name="connsiteX21" fmla="*/ 115696 w 931300"/>
                <a:gd name="connsiteY21" fmla="*/ 801467 h 1699669"/>
                <a:gd name="connsiteX22" fmla="*/ 53288 w 931300"/>
                <a:gd name="connsiteY22" fmla="*/ 812430 h 1699669"/>
                <a:gd name="connsiteX23" fmla="*/ 26128 w 931300"/>
                <a:gd name="connsiteY23" fmla="*/ 830537 h 1699669"/>
                <a:gd name="connsiteX24" fmla="*/ 17074 w 931300"/>
                <a:gd name="connsiteY24" fmla="*/ 993499 h 1699669"/>
                <a:gd name="connsiteX25" fmla="*/ 26128 w 931300"/>
                <a:gd name="connsiteY25" fmla="*/ 1020659 h 1699669"/>
                <a:gd name="connsiteX26" fmla="*/ 85212 w 931300"/>
                <a:gd name="connsiteY26" fmla="*/ 1038766 h 1699669"/>
                <a:gd name="connsiteX27" fmla="*/ 67128 w 931300"/>
                <a:gd name="connsiteY27" fmla="*/ 1085447 h 1699669"/>
                <a:gd name="connsiteX28" fmla="*/ 161930 w 931300"/>
                <a:gd name="connsiteY28" fmla="*/ 1065455 h 1699669"/>
                <a:gd name="connsiteX29" fmla="*/ 282477 w 931300"/>
                <a:gd name="connsiteY29" fmla="*/ 1056920 h 1699669"/>
                <a:gd name="connsiteX30" fmla="*/ 297732 w 931300"/>
                <a:gd name="connsiteY30" fmla="*/ 1165515 h 1699669"/>
                <a:gd name="connsiteX31" fmla="*/ 303485 w 931300"/>
                <a:gd name="connsiteY31" fmla="*/ 1346066 h 1699669"/>
                <a:gd name="connsiteX32" fmla="*/ 354457 w 931300"/>
                <a:gd name="connsiteY32" fmla="*/ 1349885 h 1699669"/>
                <a:gd name="connsiteX33" fmla="*/ 383527 w 931300"/>
                <a:gd name="connsiteY33" fmla="*/ 1388008 h 1699669"/>
                <a:gd name="connsiteX34" fmla="*/ 469748 w 931300"/>
                <a:gd name="connsiteY34" fmla="*/ 1382798 h 1699669"/>
                <a:gd name="connsiteX35" fmla="*/ 582633 w 931300"/>
                <a:gd name="connsiteY35" fmla="*/ 1396638 h 1699669"/>
                <a:gd name="connsiteX36" fmla="*/ 621700 w 931300"/>
                <a:gd name="connsiteY36" fmla="*/ 1498584 h 1699669"/>
                <a:gd name="connsiteX37" fmla="*/ 243411 w 931300"/>
                <a:gd name="connsiteY37" fmla="*/ 1699669 h 1699669"/>
                <a:gd name="connsiteX0" fmla="*/ 897171 w 931300"/>
                <a:gd name="connsiteY0" fmla="*/ 0 h 1498584"/>
                <a:gd name="connsiteX1" fmla="*/ 913368 w 931300"/>
                <a:gd name="connsiteY1" fmla="*/ 53353 h 1498584"/>
                <a:gd name="connsiteX2" fmla="*/ 930508 w 931300"/>
                <a:gd name="connsiteY2" fmla="*/ 137239 h 1498584"/>
                <a:gd name="connsiteX3" fmla="*/ 886207 w 931300"/>
                <a:gd name="connsiteY3" fmla="*/ 205847 h 1498584"/>
                <a:gd name="connsiteX4" fmla="*/ 877154 w 931300"/>
                <a:gd name="connsiteY4" fmla="*/ 233008 h 1498584"/>
                <a:gd name="connsiteX5" fmla="*/ 895237 w 931300"/>
                <a:gd name="connsiteY5" fmla="*/ 294473 h 1498584"/>
                <a:gd name="connsiteX6" fmla="*/ 851408 w 931300"/>
                <a:gd name="connsiteY6" fmla="*/ 345918 h 1498584"/>
                <a:gd name="connsiteX7" fmla="*/ 795672 w 931300"/>
                <a:gd name="connsiteY7" fmla="*/ 363552 h 1498584"/>
                <a:gd name="connsiteX8" fmla="*/ 769927 w 931300"/>
                <a:gd name="connsiteY8" fmla="*/ 412616 h 1498584"/>
                <a:gd name="connsiteX9" fmla="*/ 706081 w 931300"/>
                <a:gd name="connsiteY9" fmla="*/ 406910 h 1498584"/>
                <a:gd name="connsiteX10" fmla="*/ 622690 w 931300"/>
                <a:gd name="connsiteY10" fmla="*/ 426926 h 1498584"/>
                <a:gd name="connsiteX11" fmla="*/ 568369 w 931300"/>
                <a:gd name="connsiteY11" fmla="*/ 468374 h 1498584"/>
                <a:gd name="connsiteX12" fmla="*/ 521688 w 931300"/>
                <a:gd name="connsiteY12" fmla="*/ 464578 h 1498584"/>
                <a:gd name="connsiteX13" fmla="*/ 492146 w 931300"/>
                <a:gd name="connsiteY13" fmla="*/ 476014 h 1498584"/>
                <a:gd name="connsiteX14" fmla="*/ 453243 w 931300"/>
                <a:gd name="connsiteY14" fmla="*/ 526633 h 1498584"/>
                <a:gd name="connsiteX15" fmla="*/ 403521 w 931300"/>
                <a:gd name="connsiteY15" fmla="*/ 539387 h 1498584"/>
                <a:gd name="connsiteX16" fmla="*/ 370160 w 931300"/>
                <a:gd name="connsiteY16" fmla="*/ 567986 h 1498584"/>
                <a:gd name="connsiteX17" fmla="*/ 365845 w 931300"/>
                <a:gd name="connsiteY17" fmla="*/ 606109 h 1498584"/>
                <a:gd name="connsiteX18" fmla="*/ 270571 w 931300"/>
                <a:gd name="connsiteY18" fmla="*/ 668517 h 1498584"/>
                <a:gd name="connsiteX19" fmla="*/ 232448 w 931300"/>
                <a:gd name="connsiteY19" fmla="*/ 738068 h 1498584"/>
                <a:gd name="connsiteX20" fmla="*/ 130951 w 931300"/>
                <a:gd name="connsiteY20" fmla="*/ 765252 h 1498584"/>
                <a:gd name="connsiteX21" fmla="*/ 115696 w 931300"/>
                <a:gd name="connsiteY21" fmla="*/ 801467 h 1498584"/>
                <a:gd name="connsiteX22" fmla="*/ 53288 w 931300"/>
                <a:gd name="connsiteY22" fmla="*/ 812430 h 1498584"/>
                <a:gd name="connsiteX23" fmla="*/ 26128 w 931300"/>
                <a:gd name="connsiteY23" fmla="*/ 830537 h 1498584"/>
                <a:gd name="connsiteX24" fmla="*/ 17074 w 931300"/>
                <a:gd name="connsiteY24" fmla="*/ 993499 h 1498584"/>
                <a:gd name="connsiteX25" fmla="*/ 26128 w 931300"/>
                <a:gd name="connsiteY25" fmla="*/ 1020659 h 1498584"/>
                <a:gd name="connsiteX26" fmla="*/ 85212 w 931300"/>
                <a:gd name="connsiteY26" fmla="*/ 1038766 h 1498584"/>
                <a:gd name="connsiteX27" fmla="*/ 67128 w 931300"/>
                <a:gd name="connsiteY27" fmla="*/ 1085447 h 1498584"/>
                <a:gd name="connsiteX28" fmla="*/ 161930 w 931300"/>
                <a:gd name="connsiteY28" fmla="*/ 1065455 h 1498584"/>
                <a:gd name="connsiteX29" fmla="*/ 282477 w 931300"/>
                <a:gd name="connsiteY29" fmla="*/ 1056920 h 1498584"/>
                <a:gd name="connsiteX30" fmla="*/ 297732 w 931300"/>
                <a:gd name="connsiteY30" fmla="*/ 1165515 h 1498584"/>
                <a:gd name="connsiteX31" fmla="*/ 303485 w 931300"/>
                <a:gd name="connsiteY31" fmla="*/ 1346066 h 1498584"/>
                <a:gd name="connsiteX32" fmla="*/ 354457 w 931300"/>
                <a:gd name="connsiteY32" fmla="*/ 1349885 h 1498584"/>
                <a:gd name="connsiteX33" fmla="*/ 383527 w 931300"/>
                <a:gd name="connsiteY33" fmla="*/ 1388008 h 1498584"/>
                <a:gd name="connsiteX34" fmla="*/ 469748 w 931300"/>
                <a:gd name="connsiteY34" fmla="*/ 1382798 h 1498584"/>
                <a:gd name="connsiteX35" fmla="*/ 582633 w 931300"/>
                <a:gd name="connsiteY35" fmla="*/ 1396638 h 1498584"/>
                <a:gd name="connsiteX36" fmla="*/ 621700 w 931300"/>
                <a:gd name="connsiteY36" fmla="*/ 1498584 h 1498584"/>
                <a:gd name="connsiteX0" fmla="*/ 897171 w 931300"/>
                <a:gd name="connsiteY0" fmla="*/ 0 h 1498584"/>
                <a:gd name="connsiteX1" fmla="*/ 913368 w 931300"/>
                <a:gd name="connsiteY1" fmla="*/ 53353 h 1498584"/>
                <a:gd name="connsiteX2" fmla="*/ 930508 w 931300"/>
                <a:gd name="connsiteY2" fmla="*/ 137239 h 1498584"/>
                <a:gd name="connsiteX3" fmla="*/ 886207 w 931300"/>
                <a:gd name="connsiteY3" fmla="*/ 205847 h 1498584"/>
                <a:gd name="connsiteX4" fmla="*/ 877154 w 931300"/>
                <a:gd name="connsiteY4" fmla="*/ 233008 h 1498584"/>
                <a:gd name="connsiteX5" fmla="*/ 895237 w 931300"/>
                <a:gd name="connsiteY5" fmla="*/ 294473 h 1498584"/>
                <a:gd name="connsiteX6" fmla="*/ 851408 w 931300"/>
                <a:gd name="connsiteY6" fmla="*/ 345918 h 1498584"/>
                <a:gd name="connsiteX7" fmla="*/ 795672 w 931300"/>
                <a:gd name="connsiteY7" fmla="*/ 363552 h 1498584"/>
                <a:gd name="connsiteX8" fmla="*/ 769927 w 931300"/>
                <a:gd name="connsiteY8" fmla="*/ 412616 h 1498584"/>
                <a:gd name="connsiteX9" fmla="*/ 706081 w 931300"/>
                <a:gd name="connsiteY9" fmla="*/ 406910 h 1498584"/>
                <a:gd name="connsiteX10" fmla="*/ 622690 w 931300"/>
                <a:gd name="connsiteY10" fmla="*/ 426926 h 1498584"/>
                <a:gd name="connsiteX11" fmla="*/ 568369 w 931300"/>
                <a:gd name="connsiteY11" fmla="*/ 468374 h 1498584"/>
                <a:gd name="connsiteX12" fmla="*/ 521688 w 931300"/>
                <a:gd name="connsiteY12" fmla="*/ 464578 h 1498584"/>
                <a:gd name="connsiteX13" fmla="*/ 492146 w 931300"/>
                <a:gd name="connsiteY13" fmla="*/ 476014 h 1498584"/>
                <a:gd name="connsiteX14" fmla="*/ 453243 w 931300"/>
                <a:gd name="connsiteY14" fmla="*/ 526633 h 1498584"/>
                <a:gd name="connsiteX15" fmla="*/ 403521 w 931300"/>
                <a:gd name="connsiteY15" fmla="*/ 539387 h 1498584"/>
                <a:gd name="connsiteX16" fmla="*/ 370160 w 931300"/>
                <a:gd name="connsiteY16" fmla="*/ 567986 h 1498584"/>
                <a:gd name="connsiteX17" fmla="*/ 365845 w 931300"/>
                <a:gd name="connsiteY17" fmla="*/ 606109 h 1498584"/>
                <a:gd name="connsiteX18" fmla="*/ 270571 w 931300"/>
                <a:gd name="connsiteY18" fmla="*/ 668517 h 1498584"/>
                <a:gd name="connsiteX19" fmla="*/ 232448 w 931300"/>
                <a:gd name="connsiteY19" fmla="*/ 738068 h 1498584"/>
                <a:gd name="connsiteX20" fmla="*/ 130951 w 931300"/>
                <a:gd name="connsiteY20" fmla="*/ 765252 h 1498584"/>
                <a:gd name="connsiteX21" fmla="*/ 115696 w 931300"/>
                <a:gd name="connsiteY21" fmla="*/ 801467 h 1498584"/>
                <a:gd name="connsiteX22" fmla="*/ 53288 w 931300"/>
                <a:gd name="connsiteY22" fmla="*/ 812430 h 1498584"/>
                <a:gd name="connsiteX23" fmla="*/ 26128 w 931300"/>
                <a:gd name="connsiteY23" fmla="*/ 830537 h 1498584"/>
                <a:gd name="connsiteX24" fmla="*/ 17074 w 931300"/>
                <a:gd name="connsiteY24" fmla="*/ 993499 h 1498584"/>
                <a:gd name="connsiteX25" fmla="*/ 26128 w 931300"/>
                <a:gd name="connsiteY25" fmla="*/ 1020659 h 1498584"/>
                <a:gd name="connsiteX26" fmla="*/ 85212 w 931300"/>
                <a:gd name="connsiteY26" fmla="*/ 1038766 h 1498584"/>
                <a:gd name="connsiteX27" fmla="*/ 67128 w 931300"/>
                <a:gd name="connsiteY27" fmla="*/ 1085447 h 1498584"/>
                <a:gd name="connsiteX28" fmla="*/ 161930 w 931300"/>
                <a:gd name="connsiteY28" fmla="*/ 1065455 h 1498584"/>
                <a:gd name="connsiteX29" fmla="*/ 282477 w 931300"/>
                <a:gd name="connsiteY29" fmla="*/ 1056920 h 1498584"/>
                <a:gd name="connsiteX30" fmla="*/ 297732 w 931300"/>
                <a:gd name="connsiteY30" fmla="*/ 1165515 h 1498584"/>
                <a:gd name="connsiteX31" fmla="*/ 303485 w 931300"/>
                <a:gd name="connsiteY31" fmla="*/ 1346066 h 1498584"/>
                <a:gd name="connsiteX32" fmla="*/ 354457 w 931300"/>
                <a:gd name="connsiteY32" fmla="*/ 1349885 h 1498584"/>
                <a:gd name="connsiteX33" fmla="*/ 383527 w 931300"/>
                <a:gd name="connsiteY33" fmla="*/ 1388008 h 1498584"/>
                <a:gd name="connsiteX34" fmla="*/ 469748 w 931300"/>
                <a:gd name="connsiteY34" fmla="*/ 1382798 h 1498584"/>
                <a:gd name="connsiteX35" fmla="*/ 582633 w 931300"/>
                <a:gd name="connsiteY35" fmla="*/ 1396638 h 1498584"/>
                <a:gd name="connsiteX36" fmla="*/ 607413 w 931300"/>
                <a:gd name="connsiteY36" fmla="*/ 1498584 h 1498584"/>
                <a:gd name="connsiteX0" fmla="*/ 897171 w 931300"/>
                <a:gd name="connsiteY0" fmla="*/ 0 h 1477153"/>
                <a:gd name="connsiteX1" fmla="*/ 913368 w 931300"/>
                <a:gd name="connsiteY1" fmla="*/ 53353 h 1477153"/>
                <a:gd name="connsiteX2" fmla="*/ 930508 w 931300"/>
                <a:gd name="connsiteY2" fmla="*/ 137239 h 1477153"/>
                <a:gd name="connsiteX3" fmla="*/ 886207 w 931300"/>
                <a:gd name="connsiteY3" fmla="*/ 205847 h 1477153"/>
                <a:gd name="connsiteX4" fmla="*/ 877154 w 931300"/>
                <a:gd name="connsiteY4" fmla="*/ 233008 h 1477153"/>
                <a:gd name="connsiteX5" fmla="*/ 895237 w 931300"/>
                <a:gd name="connsiteY5" fmla="*/ 294473 h 1477153"/>
                <a:gd name="connsiteX6" fmla="*/ 851408 w 931300"/>
                <a:gd name="connsiteY6" fmla="*/ 345918 h 1477153"/>
                <a:gd name="connsiteX7" fmla="*/ 795672 w 931300"/>
                <a:gd name="connsiteY7" fmla="*/ 363552 h 1477153"/>
                <a:gd name="connsiteX8" fmla="*/ 769927 w 931300"/>
                <a:gd name="connsiteY8" fmla="*/ 412616 h 1477153"/>
                <a:gd name="connsiteX9" fmla="*/ 706081 w 931300"/>
                <a:gd name="connsiteY9" fmla="*/ 406910 h 1477153"/>
                <a:gd name="connsiteX10" fmla="*/ 622690 w 931300"/>
                <a:gd name="connsiteY10" fmla="*/ 426926 h 1477153"/>
                <a:gd name="connsiteX11" fmla="*/ 568369 w 931300"/>
                <a:gd name="connsiteY11" fmla="*/ 468374 h 1477153"/>
                <a:gd name="connsiteX12" fmla="*/ 521688 w 931300"/>
                <a:gd name="connsiteY12" fmla="*/ 464578 h 1477153"/>
                <a:gd name="connsiteX13" fmla="*/ 492146 w 931300"/>
                <a:gd name="connsiteY13" fmla="*/ 476014 h 1477153"/>
                <a:gd name="connsiteX14" fmla="*/ 453243 w 931300"/>
                <a:gd name="connsiteY14" fmla="*/ 526633 h 1477153"/>
                <a:gd name="connsiteX15" fmla="*/ 403521 w 931300"/>
                <a:gd name="connsiteY15" fmla="*/ 539387 h 1477153"/>
                <a:gd name="connsiteX16" fmla="*/ 370160 w 931300"/>
                <a:gd name="connsiteY16" fmla="*/ 567986 h 1477153"/>
                <a:gd name="connsiteX17" fmla="*/ 365845 w 931300"/>
                <a:gd name="connsiteY17" fmla="*/ 606109 h 1477153"/>
                <a:gd name="connsiteX18" fmla="*/ 270571 w 931300"/>
                <a:gd name="connsiteY18" fmla="*/ 668517 h 1477153"/>
                <a:gd name="connsiteX19" fmla="*/ 232448 w 931300"/>
                <a:gd name="connsiteY19" fmla="*/ 738068 h 1477153"/>
                <a:gd name="connsiteX20" fmla="*/ 130951 w 931300"/>
                <a:gd name="connsiteY20" fmla="*/ 765252 h 1477153"/>
                <a:gd name="connsiteX21" fmla="*/ 115696 w 931300"/>
                <a:gd name="connsiteY21" fmla="*/ 801467 h 1477153"/>
                <a:gd name="connsiteX22" fmla="*/ 53288 w 931300"/>
                <a:gd name="connsiteY22" fmla="*/ 812430 h 1477153"/>
                <a:gd name="connsiteX23" fmla="*/ 26128 w 931300"/>
                <a:gd name="connsiteY23" fmla="*/ 830537 h 1477153"/>
                <a:gd name="connsiteX24" fmla="*/ 17074 w 931300"/>
                <a:gd name="connsiteY24" fmla="*/ 993499 h 1477153"/>
                <a:gd name="connsiteX25" fmla="*/ 26128 w 931300"/>
                <a:gd name="connsiteY25" fmla="*/ 1020659 h 1477153"/>
                <a:gd name="connsiteX26" fmla="*/ 85212 w 931300"/>
                <a:gd name="connsiteY26" fmla="*/ 1038766 h 1477153"/>
                <a:gd name="connsiteX27" fmla="*/ 67128 w 931300"/>
                <a:gd name="connsiteY27" fmla="*/ 1085447 h 1477153"/>
                <a:gd name="connsiteX28" fmla="*/ 161930 w 931300"/>
                <a:gd name="connsiteY28" fmla="*/ 1065455 h 1477153"/>
                <a:gd name="connsiteX29" fmla="*/ 282477 w 931300"/>
                <a:gd name="connsiteY29" fmla="*/ 1056920 h 1477153"/>
                <a:gd name="connsiteX30" fmla="*/ 297732 w 931300"/>
                <a:gd name="connsiteY30" fmla="*/ 1165515 h 1477153"/>
                <a:gd name="connsiteX31" fmla="*/ 303485 w 931300"/>
                <a:gd name="connsiteY31" fmla="*/ 1346066 h 1477153"/>
                <a:gd name="connsiteX32" fmla="*/ 354457 w 931300"/>
                <a:gd name="connsiteY32" fmla="*/ 1349885 h 1477153"/>
                <a:gd name="connsiteX33" fmla="*/ 383527 w 931300"/>
                <a:gd name="connsiteY33" fmla="*/ 1388008 h 1477153"/>
                <a:gd name="connsiteX34" fmla="*/ 469748 w 931300"/>
                <a:gd name="connsiteY34" fmla="*/ 1382798 h 1477153"/>
                <a:gd name="connsiteX35" fmla="*/ 582633 w 931300"/>
                <a:gd name="connsiteY35" fmla="*/ 1396638 h 1477153"/>
                <a:gd name="connsiteX36" fmla="*/ 605031 w 931300"/>
                <a:gd name="connsiteY36" fmla="*/ 1477153 h 1477153"/>
                <a:gd name="connsiteX0" fmla="*/ 897171 w 931300"/>
                <a:gd name="connsiteY0" fmla="*/ 0 h 1503346"/>
                <a:gd name="connsiteX1" fmla="*/ 913368 w 931300"/>
                <a:gd name="connsiteY1" fmla="*/ 53353 h 1503346"/>
                <a:gd name="connsiteX2" fmla="*/ 930508 w 931300"/>
                <a:gd name="connsiteY2" fmla="*/ 137239 h 1503346"/>
                <a:gd name="connsiteX3" fmla="*/ 886207 w 931300"/>
                <a:gd name="connsiteY3" fmla="*/ 205847 h 1503346"/>
                <a:gd name="connsiteX4" fmla="*/ 877154 w 931300"/>
                <a:gd name="connsiteY4" fmla="*/ 233008 h 1503346"/>
                <a:gd name="connsiteX5" fmla="*/ 895237 w 931300"/>
                <a:gd name="connsiteY5" fmla="*/ 294473 h 1503346"/>
                <a:gd name="connsiteX6" fmla="*/ 851408 w 931300"/>
                <a:gd name="connsiteY6" fmla="*/ 345918 h 1503346"/>
                <a:gd name="connsiteX7" fmla="*/ 795672 w 931300"/>
                <a:gd name="connsiteY7" fmla="*/ 363552 h 1503346"/>
                <a:gd name="connsiteX8" fmla="*/ 769927 w 931300"/>
                <a:gd name="connsiteY8" fmla="*/ 412616 h 1503346"/>
                <a:gd name="connsiteX9" fmla="*/ 706081 w 931300"/>
                <a:gd name="connsiteY9" fmla="*/ 406910 h 1503346"/>
                <a:gd name="connsiteX10" fmla="*/ 622690 w 931300"/>
                <a:gd name="connsiteY10" fmla="*/ 426926 h 1503346"/>
                <a:gd name="connsiteX11" fmla="*/ 568369 w 931300"/>
                <a:gd name="connsiteY11" fmla="*/ 468374 h 1503346"/>
                <a:gd name="connsiteX12" fmla="*/ 521688 w 931300"/>
                <a:gd name="connsiteY12" fmla="*/ 464578 h 1503346"/>
                <a:gd name="connsiteX13" fmla="*/ 492146 w 931300"/>
                <a:gd name="connsiteY13" fmla="*/ 476014 h 1503346"/>
                <a:gd name="connsiteX14" fmla="*/ 453243 w 931300"/>
                <a:gd name="connsiteY14" fmla="*/ 526633 h 1503346"/>
                <a:gd name="connsiteX15" fmla="*/ 403521 w 931300"/>
                <a:gd name="connsiteY15" fmla="*/ 539387 h 1503346"/>
                <a:gd name="connsiteX16" fmla="*/ 370160 w 931300"/>
                <a:gd name="connsiteY16" fmla="*/ 567986 h 1503346"/>
                <a:gd name="connsiteX17" fmla="*/ 365845 w 931300"/>
                <a:gd name="connsiteY17" fmla="*/ 606109 h 1503346"/>
                <a:gd name="connsiteX18" fmla="*/ 270571 w 931300"/>
                <a:gd name="connsiteY18" fmla="*/ 668517 h 1503346"/>
                <a:gd name="connsiteX19" fmla="*/ 232448 w 931300"/>
                <a:gd name="connsiteY19" fmla="*/ 738068 h 1503346"/>
                <a:gd name="connsiteX20" fmla="*/ 130951 w 931300"/>
                <a:gd name="connsiteY20" fmla="*/ 765252 h 1503346"/>
                <a:gd name="connsiteX21" fmla="*/ 115696 w 931300"/>
                <a:gd name="connsiteY21" fmla="*/ 801467 h 1503346"/>
                <a:gd name="connsiteX22" fmla="*/ 53288 w 931300"/>
                <a:gd name="connsiteY22" fmla="*/ 812430 h 1503346"/>
                <a:gd name="connsiteX23" fmla="*/ 26128 w 931300"/>
                <a:gd name="connsiteY23" fmla="*/ 830537 h 1503346"/>
                <a:gd name="connsiteX24" fmla="*/ 17074 w 931300"/>
                <a:gd name="connsiteY24" fmla="*/ 993499 h 1503346"/>
                <a:gd name="connsiteX25" fmla="*/ 26128 w 931300"/>
                <a:gd name="connsiteY25" fmla="*/ 1020659 h 1503346"/>
                <a:gd name="connsiteX26" fmla="*/ 85212 w 931300"/>
                <a:gd name="connsiteY26" fmla="*/ 1038766 h 1503346"/>
                <a:gd name="connsiteX27" fmla="*/ 67128 w 931300"/>
                <a:gd name="connsiteY27" fmla="*/ 1085447 h 1503346"/>
                <a:gd name="connsiteX28" fmla="*/ 161930 w 931300"/>
                <a:gd name="connsiteY28" fmla="*/ 1065455 h 1503346"/>
                <a:gd name="connsiteX29" fmla="*/ 282477 w 931300"/>
                <a:gd name="connsiteY29" fmla="*/ 1056920 h 1503346"/>
                <a:gd name="connsiteX30" fmla="*/ 297732 w 931300"/>
                <a:gd name="connsiteY30" fmla="*/ 1165515 h 1503346"/>
                <a:gd name="connsiteX31" fmla="*/ 303485 w 931300"/>
                <a:gd name="connsiteY31" fmla="*/ 1346066 h 1503346"/>
                <a:gd name="connsiteX32" fmla="*/ 354457 w 931300"/>
                <a:gd name="connsiteY32" fmla="*/ 1349885 h 1503346"/>
                <a:gd name="connsiteX33" fmla="*/ 383527 w 931300"/>
                <a:gd name="connsiteY33" fmla="*/ 1388008 h 1503346"/>
                <a:gd name="connsiteX34" fmla="*/ 469748 w 931300"/>
                <a:gd name="connsiteY34" fmla="*/ 1382798 h 1503346"/>
                <a:gd name="connsiteX35" fmla="*/ 582633 w 931300"/>
                <a:gd name="connsiteY35" fmla="*/ 1396638 h 1503346"/>
                <a:gd name="connsiteX36" fmla="*/ 605031 w 931300"/>
                <a:gd name="connsiteY36" fmla="*/ 1503346 h 1503346"/>
                <a:gd name="connsiteX0" fmla="*/ 897171 w 931300"/>
                <a:gd name="connsiteY0" fmla="*/ 0 h 1503346"/>
                <a:gd name="connsiteX1" fmla="*/ 913368 w 931300"/>
                <a:gd name="connsiteY1" fmla="*/ 53353 h 1503346"/>
                <a:gd name="connsiteX2" fmla="*/ 930508 w 931300"/>
                <a:gd name="connsiteY2" fmla="*/ 137239 h 1503346"/>
                <a:gd name="connsiteX3" fmla="*/ 886207 w 931300"/>
                <a:gd name="connsiteY3" fmla="*/ 205847 h 1503346"/>
                <a:gd name="connsiteX4" fmla="*/ 877154 w 931300"/>
                <a:gd name="connsiteY4" fmla="*/ 233008 h 1503346"/>
                <a:gd name="connsiteX5" fmla="*/ 895237 w 931300"/>
                <a:gd name="connsiteY5" fmla="*/ 294473 h 1503346"/>
                <a:gd name="connsiteX6" fmla="*/ 851408 w 931300"/>
                <a:gd name="connsiteY6" fmla="*/ 345918 h 1503346"/>
                <a:gd name="connsiteX7" fmla="*/ 795672 w 931300"/>
                <a:gd name="connsiteY7" fmla="*/ 363552 h 1503346"/>
                <a:gd name="connsiteX8" fmla="*/ 769927 w 931300"/>
                <a:gd name="connsiteY8" fmla="*/ 412616 h 1503346"/>
                <a:gd name="connsiteX9" fmla="*/ 706081 w 931300"/>
                <a:gd name="connsiteY9" fmla="*/ 406910 h 1503346"/>
                <a:gd name="connsiteX10" fmla="*/ 622690 w 931300"/>
                <a:gd name="connsiteY10" fmla="*/ 426926 h 1503346"/>
                <a:gd name="connsiteX11" fmla="*/ 568369 w 931300"/>
                <a:gd name="connsiteY11" fmla="*/ 468374 h 1503346"/>
                <a:gd name="connsiteX12" fmla="*/ 521688 w 931300"/>
                <a:gd name="connsiteY12" fmla="*/ 464578 h 1503346"/>
                <a:gd name="connsiteX13" fmla="*/ 492146 w 931300"/>
                <a:gd name="connsiteY13" fmla="*/ 476014 h 1503346"/>
                <a:gd name="connsiteX14" fmla="*/ 453243 w 931300"/>
                <a:gd name="connsiteY14" fmla="*/ 526633 h 1503346"/>
                <a:gd name="connsiteX15" fmla="*/ 403521 w 931300"/>
                <a:gd name="connsiteY15" fmla="*/ 539387 h 1503346"/>
                <a:gd name="connsiteX16" fmla="*/ 370160 w 931300"/>
                <a:gd name="connsiteY16" fmla="*/ 567986 h 1503346"/>
                <a:gd name="connsiteX17" fmla="*/ 365845 w 931300"/>
                <a:gd name="connsiteY17" fmla="*/ 606109 h 1503346"/>
                <a:gd name="connsiteX18" fmla="*/ 270571 w 931300"/>
                <a:gd name="connsiteY18" fmla="*/ 668517 h 1503346"/>
                <a:gd name="connsiteX19" fmla="*/ 232448 w 931300"/>
                <a:gd name="connsiteY19" fmla="*/ 738068 h 1503346"/>
                <a:gd name="connsiteX20" fmla="*/ 130951 w 931300"/>
                <a:gd name="connsiteY20" fmla="*/ 765252 h 1503346"/>
                <a:gd name="connsiteX21" fmla="*/ 115696 w 931300"/>
                <a:gd name="connsiteY21" fmla="*/ 801467 h 1503346"/>
                <a:gd name="connsiteX22" fmla="*/ 53288 w 931300"/>
                <a:gd name="connsiteY22" fmla="*/ 812430 h 1503346"/>
                <a:gd name="connsiteX23" fmla="*/ 26128 w 931300"/>
                <a:gd name="connsiteY23" fmla="*/ 830537 h 1503346"/>
                <a:gd name="connsiteX24" fmla="*/ 17074 w 931300"/>
                <a:gd name="connsiteY24" fmla="*/ 993499 h 1503346"/>
                <a:gd name="connsiteX25" fmla="*/ 26128 w 931300"/>
                <a:gd name="connsiteY25" fmla="*/ 1020659 h 1503346"/>
                <a:gd name="connsiteX26" fmla="*/ 85212 w 931300"/>
                <a:gd name="connsiteY26" fmla="*/ 1038766 h 1503346"/>
                <a:gd name="connsiteX27" fmla="*/ 67128 w 931300"/>
                <a:gd name="connsiteY27" fmla="*/ 1085447 h 1503346"/>
                <a:gd name="connsiteX28" fmla="*/ 161930 w 931300"/>
                <a:gd name="connsiteY28" fmla="*/ 1065455 h 1503346"/>
                <a:gd name="connsiteX29" fmla="*/ 282477 w 931300"/>
                <a:gd name="connsiteY29" fmla="*/ 1056920 h 1503346"/>
                <a:gd name="connsiteX30" fmla="*/ 297732 w 931300"/>
                <a:gd name="connsiteY30" fmla="*/ 1165515 h 1503346"/>
                <a:gd name="connsiteX31" fmla="*/ 303485 w 931300"/>
                <a:gd name="connsiteY31" fmla="*/ 1346066 h 1503346"/>
                <a:gd name="connsiteX32" fmla="*/ 354457 w 931300"/>
                <a:gd name="connsiteY32" fmla="*/ 1349885 h 1503346"/>
                <a:gd name="connsiteX33" fmla="*/ 383527 w 931300"/>
                <a:gd name="connsiteY33" fmla="*/ 1388008 h 1503346"/>
                <a:gd name="connsiteX34" fmla="*/ 469748 w 931300"/>
                <a:gd name="connsiteY34" fmla="*/ 1382798 h 1503346"/>
                <a:gd name="connsiteX35" fmla="*/ 582633 w 931300"/>
                <a:gd name="connsiteY35" fmla="*/ 1396638 h 1503346"/>
                <a:gd name="connsiteX36" fmla="*/ 588971 w 931300"/>
                <a:gd name="connsiteY36" fmla="*/ 1443417 h 1503346"/>
                <a:gd name="connsiteX37" fmla="*/ 605031 w 931300"/>
                <a:gd name="connsiteY37" fmla="*/ 1503346 h 1503346"/>
                <a:gd name="connsiteX0" fmla="*/ 897171 w 931300"/>
                <a:gd name="connsiteY0" fmla="*/ 0 h 1503346"/>
                <a:gd name="connsiteX1" fmla="*/ 913368 w 931300"/>
                <a:gd name="connsiteY1" fmla="*/ 53353 h 1503346"/>
                <a:gd name="connsiteX2" fmla="*/ 930508 w 931300"/>
                <a:gd name="connsiteY2" fmla="*/ 137239 h 1503346"/>
                <a:gd name="connsiteX3" fmla="*/ 886207 w 931300"/>
                <a:gd name="connsiteY3" fmla="*/ 205847 h 1503346"/>
                <a:gd name="connsiteX4" fmla="*/ 877154 w 931300"/>
                <a:gd name="connsiteY4" fmla="*/ 233008 h 1503346"/>
                <a:gd name="connsiteX5" fmla="*/ 895237 w 931300"/>
                <a:gd name="connsiteY5" fmla="*/ 294473 h 1503346"/>
                <a:gd name="connsiteX6" fmla="*/ 851408 w 931300"/>
                <a:gd name="connsiteY6" fmla="*/ 345918 h 1503346"/>
                <a:gd name="connsiteX7" fmla="*/ 795672 w 931300"/>
                <a:gd name="connsiteY7" fmla="*/ 363552 h 1503346"/>
                <a:gd name="connsiteX8" fmla="*/ 769927 w 931300"/>
                <a:gd name="connsiteY8" fmla="*/ 412616 h 1503346"/>
                <a:gd name="connsiteX9" fmla="*/ 706081 w 931300"/>
                <a:gd name="connsiteY9" fmla="*/ 406910 h 1503346"/>
                <a:gd name="connsiteX10" fmla="*/ 622690 w 931300"/>
                <a:gd name="connsiteY10" fmla="*/ 426926 h 1503346"/>
                <a:gd name="connsiteX11" fmla="*/ 568369 w 931300"/>
                <a:gd name="connsiteY11" fmla="*/ 468374 h 1503346"/>
                <a:gd name="connsiteX12" fmla="*/ 521688 w 931300"/>
                <a:gd name="connsiteY12" fmla="*/ 464578 h 1503346"/>
                <a:gd name="connsiteX13" fmla="*/ 492146 w 931300"/>
                <a:gd name="connsiteY13" fmla="*/ 476014 h 1503346"/>
                <a:gd name="connsiteX14" fmla="*/ 453243 w 931300"/>
                <a:gd name="connsiteY14" fmla="*/ 526633 h 1503346"/>
                <a:gd name="connsiteX15" fmla="*/ 403521 w 931300"/>
                <a:gd name="connsiteY15" fmla="*/ 539387 h 1503346"/>
                <a:gd name="connsiteX16" fmla="*/ 370160 w 931300"/>
                <a:gd name="connsiteY16" fmla="*/ 567986 h 1503346"/>
                <a:gd name="connsiteX17" fmla="*/ 365845 w 931300"/>
                <a:gd name="connsiteY17" fmla="*/ 606109 h 1503346"/>
                <a:gd name="connsiteX18" fmla="*/ 270571 w 931300"/>
                <a:gd name="connsiteY18" fmla="*/ 668517 h 1503346"/>
                <a:gd name="connsiteX19" fmla="*/ 232448 w 931300"/>
                <a:gd name="connsiteY19" fmla="*/ 738068 h 1503346"/>
                <a:gd name="connsiteX20" fmla="*/ 130951 w 931300"/>
                <a:gd name="connsiteY20" fmla="*/ 765252 h 1503346"/>
                <a:gd name="connsiteX21" fmla="*/ 115696 w 931300"/>
                <a:gd name="connsiteY21" fmla="*/ 801467 h 1503346"/>
                <a:gd name="connsiteX22" fmla="*/ 53288 w 931300"/>
                <a:gd name="connsiteY22" fmla="*/ 812430 h 1503346"/>
                <a:gd name="connsiteX23" fmla="*/ 26128 w 931300"/>
                <a:gd name="connsiteY23" fmla="*/ 830537 h 1503346"/>
                <a:gd name="connsiteX24" fmla="*/ 17074 w 931300"/>
                <a:gd name="connsiteY24" fmla="*/ 993499 h 1503346"/>
                <a:gd name="connsiteX25" fmla="*/ 26128 w 931300"/>
                <a:gd name="connsiteY25" fmla="*/ 1020659 h 1503346"/>
                <a:gd name="connsiteX26" fmla="*/ 85212 w 931300"/>
                <a:gd name="connsiteY26" fmla="*/ 1038766 h 1503346"/>
                <a:gd name="connsiteX27" fmla="*/ 67128 w 931300"/>
                <a:gd name="connsiteY27" fmla="*/ 1085447 h 1503346"/>
                <a:gd name="connsiteX28" fmla="*/ 161930 w 931300"/>
                <a:gd name="connsiteY28" fmla="*/ 1065455 h 1503346"/>
                <a:gd name="connsiteX29" fmla="*/ 282477 w 931300"/>
                <a:gd name="connsiteY29" fmla="*/ 1056920 h 1503346"/>
                <a:gd name="connsiteX30" fmla="*/ 297732 w 931300"/>
                <a:gd name="connsiteY30" fmla="*/ 1165515 h 1503346"/>
                <a:gd name="connsiteX31" fmla="*/ 303485 w 931300"/>
                <a:gd name="connsiteY31" fmla="*/ 1346066 h 1503346"/>
                <a:gd name="connsiteX32" fmla="*/ 354457 w 931300"/>
                <a:gd name="connsiteY32" fmla="*/ 1349885 h 1503346"/>
                <a:gd name="connsiteX33" fmla="*/ 383527 w 931300"/>
                <a:gd name="connsiteY33" fmla="*/ 1388008 h 1503346"/>
                <a:gd name="connsiteX34" fmla="*/ 469748 w 931300"/>
                <a:gd name="connsiteY34" fmla="*/ 1382798 h 1503346"/>
                <a:gd name="connsiteX35" fmla="*/ 582633 w 931300"/>
                <a:gd name="connsiteY35" fmla="*/ 1396638 h 1503346"/>
                <a:gd name="connsiteX36" fmla="*/ 610403 w 931300"/>
                <a:gd name="connsiteY36" fmla="*/ 1441036 h 1503346"/>
                <a:gd name="connsiteX37" fmla="*/ 605031 w 931300"/>
                <a:gd name="connsiteY37" fmla="*/ 1503346 h 1503346"/>
                <a:gd name="connsiteX0" fmla="*/ 897171 w 931300"/>
                <a:gd name="connsiteY0" fmla="*/ 0 h 1503346"/>
                <a:gd name="connsiteX1" fmla="*/ 913368 w 931300"/>
                <a:gd name="connsiteY1" fmla="*/ 53353 h 1503346"/>
                <a:gd name="connsiteX2" fmla="*/ 930508 w 931300"/>
                <a:gd name="connsiteY2" fmla="*/ 137239 h 1503346"/>
                <a:gd name="connsiteX3" fmla="*/ 886207 w 931300"/>
                <a:gd name="connsiteY3" fmla="*/ 205847 h 1503346"/>
                <a:gd name="connsiteX4" fmla="*/ 877154 w 931300"/>
                <a:gd name="connsiteY4" fmla="*/ 233008 h 1503346"/>
                <a:gd name="connsiteX5" fmla="*/ 895237 w 931300"/>
                <a:gd name="connsiteY5" fmla="*/ 294473 h 1503346"/>
                <a:gd name="connsiteX6" fmla="*/ 851408 w 931300"/>
                <a:gd name="connsiteY6" fmla="*/ 345918 h 1503346"/>
                <a:gd name="connsiteX7" fmla="*/ 795672 w 931300"/>
                <a:gd name="connsiteY7" fmla="*/ 363552 h 1503346"/>
                <a:gd name="connsiteX8" fmla="*/ 769927 w 931300"/>
                <a:gd name="connsiteY8" fmla="*/ 412616 h 1503346"/>
                <a:gd name="connsiteX9" fmla="*/ 706081 w 931300"/>
                <a:gd name="connsiteY9" fmla="*/ 406910 h 1503346"/>
                <a:gd name="connsiteX10" fmla="*/ 622690 w 931300"/>
                <a:gd name="connsiteY10" fmla="*/ 426926 h 1503346"/>
                <a:gd name="connsiteX11" fmla="*/ 568369 w 931300"/>
                <a:gd name="connsiteY11" fmla="*/ 468374 h 1503346"/>
                <a:gd name="connsiteX12" fmla="*/ 521688 w 931300"/>
                <a:gd name="connsiteY12" fmla="*/ 464578 h 1503346"/>
                <a:gd name="connsiteX13" fmla="*/ 492146 w 931300"/>
                <a:gd name="connsiteY13" fmla="*/ 476014 h 1503346"/>
                <a:gd name="connsiteX14" fmla="*/ 453243 w 931300"/>
                <a:gd name="connsiteY14" fmla="*/ 526633 h 1503346"/>
                <a:gd name="connsiteX15" fmla="*/ 403521 w 931300"/>
                <a:gd name="connsiteY15" fmla="*/ 539387 h 1503346"/>
                <a:gd name="connsiteX16" fmla="*/ 370160 w 931300"/>
                <a:gd name="connsiteY16" fmla="*/ 567986 h 1503346"/>
                <a:gd name="connsiteX17" fmla="*/ 365845 w 931300"/>
                <a:gd name="connsiteY17" fmla="*/ 606109 h 1503346"/>
                <a:gd name="connsiteX18" fmla="*/ 270571 w 931300"/>
                <a:gd name="connsiteY18" fmla="*/ 668517 h 1503346"/>
                <a:gd name="connsiteX19" fmla="*/ 232448 w 931300"/>
                <a:gd name="connsiteY19" fmla="*/ 738068 h 1503346"/>
                <a:gd name="connsiteX20" fmla="*/ 130951 w 931300"/>
                <a:gd name="connsiteY20" fmla="*/ 765252 h 1503346"/>
                <a:gd name="connsiteX21" fmla="*/ 115696 w 931300"/>
                <a:gd name="connsiteY21" fmla="*/ 801467 h 1503346"/>
                <a:gd name="connsiteX22" fmla="*/ 53288 w 931300"/>
                <a:gd name="connsiteY22" fmla="*/ 812430 h 1503346"/>
                <a:gd name="connsiteX23" fmla="*/ 26128 w 931300"/>
                <a:gd name="connsiteY23" fmla="*/ 830537 h 1503346"/>
                <a:gd name="connsiteX24" fmla="*/ 17074 w 931300"/>
                <a:gd name="connsiteY24" fmla="*/ 993499 h 1503346"/>
                <a:gd name="connsiteX25" fmla="*/ 26128 w 931300"/>
                <a:gd name="connsiteY25" fmla="*/ 1020659 h 1503346"/>
                <a:gd name="connsiteX26" fmla="*/ 85212 w 931300"/>
                <a:gd name="connsiteY26" fmla="*/ 1038766 h 1503346"/>
                <a:gd name="connsiteX27" fmla="*/ 67128 w 931300"/>
                <a:gd name="connsiteY27" fmla="*/ 1085447 h 1503346"/>
                <a:gd name="connsiteX28" fmla="*/ 161930 w 931300"/>
                <a:gd name="connsiteY28" fmla="*/ 1065455 h 1503346"/>
                <a:gd name="connsiteX29" fmla="*/ 282477 w 931300"/>
                <a:gd name="connsiteY29" fmla="*/ 1056920 h 1503346"/>
                <a:gd name="connsiteX30" fmla="*/ 297732 w 931300"/>
                <a:gd name="connsiteY30" fmla="*/ 1165515 h 1503346"/>
                <a:gd name="connsiteX31" fmla="*/ 303485 w 931300"/>
                <a:gd name="connsiteY31" fmla="*/ 1346066 h 1503346"/>
                <a:gd name="connsiteX32" fmla="*/ 354457 w 931300"/>
                <a:gd name="connsiteY32" fmla="*/ 1349885 h 1503346"/>
                <a:gd name="connsiteX33" fmla="*/ 383527 w 931300"/>
                <a:gd name="connsiteY33" fmla="*/ 1388008 h 1503346"/>
                <a:gd name="connsiteX34" fmla="*/ 469748 w 931300"/>
                <a:gd name="connsiteY34" fmla="*/ 1382798 h 1503346"/>
                <a:gd name="connsiteX35" fmla="*/ 582633 w 931300"/>
                <a:gd name="connsiteY35" fmla="*/ 1396638 h 1503346"/>
                <a:gd name="connsiteX36" fmla="*/ 600878 w 931300"/>
                <a:gd name="connsiteY36" fmla="*/ 1441036 h 1503346"/>
                <a:gd name="connsiteX37" fmla="*/ 605031 w 931300"/>
                <a:gd name="connsiteY37" fmla="*/ 1503346 h 1503346"/>
                <a:gd name="connsiteX0" fmla="*/ 897171 w 931300"/>
                <a:gd name="connsiteY0" fmla="*/ 0 h 1503346"/>
                <a:gd name="connsiteX1" fmla="*/ 913368 w 931300"/>
                <a:gd name="connsiteY1" fmla="*/ 53353 h 1503346"/>
                <a:gd name="connsiteX2" fmla="*/ 930508 w 931300"/>
                <a:gd name="connsiteY2" fmla="*/ 137239 h 1503346"/>
                <a:gd name="connsiteX3" fmla="*/ 886207 w 931300"/>
                <a:gd name="connsiteY3" fmla="*/ 205847 h 1503346"/>
                <a:gd name="connsiteX4" fmla="*/ 877154 w 931300"/>
                <a:gd name="connsiteY4" fmla="*/ 233008 h 1503346"/>
                <a:gd name="connsiteX5" fmla="*/ 895237 w 931300"/>
                <a:gd name="connsiteY5" fmla="*/ 294473 h 1503346"/>
                <a:gd name="connsiteX6" fmla="*/ 851408 w 931300"/>
                <a:gd name="connsiteY6" fmla="*/ 345918 h 1503346"/>
                <a:gd name="connsiteX7" fmla="*/ 795672 w 931300"/>
                <a:gd name="connsiteY7" fmla="*/ 363552 h 1503346"/>
                <a:gd name="connsiteX8" fmla="*/ 769927 w 931300"/>
                <a:gd name="connsiteY8" fmla="*/ 412616 h 1503346"/>
                <a:gd name="connsiteX9" fmla="*/ 706081 w 931300"/>
                <a:gd name="connsiteY9" fmla="*/ 406910 h 1503346"/>
                <a:gd name="connsiteX10" fmla="*/ 622690 w 931300"/>
                <a:gd name="connsiteY10" fmla="*/ 426926 h 1503346"/>
                <a:gd name="connsiteX11" fmla="*/ 568369 w 931300"/>
                <a:gd name="connsiteY11" fmla="*/ 468374 h 1503346"/>
                <a:gd name="connsiteX12" fmla="*/ 521688 w 931300"/>
                <a:gd name="connsiteY12" fmla="*/ 464578 h 1503346"/>
                <a:gd name="connsiteX13" fmla="*/ 492146 w 931300"/>
                <a:gd name="connsiteY13" fmla="*/ 476014 h 1503346"/>
                <a:gd name="connsiteX14" fmla="*/ 453243 w 931300"/>
                <a:gd name="connsiteY14" fmla="*/ 526633 h 1503346"/>
                <a:gd name="connsiteX15" fmla="*/ 403521 w 931300"/>
                <a:gd name="connsiteY15" fmla="*/ 539387 h 1503346"/>
                <a:gd name="connsiteX16" fmla="*/ 370160 w 931300"/>
                <a:gd name="connsiteY16" fmla="*/ 567986 h 1503346"/>
                <a:gd name="connsiteX17" fmla="*/ 365845 w 931300"/>
                <a:gd name="connsiteY17" fmla="*/ 606109 h 1503346"/>
                <a:gd name="connsiteX18" fmla="*/ 270571 w 931300"/>
                <a:gd name="connsiteY18" fmla="*/ 668517 h 1503346"/>
                <a:gd name="connsiteX19" fmla="*/ 232448 w 931300"/>
                <a:gd name="connsiteY19" fmla="*/ 738068 h 1503346"/>
                <a:gd name="connsiteX20" fmla="*/ 130951 w 931300"/>
                <a:gd name="connsiteY20" fmla="*/ 765252 h 1503346"/>
                <a:gd name="connsiteX21" fmla="*/ 115696 w 931300"/>
                <a:gd name="connsiteY21" fmla="*/ 801467 h 1503346"/>
                <a:gd name="connsiteX22" fmla="*/ 53288 w 931300"/>
                <a:gd name="connsiteY22" fmla="*/ 812430 h 1503346"/>
                <a:gd name="connsiteX23" fmla="*/ 26128 w 931300"/>
                <a:gd name="connsiteY23" fmla="*/ 830537 h 1503346"/>
                <a:gd name="connsiteX24" fmla="*/ 17074 w 931300"/>
                <a:gd name="connsiteY24" fmla="*/ 993499 h 1503346"/>
                <a:gd name="connsiteX25" fmla="*/ 26128 w 931300"/>
                <a:gd name="connsiteY25" fmla="*/ 1020659 h 1503346"/>
                <a:gd name="connsiteX26" fmla="*/ 85212 w 931300"/>
                <a:gd name="connsiteY26" fmla="*/ 1038766 h 1503346"/>
                <a:gd name="connsiteX27" fmla="*/ 67128 w 931300"/>
                <a:gd name="connsiteY27" fmla="*/ 1085447 h 1503346"/>
                <a:gd name="connsiteX28" fmla="*/ 161930 w 931300"/>
                <a:gd name="connsiteY28" fmla="*/ 1065455 h 1503346"/>
                <a:gd name="connsiteX29" fmla="*/ 282477 w 931300"/>
                <a:gd name="connsiteY29" fmla="*/ 1056920 h 1503346"/>
                <a:gd name="connsiteX30" fmla="*/ 297732 w 931300"/>
                <a:gd name="connsiteY30" fmla="*/ 1165515 h 1503346"/>
                <a:gd name="connsiteX31" fmla="*/ 303485 w 931300"/>
                <a:gd name="connsiteY31" fmla="*/ 1346066 h 1503346"/>
                <a:gd name="connsiteX32" fmla="*/ 354457 w 931300"/>
                <a:gd name="connsiteY32" fmla="*/ 1349885 h 1503346"/>
                <a:gd name="connsiteX33" fmla="*/ 383527 w 931300"/>
                <a:gd name="connsiteY33" fmla="*/ 1388008 h 1503346"/>
                <a:gd name="connsiteX34" fmla="*/ 469748 w 931300"/>
                <a:gd name="connsiteY34" fmla="*/ 1382798 h 1503346"/>
                <a:gd name="connsiteX35" fmla="*/ 582633 w 931300"/>
                <a:gd name="connsiteY35" fmla="*/ 1396638 h 1503346"/>
                <a:gd name="connsiteX36" fmla="*/ 617546 w 931300"/>
                <a:gd name="connsiteY36" fmla="*/ 1474374 h 1503346"/>
                <a:gd name="connsiteX37" fmla="*/ 605031 w 931300"/>
                <a:gd name="connsiteY37" fmla="*/ 1503346 h 1503346"/>
                <a:gd name="connsiteX0" fmla="*/ 897171 w 931300"/>
                <a:gd name="connsiteY0" fmla="*/ 0 h 1503346"/>
                <a:gd name="connsiteX1" fmla="*/ 913368 w 931300"/>
                <a:gd name="connsiteY1" fmla="*/ 53353 h 1503346"/>
                <a:gd name="connsiteX2" fmla="*/ 930508 w 931300"/>
                <a:gd name="connsiteY2" fmla="*/ 137239 h 1503346"/>
                <a:gd name="connsiteX3" fmla="*/ 886207 w 931300"/>
                <a:gd name="connsiteY3" fmla="*/ 205847 h 1503346"/>
                <a:gd name="connsiteX4" fmla="*/ 877154 w 931300"/>
                <a:gd name="connsiteY4" fmla="*/ 233008 h 1503346"/>
                <a:gd name="connsiteX5" fmla="*/ 895237 w 931300"/>
                <a:gd name="connsiteY5" fmla="*/ 294473 h 1503346"/>
                <a:gd name="connsiteX6" fmla="*/ 851408 w 931300"/>
                <a:gd name="connsiteY6" fmla="*/ 345918 h 1503346"/>
                <a:gd name="connsiteX7" fmla="*/ 795672 w 931300"/>
                <a:gd name="connsiteY7" fmla="*/ 363552 h 1503346"/>
                <a:gd name="connsiteX8" fmla="*/ 769927 w 931300"/>
                <a:gd name="connsiteY8" fmla="*/ 412616 h 1503346"/>
                <a:gd name="connsiteX9" fmla="*/ 706081 w 931300"/>
                <a:gd name="connsiteY9" fmla="*/ 406910 h 1503346"/>
                <a:gd name="connsiteX10" fmla="*/ 622690 w 931300"/>
                <a:gd name="connsiteY10" fmla="*/ 426926 h 1503346"/>
                <a:gd name="connsiteX11" fmla="*/ 568369 w 931300"/>
                <a:gd name="connsiteY11" fmla="*/ 468374 h 1503346"/>
                <a:gd name="connsiteX12" fmla="*/ 521688 w 931300"/>
                <a:gd name="connsiteY12" fmla="*/ 464578 h 1503346"/>
                <a:gd name="connsiteX13" fmla="*/ 492146 w 931300"/>
                <a:gd name="connsiteY13" fmla="*/ 476014 h 1503346"/>
                <a:gd name="connsiteX14" fmla="*/ 453243 w 931300"/>
                <a:gd name="connsiteY14" fmla="*/ 526633 h 1503346"/>
                <a:gd name="connsiteX15" fmla="*/ 403521 w 931300"/>
                <a:gd name="connsiteY15" fmla="*/ 539387 h 1503346"/>
                <a:gd name="connsiteX16" fmla="*/ 370160 w 931300"/>
                <a:gd name="connsiteY16" fmla="*/ 567986 h 1503346"/>
                <a:gd name="connsiteX17" fmla="*/ 365845 w 931300"/>
                <a:gd name="connsiteY17" fmla="*/ 606109 h 1503346"/>
                <a:gd name="connsiteX18" fmla="*/ 270571 w 931300"/>
                <a:gd name="connsiteY18" fmla="*/ 668517 h 1503346"/>
                <a:gd name="connsiteX19" fmla="*/ 232448 w 931300"/>
                <a:gd name="connsiteY19" fmla="*/ 738068 h 1503346"/>
                <a:gd name="connsiteX20" fmla="*/ 130951 w 931300"/>
                <a:gd name="connsiteY20" fmla="*/ 765252 h 1503346"/>
                <a:gd name="connsiteX21" fmla="*/ 115696 w 931300"/>
                <a:gd name="connsiteY21" fmla="*/ 801467 h 1503346"/>
                <a:gd name="connsiteX22" fmla="*/ 53288 w 931300"/>
                <a:gd name="connsiteY22" fmla="*/ 812430 h 1503346"/>
                <a:gd name="connsiteX23" fmla="*/ 26128 w 931300"/>
                <a:gd name="connsiteY23" fmla="*/ 830537 h 1503346"/>
                <a:gd name="connsiteX24" fmla="*/ 17074 w 931300"/>
                <a:gd name="connsiteY24" fmla="*/ 993499 h 1503346"/>
                <a:gd name="connsiteX25" fmla="*/ 26128 w 931300"/>
                <a:gd name="connsiteY25" fmla="*/ 1020659 h 1503346"/>
                <a:gd name="connsiteX26" fmla="*/ 85212 w 931300"/>
                <a:gd name="connsiteY26" fmla="*/ 1038766 h 1503346"/>
                <a:gd name="connsiteX27" fmla="*/ 67128 w 931300"/>
                <a:gd name="connsiteY27" fmla="*/ 1085447 h 1503346"/>
                <a:gd name="connsiteX28" fmla="*/ 161930 w 931300"/>
                <a:gd name="connsiteY28" fmla="*/ 1065455 h 1503346"/>
                <a:gd name="connsiteX29" fmla="*/ 282477 w 931300"/>
                <a:gd name="connsiteY29" fmla="*/ 1056920 h 1503346"/>
                <a:gd name="connsiteX30" fmla="*/ 297732 w 931300"/>
                <a:gd name="connsiteY30" fmla="*/ 1165515 h 1503346"/>
                <a:gd name="connsiteX31" fmla="*/ 303485 w 931300"/>
                <a:gd name="connsiteY31" fmla="*/ 1346066 h 1503346"/>
                <a:gd name="connsiteX32" fmla="*/ 354457 w 931300"/>
                <a:gd name="connsiteY32" fmla="*/ 1349885 h 1503346"/>
                <a:gd name="connsiteX33" fmla="*/ 383527 w 931300"/>
                <a:gd name="connsiteY33" fmla="*/ 1388008 h 1503346"/>
                <a:gd name="connsiteX34" fmla="*/ 469748 w 931300"/>
                <a:gd name="connsiteY34" fmla="*/ 1382798 h 1503346"/>
                <a:gd name="connsiteX35" fmla="*/ 582633 w 931300"/>
                <a:gd name="connsiteY35" fmla="*/ 1396638 h 1503346"/>
                <a:gd name="connsiteX36" fmla="*/ 617546 w 931300"/>
                <a:gd name="connsiteY36" fmla="*/ 1467230 h 1503346"/>
                <a:gd name="connsiteX37" fmla="*/ 605031 w 931300"/>
                <a:gd name="connsiteY37" fmla="*/ 1503346 h 1503346"/>
                <a:gd name="connsiteX0" fmla="*/ 897171 w 931300"/>
                <a:gd name="connsiteY0" fmla="*/ 0 h 1515252"/>
                <a:gd name="connsiteX1" fmla="*/ 913368 w 931300"/>
                <a:gd name="connsiteY1" fmla="*/ 53353 h 1515252"/>
                <a:gd name="connsiteX2" fmla="*/ 930508 w 931300"/>
                <a:gd name="connsiteY2" fmla="*/ 137239 h 1515252"/>
                <a:gd name="connsiteX3" fmla="*/ 886207 w 931300"/>
                <a:gd name="connsiteY3" fmla="*/ 205847 h 1515252"/>
                <a:gd name="connsiteX4" fmla="*/ 877154 w 931300"/>
                <a:gd name="connsiteY4" fmla="*/ 233008 h 1515252"/>
                <a:gd name="connsiteX5" fmla="*/ 895237 w 931300"/>
                <a:gd name="connsiteY5" fmla="*/ 294473 h 1515252"/>
                <a:gd name="connsiteX6" fmla="*/ 851408 w 931300"/>
                <a:gd name="connsiteY6" fmla="*/ 345918 h 1515252"/>
                <a:gd name="connsiteX7" fmla="*/ 795672 w 931300"/>
                <a:gd name="connsiteY7" fmla="*/ 363552 h 1515252"/>
                <a:gd name="connsiteX8" fmla="*/ 769927 w 931300"/>
                <a:gd name="connsiteY8" fmla="*/ 412616 h 1515252"/>
                <a:gd name="connsiteX9" fmla="*/ 706081 w 931300"/>
                <a:gd name="connsiteY9" fmla="*/ 406910 h 1515252"/>
                <a:gd name="connsiteX10" fmla="*/ 622690 w 931300"/>
                <a:gd name="connsiteY10" fmla="*/ 426926 h 1515252"/>
                <a:gd name="connsiteX11" fmla="*/ 568369 w 931300"/>
                <a:gd name="connsiteY11" fmla="*/ 468374 h 1515252"/>
                <a:gd name="connsiteX12" fmla="*/ 521688 w 931300"/>
                <a:gd name="connsiteY12" fmla="*/ 464578 h 1515252"/>
                <a:gd name="connsiteX13" fmla="*/ 492146 w 931300"/>
                <a:gd name="connsiteY13" fmla="*/ 476014 h 1515252"/>
                <a:gd name="connsiteX14" fmla="*/ 453243 w 931300"/>
                <a:gd name="connsiteY14" fmla="*/ 526633 h 1515252"/>
                <a:gd name="connsiteX15" fmla="*/ 403521 w 931300"/>
                <a:gd name="connsiteY15" fmla="*/ 539387 h 1515252"/>
                <a:gd name="connsiteX16" fmla="*/ 370160 w 931300"/>
                <a:gd name="connsiteY16" fmla="*/ 567986 h 1515252"/>
                <a:gd name="connsiteX17" fmla="*/ 365845 w 931300"/>
                <a:gd name="connsiteY17" fmla="*/ 606109 h 1515252"/>
                <a:gd name="connsiteX18" fmla="*/ 270571 w 931300"/>
                <a:gd name="connsiteY18" fmla="*/ 668517 h 1515252"/>
                <a:gd name="connsiteX19" fmla="*/ 232448 w 931300"/>
                <a:gd name="connsiteY19" fmla="*/ 738068 h 1515252"/>
                <a:gd name="connsiteX20" fmla="*/ 130951 w 931300"/>
                <a:gd name="connsiteY20" fmla="*/ 765252 h 1515252"/>
                <a:gd name="connsiteX21" fmla="*/ 115696 w 931300"/>
                <a:gd name="connsiteY21" fmla="*/ 801467 h 1515252"/>
                <a:gd name="connsiteX22" fmla="*/ 53288 w 931300"/>
                <a:gd name="connsiteY22" fmla="*/ 812430 h 1515252"/>
                <a:gd name="connsiteX23" fmla="*/ 26128 w 931300"/>
                <a:gd name="connsiteY23" fmla="*/ 830537 h 1515252"/>
                <a:gd name="connsiteX24" fmla="*/ 17074 w 931300"/>
                <a:gd name="connsiteY24" fmla="*/ 993499 h 1515252"/>
                <a:gd name="connsiteX25" fmla="*/ 26128 w 931300"/>
                <a:gd name="connsiteY25" fmla="*/ 1020659 h 1515252"/>
                <a:gd name="connsiteX26" fmla="*/ 85212 w 931300"/>
                <a:gd name="connsiteY26" fmla="*/ 1038766 h 1515252"/>
                <a:gd name="connsiteX27" fmla="*/ 67128 w 931300"/>
                <a:gd name="connsiteY27" fmla="*/ 1085447 h 1515252"/>
                <a:gd name="connsiteX28" fmla="*/ 161930 w 931300"/>
                <a:gd name="connsiteY28" fmla="*/ 1065455 h 1515252"/>
                <a:gd name="connsiteX29" fmla="*/ 282477 w 931300"/>
                <a:gd name="connsiteY29" fmla="*/ 1056920 h 1515252"/>
                <a:gd name="connsiteX30" fmla="*/ 297732 w 931300"/>
                <a:gd name="connsiteY30" fmla="*/ 1165515 h 1515252"/>
                <a:gd name="connsiteX31" fmla="*/ 303485 w 931300"/>
                <a:gd name="connsiteY31" fmla="*/ 1346066 h 1515252"/>
                <a:gd name="connsiteX32" fmla="*/ 354457 w 931300"/>
                <a:gd name="connsiteY32" fmla="*/ 1349885 h 1515252"/>
                <a:gd name="connsiteX33" fmla="*/ 383527 w 931300"/>
                <a:gd name="connsiteY33" fmla="*/ 1388008 h 1515252"/>
                <a:gd name="connsiteX34" fmla="*/ 469748 w 931300"/>
                <a:gd name="connsiteY34" fmla="*/ 1382798 h 1515252"/>
                <a:gd name="connsiteX35" fmla="*/ 582633 w 931300"/>
                <a:gd name="connsiteY35" fmla="*/ 1396638 h 1515252"/>
                <a:gd name="connsiteX36" fmla="*/ 617546 w 931300"/>
                <a:gd name="connsiteY36" fmla="*/ 1467230 h 1515252"/>
                <a:gd name="connsiteX37" fmla="*/ 612175 w 931300"/>
                <a:gd name="connsiteY37" fmla="*/ 1515252 h 15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31300" h="1515252">
                  <a:moveTo>
                    <a:pt x="897171" y="0"/>
                  </a:moveTo>
                  <a:cubicBezTo>
                    <a:pt x="900522" y="8935"/>
                    <a:pt x="907812" y="30480"/>
                    <a:pt x="913368" y="53353"/>
                  </a:cubicBezTo>
                  <a:cubicBezTo>
                    <a:pt x="918924" y="76226"/>
                    <a:pt x="935035" y="111823"/>
                    <a:pt x="930508" y="137239"/>
                  </a:cubicBezTo>
                  <a:cubicBezTo>
                    <a:pt x="925981" y="162655"/>
                    <a:pt x="895099" y="189886"/>
                    <a:pt x="886207" y="205847"/>
                  </a:cubicBezTo>
                  <a:cubicBezTo>
                    <a:pt x="877315" y="221808"/>
                    <a:pt x="875649" y="218237"/>
                    <a:pt x="877154" y="233008"/>
                  </a:cubicBezTo>
                  <a:cubicBezTo>
                    <a:pt x="878659" y="247779"/>
                    <a:pt x="899528" y="275655"/>
                    <a:pt x="895237" y="294473"/>
                  </a:cubicBezTo>
                  <a:cubicBezTo>
                    <a:pt x="890946" y="313291"/>
                    <a:pt x="868002" y="334405"/>
                    <a:pt x="851408" y="345918"/>
                  </a:cubicBezTo>
                  <a:cubicBezTo>
                    <a:pt x="834814" y="357431"/>
                    <a:pt x="809252" y="352436"/>
                    <a:pt x="795672" y="363552"/>
                  </a:cubicBezTo>
                  <a:cubicBezTo>
                    <a:pt x="782092" y="374668"/>
                    <a:pt x="784859" y="405390"/>
                    <a:pt x="769927" y="412616"/>
                  </a:cubicBezTo>
                  <a:cubicBezTo>
                    <a:pt x="754995" y="419842"/>
                    <a:pt x="730620" y="404525"/>
                    <a:pt x="706081" y="406910"/>
                  </a:cubicBezTo>
                  <a:cubicBezTo>
                    <a:pt x="681542" y="409295"/>
                    <a:pt x="645642" y="416682"/>
                    <a:pt x="622690" y="426926"/>
                  </a:cubicBezTo>
                  <a:cubicBezTo>
                    <a:pt x="599738" y="437170"/>
                    <a:pt x="584806" y="464480"/>
                    <a:pt x="568369" y="468374"/>
                  </a:cubicBezTo>
                  <a:cubicBezTo>
                    <a:pt x="562334" y="477427"/>
                    <a:pt x="534392" y="463305"/>
                    <a:pt x="521688" y="464578"/>
                  </a:cubicBezTo>
                  <a:cubicBezTo>
                    <a:pt x="508984" y="465851"/>
                    <a:pt x="503554" y="465672"/>
                    <a:pt x="492146" y="476014"/>
                  </a:cubicBezTo>
                  <a:cubicBezTo>
                    <a:pt x="480739" y="486357"/>
                    <a:pt x="466030" y="518849"/>
                    <a:pt x="453243" y="526633"/>
                  </a:cubicBezTo>
                  <a:cubicBezTo>
                    <a:pt x="440457" y="534417"/>
                    <a:pt x="412606" y="531304"/>
                    <a:pt x="403521" y="539387"/>
                  </a:cubicBezTo>
                  <a:cubicBezTo>
                    <a:pt x="370326" y="589179"/>
                    <a:pt x="376439" y="556866"/>
                    <a:pt x="370160" y="567986"/>
                  </a:cubicBezTo>
                  <a:cubicBezTo>
                    <a:pt x="363881" y="579106"/>
                    <a:pt x="433278" y="561153"/>
                    <a:pt x="365845" y="606109"/>
                  </a:cubicBezTo>
                  <a:cubicBezTo>
                    <a:pt x="313951" y="683951"/>
                    <a:pt x="292804" y="646524"/>
                    <a:pt x="270571" y="668517"/>
                  </a:cubicBezTo>
                  <a:cubicBezTo>
                    <a:pt x="248338" y="690510"/>
                    <a:pt x="267381" y="696263"/>
                    <a:pt x="232448" y="738068"/>
                  </a:cubicBezTo>
                  <a:cubicBezTo>
                    <a:pt x="193853" y="744748"/>
                    <a:pt x="150410" y="754686"/>
                    <a:pt x="130951" y="765252"/>
                  </a:cubicBezTo>
                  <a:cubicBezTo>
                    <a:pt x="111492" y="775819"/>
                    <a:pt x="128640" y="793604"/>
                    <a:pt x="115696" y="801467"/>
                  </a:cubicBezTo>
                  <a:cubicBezTo>
                    <a:pt x="102752" y="809330"/>
                    <a:pt x="68216" y="807585"/>
                    <a:pt x="53288" y="812430"/>
                  </a:cubicBezTo>
                  <a:cubicBezTo>
                    <a:pt x="38360" y="817275"/>
                    <a:pt x="35181" y="824501"/>
                    <a:pt x="26128" y="830537"/>
                  </a:cubicBezTo>
                  <a:cubicBezTo>
                    <a:pt x="-15805" y="893435"/>
                    <a:pt x="1710" y="855221"/>
                    <a:pt x="17074" y="993499"/>
                  </a:cubicBezTo>
                  <a:cubicBezTo>
                    <a:pt x="18128" y="1002984"/>
                    <a:pt x="14772" y="1013115"/>
                    <a:pt x="26128" y="1020659"/>
                  </a:cubicBezTo>
                  <a:cubicBezTo>
                    <a:pt x="37484" y="1028204"/>
                    <a:pt x="78379" y="1027968"/>
                    <a:pt x="85212" y="1038766"/>
                  </a:cubicBezTo>
                  <a:cubicBezTo>
                    <a:pt x="92045" y="1049564"/>
                    <a:pt x="54342" y="1080999"/>
                    <a:pt x="67128" y="1085447"/>
                  </a:cubicBezTo>
                  <a:cubicBezTo>
                    <a:pt x="79914" y="1089895"/>
                    <a:pt x="126039" y="1070209"/>
                    <a:pt x="161930" y="1065455"/>
                  </a:cubicBezTo>
                  <a:cubicBezTo>
                    <a:pt x="197821" y="1060701"/>
                    <a:pt x="259843" y="1040243"/>
                    <a:pt x="282477" y="1056920"/>
                  </a:cubicBezTo>
                  <a:cubicBezTo>
                    <a:pt x="305111" y="1073597"/>
                    <a:pt x="294231" y="1117324"/>
                    <a:pt x="297732" y="1165515"/>
                  </a:cubicBezTo>
                  <a:cubicBezTo>
                    <a:pt x="301233" y="1213706"/>
                    <a:pt x="294031" y="1315338"/>
                    <a:pt x="303485" y="1346066"/>
                  </a:cubicBezTo>
                  <a:cubicBezTo>
                    <a:pt x="312939" y="1376794"/>
                    <a:pt x="345404" y="1343849"/>
                    <a:pt x="354457" y="1349885"/>
                  </a:cubicBezTo>
                  <a:cubicBezTo>
                    <a:pt x="377212" y="1418153"/>
                    <a:pt x="364312" y="1382523"/>
                    <a:pt x="383527" y="1388008"/>
                  </a:cubicBezTo>
                  <a:cubicBezTo>
                    <a:pt x="402742" y="1393494"/>
                    <a:pt x="459186" y="1364691"/>
                    <a:pt x="469748" y="1382798"/>
                  </a:cubicBezTo>
                  <a:cubicBezTo>
                    <a:pt x="492500" y="1451058"/>
                    <a:pt x="558000" y="1382566"/>
                    <a:pt x="582633" y="1396638"/>
                  </a:cubicBezTo>
                  <a:cubicBezTo>
                    <a:pt x="607266" y="1410710"/>
                    <a:pt x="613813" y="1449445"/>
                    <a:pt x="617546" y="1467230"/>
                  </a:cubicBezTo>
                  <a:cubicBezTo>
                    <a:pt x="621279" y="1485015"/>
                    <a:pt x="609498" y="1505264"/>
                    <a:pt x="612175" y="1515252"/>
                  </a:cubicBez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4">
              <a:extLst>
                <a:ext uri="{FF2B5EF4-FFF2-40B4-BE49-F238E27FC236}">
                  <a16:creationId xmlns:a16="http://schemas.microsoft.com/office/drawing/2014/main" id="{D0135ED0-BDDF-4A57-BEB5-7D5873255CAE}"/>
                </a:ext>
              </a:extLst>
            </p:cNvPr>
            <p:cNvSpPr txBox="1"/>
            <p:nvPr/>
          </p:nvSpPr>
          <p:spPr>
            <a:xfrm>
              <a:off x="2654492" y="3429000"/>
              <a:ext cx="1530484" cy="430887"/>
            </a:xfrm>
            <a:prstGeom prst="rect">
              <a:avLst/>
            </a:prstGeom>
            <a:solidFill>
              <a:schemeClr val="bg1">
                <a:alpha val="50000"/>
              </a:schemeClr>
            </a:solidFill>
          </p:spPr>
          <p:txBody>
            <a:bodyPr wrap="square" rtlCol="0">
              <a:spAutoFit/>
            </a:bodyPr>
            <a:lstStyle>
              <a:defPPr>
                <a:defRPr kern="0"/>
              </a:def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Western Region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Vallejo, CA</a:t>
              </a:r>
            </a:p>
          </p:txBody>
        </p:sp>
        <p:sp>
          <p:nvSpPr>
            <p:cNvPr id="9" name="TextBox 75">
              <a:extLst>
                <a:ext uri="{FF2B5EF4-FFF2-40B4-BE49-F238E27FC236}">
                  <a16:creationId xmlns:a16="http://schemas.microsoft.com/office/drawing/2014/main" id="{DB36707A-ACDF-4C9A-B0EB-A7EF0B6F9ED8}"/>
                </a:ext>
              </a:extLst>
            </p:cNvPr>
            <p:cNvSpPr txBox="1"/>
            <p:nvPr/>
          </p:nvSpPr>
          <p:spPr>
            <a:xfrm>
              <a:off x="5620004" y="2208971"/>
              <a:ext cx="1425583" cy="430887"/>
            </a:xfrm>
            <a:prstGeom prst="rect">
              <a:avLst/>
            </a:prstGeom>
            <a:solidFill>
              <a:schemeClr val="bg1">
                <a:alpha val="50000"/>
              </a:schemeClr>
            </a:solidFill>
          </p:spPr>
          <p:txBody>
            <a:bodyPr wrap="square" rtlCol="0">
              <a:spAutoFit/>
            </a:bodyPr>
            <a:lstStyle>
              <a:defPPr>
                <a:defRPr kern="0"/>
              </a:def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Central Region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Gurnee, IL</a:t>
              </a:r>
            </a:p>
          </p:txBody>
        </p:sp>
        <p:sp>
          <p:nvSpPr>
            <p:cNvPr id="10" name="TextBox 76">
              <a:extLst>
                <a:ext uri="{FF2B5EF4-FFF2-40B4-BE49-F238E27FC236}">
                  <a16:creationId xmlns:a16="http://schemas.microsoft.com/office/drawing/2014/main" id="{CD687E91-F3D8-44C7-A343-8D1A33263A65}"/>
                </a:ext>
              </a:extLst>
            </p:cNvPr>
            <p:cNvSpPr txBox="1"/>
            <p:nvPr/>
          </p:nvSpPr>
          <p:spPr>
            <a:xfrm>
              <a:off x="7639277" y="3419474"/>
              <a:ext cx="1446935" cy="430887"/>
            </a:xfrm>
            <a:prstGeom prst="rect">
              <a:avLst/>
            </a:prstGeom>
            <a:solidFill>
              <a:schemeClr val="bg1">
                <a:alpha val="50000"/>
              </a:schemeClr>
            </a:solidFill>
          </p:spPr>
          <p:txBody>
            <a:bodyPr wrap="square" rtlCol="0">
              <a:spAutoFit/>
            </a:bodyPr>
            <a:lstStyle>
              <a:defPPr>
                <a:defRPr kern="0"/>
              </a:def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Eastern Region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Washington, DC</a:t>
              </a:r>
            </a:p>
          </p:txBody>
        </p:sp>
        <p:sp>
          <p:nvSpPr>
            <p:cNvPr id="11" name="7-Point Star 12">
              <a:extLst>
                <a:ext uri="{FF2B5EF4-FFF2-40B4-BE49-F238E27FC236}">
                  <a16:creationId xmlns:a16="http://schemas.microsoft.com/office/drawing/2014/main" id="{820E16BB-0471-4FD6-8B9B-57AF8CDCA567}"/>
                </a:ext>
              </a:extLst>
            </p:cNvPr>
            <p:cNvSpPr/>
            <p:nvPr/>
          </p:nvSpPr>
          <p:spPr>
            <a:xfrm>
              <a:off x="3419734" y="3093444"/>
              <a:ext cx="203776" cy="214312"/>
            </a:xfrm>
            <a:prstGeom prst="star7">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7-Point Star 13">
              <a:extLst>
                <a:ext uri="{FF2B5EF4-FFF2-40B4-BE49-F238E27FC236}">
                  <a16:creationId xmlns:a16="http://schemas.microsoft.com/office/drawing/2014/main" id="{ED3D483B-A776-46D4-B0CD-F3856271CA7F}"/>
                </a:ext>
              </a:extLst>
            </p:cNvPr>
            <p:cNvSpPr/>
            <p:nvPr/>
          </p:nvSpPr>
          <p:spPr>
            <a:xfrm>
              <a:off x="6629400" y="2959784"/>
              <a:ext cx="203776" cy="214312"/>
            </a:xfrm>
            <a:prstGeom prst="star7">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7-Point Star 14">
              <a:extLst>
                <a:ext uri="{FF2B5EF4-FFF2-40B4-BE49-F238E27FC236}">
                  <a16:creationId xmlns:a16="http://schemas.microsoft.com/office/drawing/2014/main" id="{CCBA88D8-B0FB-4078-B39B-34FF2D62355A}"/>
                </a:ext>
              </a:extLst>
            </p:cNvPr>
            <p:cNvSpPr/>
            <p:nvPr/>
          </p:nvSpPr>
          <p:spPr>
            <a:xfrm>
              <a:off x="7748016" y="3105558"/>
              <a:ext cx="203776" cy="214312"/>
            </a:xfrm>
            <a:prstGeom prst="star7">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Star: 5 Points 13">
              <a:extLst>
                <a:ext uri="{FF2B5EF4-FFF2-40B4-BE49-F238E27FC236}">
                  <a16:creationId xmlns:a16="http://schemas.microsoft.com/office/drawing/2014/main" id="{6304E0CC-8461-4041-9075-C02006084126}"/>
                </a:ext>
              </a:extLst>
            </p:cNvPr>
            <p:cNvSpPr/>
            <p:nvPr/>
          </p:nvSpPr>
          <p:spPr>
            <a:xfrm>
              <a:off x="2152650" y="1385863"/>
              <a:ext cx="81357" cy="71487"/>
            </a:xfrm>
            <a:prstGeom prst="star5">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Star: 5 Points 14">
              <a:extLst>
                <a:ext uri="{FF2B5EF4-FFF2-40B4-BE49-F238E27FC236}">
                  <a16:creationId xmlns:a16="http://schemas.microsoft.com/office/drawing/2014/main" id="{FCD8F35A-CB31-4C9E-849E-5937B1E65BF8}"/>
                </a:ext>
              </a:extLst>
            </p:cNvPr>
            <p:cNvSpPr/>
            <p:nvPr/>
          </p:nvSpPr>
          <p:spPr>
            <a:xfrm>
              <a:off x="4114800" y="2207785"/>
              <a:ext cx="78215" cy="78215"/>
            </a:xfrm>
            <a:prstGeom prst="star5">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3DED6413-AFC2-4C86-BF87-C444EE72229B}"/>
                </a:ext>
              </a:extLst>
            </p:cNvPr>
            <p:cNvSpPr/>
            <p:nvPr/>
          </p:nvSpPr>
          <p:spPr>
            <a:xfrm>
              <a:off x="4282831" y="1992923"/>
              <a:ext cx="1121237" cy="2235200"/>
            </a:xfrm>
            <a:custGeom>
              <a:avLst/>
              <a:gdLst>
                <a:gd name="connsiteX0" fmla="*/ 226646 w 1121237"/>
                <a:gd name="connsiteY0" fmla="*/ 0 h 2235200"/>
                <a:gd name="connsiteX1" fmla="*/ 203200 w 1121237"/>
                <a:gd name="connsiteY1" fmla="*/ 39077 h 2235200"/>
                <a:gd name="connsiteX2" fmla="*/ 187569 w 1121237"/>
                <a:gd name="connsiteY2" fmla="*/ 62523 h 2235200"/>
                <a:gd name="connsiteX3" fmla="*/ 148492 w 1121237"/>
                <a:gd name="connsiteY3" fmla="*/ 132862 h 2235200"/>
                <a:gd name="connsiteX4" fmla="*/ 125046 w 1121237"/>
                <a:gd name="connsiteY4" fmla="*/ 140677 h 2235200"/>
                <a:gd name="connsiteX5" fmla="*/ 62523 w 1121237"/>
                <a:gd name="connsiteY5" fmla="*/ 132862 h 2235200"/>
                <a:gd name="connsiteX6" fmla="*/ 78154 w 1121237"/>
                <a:gd name="connsiteY6" fmla="*/ 179754 h 2235200"/>
                <a:gd name="connsiteX7" fmla="*/ 101600 w 1121237"/>
                <a:gd name="connsiteY7" fmla="*/ 203200 h 2235200"/>
                <a:gd name="connsiteX8" fmla="*/ 117231 w 1121237"/>
                <a:gd name="connsiteY8" fmla="*/ 226646 h 2235200"/>
                <a:gd name="connsiteX9" fmla="*/ 140677 w 1121237"/>
                <a:gd name="connsiteY9" fmla="*/ 242277 h 2235200"/>
                <a:gd name="connsiteX10" fmla="*/ 164123 w 1121237"/>
                <a:gd name="connsiteY10" fmla="*/ 289169 h 2235200"/>
                <a:gd name="connsiteX11" fmla="*/ 187569 w 1121237"/>
                <a:gd name="connsiteY11" fmla="*/ 336062 h 2235200"/>
                <a:gd name="connsiteX12" fmla="*/ 179754 w 1121237"/>
                <a:gd name="connsiteY12" fmla="*/ 406400 h 2235200"/>
                <a:gd name="connsiteX13" fmla="*/ 171938 w 1121237"/>
                <a:gd name="connsiteY13" fmla="*/ 429846 h 2235200"/>
                <a:gd name="connsiteX14" fmla="*/ 218831 w 1121237"/>
                <a:gd name="connsiteY14" fmla="*/ 453292 h 2235200"/>
                <a:gd name="connsiteX15" fmla="*/ 234461 w 1121237"/>
                <a:gd name="connsiteY15" fmla="*/ 476739 h 2235200"/>
                <a:gd name="connsiteX16" fmla="*/ 234461 w 1121237"/>
                <a:gd name="connsiteY16" fmla="*/ 593969 h 2235200"/>
                <a:gd name="connsiteX17" fmla="*/ 242277 w 1121237"/>
                <a:gd name="connsiteY17" fmla="*/ 640862 h 2235200"/>
                <a:gd name="connsiteX18" fmla="*/ 265723 w 1121237"/>
                <a:gd name="connsiteY18" fmla="*/ 664308 h 2235200"/>
                <a:gd name="connsiteX19" fmla="*/ 273538 w 1121237"/>
                <a:gd name="connsiteY19" fmla="*/ 687754 h 2235200"/>
                <a:gd name="connsiteX20" fmla="*/ 257907 w 1121237"/>
                <a:gd name="connsiteY20" fmla="*/ 711200 h 2235200"/>
                <a:gd name="connsiteX21" fmla="*/ 242277 w 1121237"/>
                <a:gd name="connsiteY21" fmla="*/ 773723 h 2235200"/>
                <a:gd name="connsiteX22" fmla="*/ 226646 w 1121237"/>
                <a:gd name="connsiteY22" fmla="*/ 797169 h 2235200"/>
                <a:gd name="connsiteX23" fmla="*/ 211015 w 1121237"/>
                <a:gd name="connsiteY23" fmla="*/ 851877 h 2235200"/>
                <a:gd name="connsiteX24" fmla="*/ 164123 w 1121237"/>
                <a:gd name="connsiteY24" fmla="*/ 883139 h 2235200"/>
                <a:gd name="connsiteX25" fmla="*/ 117231 w 1121237"/>
                <a:gd name="connsiteY25" fmla="*/ 890954 h 2235200"/>
                <a:gd name="connsiteX26" fmla="*/ 125046 w 1121237"/>
                <a:gd name="connsiteY26" fmla="*/ 914400 h 2235200"/>
                <a:gd name="connsiteX27" fmla="*/ 109415 w 1121237"/>
                <a:gd name="connsiteY27" fmla="*/ 976923 h 2235200"/>
                <a:gd name="connsiteX28" fmla="*/ 85969 w 1121237"/>
                <a:gd name="connsiteY28" fmla="*/ 1031631 h 2235200"/>
                <a:gd name="connsiteX29" fmla="*/ 70338 w 1121237"/>
                <a:gd name="connsiteY29" fmla="*/ 1078523 h 2235200"/>
                <a:gd name="connsiteX30" fmla="*/ 62523 w 1121237"/>
                <a:gd name="connsiteY30" fmla="*/ 1101969 h 2235200"/>
                <a:gd name="connsiteX31" fmla="*/ 46892 w 1121237"/>
                <a:gd name="connsiteY31" fmla="*/ 1125415 h 2235200"/>
                <a:gd name="connsiteX32" fmla="*/ 39077 w 1121237"/>
                <a:gd name="connsiteY32" fmla="*/ 1156677 h 2235200"/>
                <a:gd name="connsiteX33" fmla="*/ 23446 w 1121237"/>
                <a:gd name="connsiteY33" fmla="*/ 1203569 h 2235200"/>
                <a:gd name="connsiteX34" fmla="*/ 15631 w 1121237"/>
                <a:gd name="connsiteY34" fmla="*/ 1422400 h 2235200"/>
                <a:gd name="connsiteX35" fmla="*/ 0 w 1121237"/>
                <a:gd name="connsiteY35" fmla="*/ 1469292 h 2235200"/>
                <a:gd name="connsiteX36" fmla="*/ 164123 w 1121237"/>
                <a:gd name="connsiteY36" fmla="*/ 1492739 h 2235200"/>
                <a:gd name="connsiteX37" fmla="*/ 187569 w 1121237"/>
                <a:gd name="connsiteY37" fmla="*/ 1508369 h 2235200"/>
                <a:gd name="connsiteX38" fmla="*/ 211015 w 1121237"/>
                <a:gd name="connsiteY38" fmla="*/ 1516185 h 2235200"/>
                <a:gd name="connsiteX39" fmla="*/ 281354 w 1121237"/>
                <a:gd name="connsiteY39" fmla="*/ 1524000 h 2235200"/>
                <a:gd name="connsiteX40" fmla="*/ 328246 w 1121237"/>
                <a:gd name="connsiteY40" fmla="*/ 1539631 h 2235200"/>
                <a:gd name="connsiteX41" fmla="*/ 390769 w 1121237"/>
                <a:gd name="connsiteY41" fmla="*/ 1555262 h 2235200"/>
                <a:gd name="connsiteX42" fmla="*/ 414215 w 1121237"/>
                <a:gd name="connsiteY42" fmla="*/ 1578708 h 2235200"/>
                <a:gd name="connsiteX43" fmla="*/ 492369 w 1121237"/>
                <a:gd name="connsiteY43" fmla="*/ 1578708 h 2235200"/>
                <a:gd name="connsiteX44" fmla="*/ 515815 w 1121237"/>
                <a:gd name="connsiteY44" fmla="*/ 1563077 h 2235200"/>
                <a:gd name="connsiteX45" fmla="*/ 547077 w 1121237"/>
                <a:gd name="connsiteY45" fmla="*/ 1516185 h 2235200"/>
                <a:gd name="connsiteX46" fmla="*/ 640861 w 1121237"/>
                <a:gd name="connsiteY46" fmla="*/ 1524000 h 2235200"/>
                <a:gd name="connsiteX47" fmla="*/ 687754 w 1121237"/>
                <a:gd name="connsiteY47" fmla="*/ 1539631 h 2235200"/>
                <a:gd name="connsiteX48" fmla="*/ 765907 w 1121237"/>
                <a:gd name="connsiteY48" fmla="*/ 1555262 h 2235200"/>
                <a:gd name="connsiteX49" fmla="*/ 781538 w 1121237"/>
                <a:gd name="connsiteY49" fmla="*/ 1578708 h 2235200"/>
                <a:gd name="connsiteX50" fmla="*/ 797169 w 1121237"/>
                <a:gd name="connsiteY50" fmla="*/ 1578708 h 2235200"/>
                <a:gd name="connsiteX51" fmla="*/ 898769 w 1121237"/>
                <a:gd name="connsiteY51" fmla="*/ 1586523 h 2235200"/>
                <a:gd name="connsiteX52" fmla="*/ 1117600 w 1121237"/>
                <a:gd name="connsiteY52" fmla="*/ 1563077 h 2235200"/>
                <a:gd name="connsiteX53" fmla="*/ 1109784 w 1121237"/>
                <a:gd name="connsiteY53" fmla="*/ 1594339 h 2235200"/>
                <a:gd name="connsiteX54" fmla="*/ 1101969 w 1121237"/>
                <a:gd name="connsiteY54" fmla="*/ 1617785 h 2235200"/>
                <a:gd name="connsiteX55" fmla="*/ 1086338 w 1121237"/>
                <a:gd name="connsiteY55" fmla="*/ 1672492 h 2235200"/>
                <a:gd name="connsiteX56" fmla="*/ 1078523 w 1121237"/>
                <a:gd name="connsiteY56" fmla="*/ 1781908 h 2235200"/>
                <a:gd name="connsiteX57" fmla="*/ 1070707 w 1121237"/>
                <a:gd name="connsiteY57" fmla="*/ 1860062 h 2235200"/>
                <a:gd name="connsiteX58" fmla="*/ 1039446 w 1121237"/>
                <a:gd name="connsiteY58" fmla="*/ 1867877 h 2235200"/>
                <a:gd name="connsiteX59" fmla="*/ 1016000 w 1121237"/>
                <a:gd name="connsiteY59" fmla="*/ 1883508 h 2235200"/>
                <a:gd name="connsiteX60" fmla="*/ 961292 w 1121237"/>
                <a:gd name="connsiteY60" fmla="*/ 1914769 h 2235200"/>
                <a:gd name="connsiteX61" fmla="*/ 945661 w 1121237"/>
                <a:gd name="connsiteY61" fmla="*/ 1938215 h 2235200"/>
                <a:gd name="connsiteX62" fmla="*/ 961292 w 1121237"/>
                <a:gd name="connsiteY62" fmla="*/ 1961662 h 2235200"/>
                <a:gd name="connsiteX63" fmla="*/ 976923 w 1121237"/>
                <a:gd name="connsiteY63" fmla="*/ 1992923 h 2235200"/>
                <a:gd name="connsiteX64" fmla="*/ 969107 w 1121237"/>
                <a:gd name="connsiteY64" fmla="*/ 2086708 h 2235200"/>
                <a:gd name="connsiteX65" fmla="*/ 969107 w 1121237"/>
                <a:gd name="connsiteY65" fmla="*/ 2196123 h 2235200"/>
                <a:gd name="connsiteX66" fmla="*/ 961292 w 1121237"/>
                <a:gd name="connsiteY66" fmla="*/ 2219569 h 2235200"/>
                <a:gd name="connsiteX67" fmla="*/ 930031 w 1121237"/>
                <a:gd name="connsiteY67" fmla="*/ 2235200 h 2235200"/>
                <a:gd name="connsiteX68" fmla="*/ 844061 w 1121237"/>
                <a:gd name="connsiteY68" fmla="*/ 2227385 h 2235200"/>
                <a:gd name="connsiteX69" fmla="*/ 820615 w 1121237"/>
                <a:gd name="connsiteY69" fmla="*/ 2219569 h 2235200"/>
                <a:gd name="connsiteX70" fmla="*/ 781538 w 1121237"/>
                <a:gd name="connsiteY70" fmla="*/ 2211754 h 2235200"/>
                <a:gd name="connsiteX71" fmla="*/ 719015 w 1121237"/>
                <a:gd name="connsiteY71" fmla="*/ 2188308 h 2235200"/>
                <a:gd name="connsiteX72" fmla="*/ 672123 w 1121237"/>
                <a:gd name="connsiteY72" fmla="*/ 2196123 h 2235200"/>
                <a:gd name="connsiteX73" fmla="*/ 633046 w 1121237"/>
                <a:gd name="connsiteY73" fmla="*/ 2203939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21237" h="2235200">
                  <a:moveTo>
                    <a:pt x="226646" y="0"/>
                  </a:moveTo>
                  <a:cubicBezTo>
                    <a:pt x="218831" y="13026"/>
                    <a:pt x="211251" y="26196"/>
                    <a:pt x="203200" y="39077"/>
                  </a:cubicBezTo>
                  <a:cubicBezTo>
                    <a:pt x="198222" y="47042"/>
                    <a:pt x="191770" y="54122"/>
                    <a:pt x="187569" y="62523"/>
                  </a:cubicBezTo>
                  <a:cubicBezTo>
                    <a:pt x="176558" y="84544"/>
                    <a:pt x="178065" y="123005"/>
                    <a:pt x="148492" y="132862"/>
                  </a:cubicBezTo>
                  <a:lnTo>
                    <a:pt x="125046" y="140677"/>
                  </a:lnTo>
                  <a:cubicBezTo>
                    <a:pt x="104205" y="138072"/>
                    <a:pt x="55881" y="112937"/>
                    <a:pt x="62523" y="132862"/>
                  </a:cubicBezTo>
                  <a:lnTo>
                    <a:pt x="78154" y="179754"/>
                  </a:lnTo>
                  <a:cubicBezTo>
                    <a:pt x="85969" y="187569"/>
                    <a:pt x="94524" y="194709"/>
                    <a:pt x="101600" y="203200"/>
                  </a:cubicBezTo>
                  <a:cubicBezTo>
                    <a:pt x="107613" y="210416"/>
                    <a:pt x="110589" y="220004"/>
                    <a:pt x="117231" y="226646"/>
                  </a:cubicBezTo>
                  <a:cubicBezTo>
                    <a:pt x="123873" y="233288"/>
                    <a:pt x="132862" y="237067"/>
                    <a:pt x="140677" y="242277"/>
                  </a:cubicBezTo>
                  <a:cubicBezTo>
                    <a:pt x="160320" y="301209"/>
                    <a:pt x="133823" y="228568"/>
                    <a:pt x="164123" y="289169"/>
                  </a:cubicBezTo>
                  <a:cubicBezTo>
                    <a:pt x="196483" y="353889"/>
                    <a:pt x="142768" y="268860"/>
                    <a:pt x="187569" y="336062"/>
                  </a:cubicBezTo>
                  <a:cubicBezTo>
                    <a:pt x="184964" y="359508"/>
                    <a:pt x="183632" y="383131"/>
                    <a:pt x="179754" y="406400"/>
                  </a:cubicBezTo>
                  <a:cubicBezTo>
                    <a:pt x="178400" y="414526"/>
                    <a:pt x="168879" y="422197"/>
                    <a:pt x="171938" y="429846"/>
                  </a:cubicBezTo>
                  <a:cubicBezTo>
                    <a:pt x="176600" y="441501"/>
                    <a:pt x="208960" y="450002"/>
                    <a:pt x="218831" y="453292"/>
                  </a:cubicBezTo>
                  <a:cubicBezTo>
                    <a:pt x="224041" y="461108"/>
                    <a:pt x="230260" y="468338"/>
                    <a:pt x="234461" y="476739"/>
                  </a:cubicBezTo>
                  <a:cubicBezTo>
                    <a:pt x="253464" y="514747"/>
                    <a:pt x="238138" y="549848"/>
                    <a:pt x="234461" y="593969"/>
                  </a:cubicBezTo>
                  <a:cubicBezTo>
                    <a:pt x="237066" y="609600"/>
                    <a:pt x="235841" y="626381"/>
                    <a:pt x="242277" y="640862"/>
                  </a:cubicBezTo>
                  <a:cubicBezTo>
                    <a:pt x="246766" y="650962"/>
                    <a:pt x="259592" y="655112"/>
                    <a:pt x="265723" y="664308"/>
                  </a:cubicBezTo>
                  <a:cubicBezTo>
                    <a:pt x="270293" y="671162"/>
                    <a:pt x="270933" y="679939"/>
                    <a:pt x="273538" y="687754"/>
                  </a:cubicBezTo>
                  <a:cubicBezTo>
                    <a:pt x="268328" y="695569"/>
                    <a:pt x="262108" y="702799"/>
                    <a:pt x="257907" y="711200"/>
                  </a:cubicBezTo>
                  <a:cubicBezTo>
                    <a:pt x="243445" y="740124"/>
                    <a:pt x="255652" y="738056"/>
                    <a:pt x="242277" y="773723"/>
                  </a:cubicBezTo>
                  <a:cubicBezTo>
                    <a:pt x="238979" y="782518"/>
                    <a:pt x="231856" y="789354"/>
                    <a:pt x="226646" y="797169"/>
                  </a:cubicBezTo>
                  <a:cubicBezTo>
                    <a:pt x="221436" y="815405"/>
                    <a:pt x="219497" y="834914"/>
                    <a:pt x="211015" y="851877"/>
                  </a:cubicBezTo>
                  <a:cubicBezTo>
                    <a:pt x="201055" y="871798"/>
                    <a:pt x="183661" y="878797"/>
                    <a:pt x="164123" y="883139"/>
                  </a:cubicBezTo>
                  <a:cubicBezTo>
                    <a:pt x="148654" y="886577"/>
                    <a:pt x="132862" y="888349"/>
                    <a:pt x="117231" y="890954"/>
                  </a:cubicBezTo>
                  <a:cubicBezTo>
                    <a:pt x="119836" y="898769"/>
                    <a:pt x="125046" y="906162"/>
                    <a:pt x="125046" y="914400"/>
                  </a:cubicBezTo>
                  <a:cubicBezTo>
                    <a:pt x="125046" y="938241"/>
                    <a:pt x="115583" y="955334"/>
                    <a:pt x="109415" y="976923"/>
                  </a:cubicBezTo>
                  <a:cubicBezTo>
                    <a:pt x="96797" y="1021084"/>
                    <a:pt x="109766" y="995936"/>
                    <a:pt x="85969" y="1031631"/>
                  </a:cubicBezTo>
                  <a:lnTo>
                    <a:pt x="70338" y="1078523"/>
                  </a:lnTo>
                  <a:cubicBezTo>
                    <a:pt x="67733" y="1086338"/>
                    <a:pt x="67093" y="1095115"/>
                    <a:pt x="62523" y="1101969"/>
                  </a:cubicBezTo>
                  <a:lnTo>
                    <a:pt x="46892" y="1125415"/>
                  </a:lnTo>
                  <a:cubicBezTo>
                    <a:pt x="44287" y="1135836"/>
                    <a:pt x="42163" y="1146389"/>
                    <a:pt x="39077" y="1156677"/>
                  </a:cubicBezTo>
                  <a:cubicBezTo>
                    <a:pt x="34343" y="1172458"/>
                    <a:pt x="23446" y="1203569"/>
                    <a:pt x="23446" y="1203569"/>
                  </a:cubicBezTo>
                  <a:cubicBezTo>
                    <a:pt x="20841" y="1276513"/>
                    <a:pt x="22046" y="1349692"/>
                    <a:pt x="15631" y="1422400"/>
                  </a:cubicBezTo>
                  <a:cubicBezTo>
                    <a:pt x="14183" y="1438812"/>
                    <a:pt x="0" y="1469292"/>
                    <a:pt x="0" y="1469292"/>
                  </a:cubicBezTo>
                  <a:cubicBezTo>
                    <a:pt x="80825" y="1509706"/>
                    <a:pt x="-18006" y="1465420"/>
                    <a:pt x="164123" y="1492739"/>
                  </a:cubicBezTo>
                  <a:cubicBezTo>
                    <a:pt x="173412" y="1494132"/>
                    <a:pt x="179168" y="1504168"/>
                    <a:pt x="187569" y="1508369"/>
                  </a:cubicBezTo>
                  <a:cubicBezTo>
                    <a:pt x="194937" y="1512053"/>
                    <a:pt x="202889" y="1514831"/>
                    <a:pt x="211015" y="1516185"/>
                  </a:cubicBezTo>
                  <a:cubicBezTo>
                    <a:pt x="234285" y="1520063"/>
                    <a:pt x="257908" y="1521395"/>
                    <a:pt x="281354" y="1524000"/>
                  </a:cubicBezTo>
                  <a:cubicBezTo>
                    <a:pt x="296985" y="1529210"/>
                    <a:pt x="312262" y="1535635"/>
                    <a:pt x="328246" y="1539631"/>
                  </a:cubicBezTo>
                  <a:lnTo>
                    <a:pt x="390769" y="1555262"/>
                  </a:lnTo>
                  <a:cubicBezTo>
                    <a:pt x="398584" y="1563077"/>
                    <a:pt x="405019" y="1572577"/>
                    <a:pt x="414215" y="1578708"/>
                  </a:cubicBezTo>
                  <a:cubicBezTo>
                    <a:pt x="438286" y="1594755"/>
                    <a:pt x="467186" y="1582305"/>
                    <a:pt x="492369" y="1578708"/>
                  </a:cubicBezTo>
                  <a:cubicBezTo>
                    <a:pt x="500184" y="1573498"/>
                    <a:pt x="511155" y="1571232"/>
                    <a:pt x="515815" y="1563077"/>
                  </a:cubicBezTo>
                  <a:cubicBezTo>
                    <a:pt x="546882" y="1508711"/>
                    <a:pt x="497612" y="1532673"/>
                    <a:pt x="547077" y="1516185"/>
                  </a:cubicBezTo>
                  <a:cubicBezTo>
                    <a:pt x="578338" y="1518790"/>
                    <a:pt x="609918" y="1518843"/>
                    <a:pt x="640861" y="1524000"/>
                  </a:cubicBezTo>
                  <a:cubicBezTo>
                    <a:pt x="657113" y="1526709"/>
                    <a:pt x="671502" y="1536922"/>
                    <a:pt x="687754" y="1539631"/>
                  </a:cubicBezTo>
                  <a:cubicBezTo>
                    <a:pt x="745241" y="1549212"/>
                    <a:pt x="719273" y="1543602"/>
                    <a:pt x="765907" y="1555262"/>
                  </a:cubicBezTo>
                  <a:cubicBezTo>
                    <a:pt x="771117" y="1563077"/>
                    <a:pt x="777337" y="1570307"/>
                    <a:pt x="781538" y="1578708"/>
                  </a:cubicBezTo>
                  <a:cubicBezTo>
                    <a:pt x="794043" y="1603717"/>
                    <a:pt x="784665" y="1616221"/>
                    <a:pt x="797169" y="1578708"/>
                  </a:cubicBezTo>
                  <a:cubicBezTo>
                    <a:pt x="861537" y="1600164"/>
                    <a:pt x="827750" y="1596669"/>
                    <a:pt x="898769" y="1586523"/>
                  </a:cubicBezTo>
                  <a:cubicBezTo>
                    <a:pt x="942003" y="1500058"/>
                    <a:pt x="918534" y="1523264"/>
                    <a:pt x="1117600" y="1563077"/>
                  </a:cubicBezTo>
                  <a:cubicBezTo>
                    <a:pt x="1128133" y="1565184"/>
                    <a:pt x="1112735" y="1584011"/>
                    <a:pt x="1109784" y="1594339"/>
                  </a:cubicBezTo>
                  <a:cubicBezTo>
                    <a:pt x="1107521" y="1602260"/>
                    <a:pt x="1104232" y="1609864"/>
                    <a:pt x="1101969" y="1617785"/>
                  </a:cubicBezTo>
                  <a:cubicBezTo>
                    <a:pt x="1082351" y="1686452"/>
                    <a:pt x="1105071" y="1616296"/>
                    <a:pt x="1086338" y="1672492"/>
                  </a:cubicBezTo>
                  <a:cubicBezTo>
                    <a:pt x="1083733" y="1708964"/>
                    <a:pt x="1081560" y="1745469"/>
                    <a:pt x="1078523" y="1781908"/>
                  </a:cubicBezTo>
                  <a:cubicBezTo>
                    <a:pt x="1076349" y="1807999"/>
                    <a:pt x="1081541" y="1836227"/>
                    <a:pt x="1070707" y="1860062"/>
                  </a:cubicBezTo>
                  <a:cubicBezTo>
                    <a:pt x="1066262" y="1869840"/>
                    <a:pt x="1049866" y="1865272"/>
                    <a:pt x="1039446" y="1867877"/>
                  </a:cubicBezTo>
                  <a:cubicBezTo>
                    <a:pt x="1031631" y="1873087"/>
                    <a:pt x="1024155" y="1878848"/>
                    <a:pt x="1016000" y="1883508"/>
                  </a:cubicBezTo>
                  <a:cubicBezTo>
                    <a:pt x="946577" y="1923179"/>
                    <a:pt x="1018425" y="1876682"/>
                    <a:pt x="961292" y="1914769"/>
                  </a:cubicBezTo>
                  <a:cubicBezTo>
                    <a:pt x="956082" y="1922584"/>
                    <a:pt x="945661" y="1928822"/>
                    <a:pt x="945661" y="1938215"/>
                  </a:cubicBezTo>
                  <a:cubicBezTo>
                    <a:pt x="945661" y="1947608"/>
                    <a:pt x="956632" y="1953506"/>
                    <a:pt x="961292" y="1961662"/>
                  </a:cubicBezTo>
                  <a:cubicBezTo>
                    <a:pt x="967072" y="1971777"/>
                    <a:pt x="971713" y="1982503"/>
                    <a:pt x="976923" y="1992923"/>
                  </a:cubicBezTo>
                  <a:cubicBezTo>
                    <a:pt x="974318" y="2024185"/>
                    <a:pt x="969107" y="2055338"/>
                    <a:pt x="969107" y="2086708"/>
                  </a:cubicBezTo>
                  <a:cubicBezTo>
                    <a:pt x="969107" y="2197851"/>
                    <a:pt x="993825" y="2060175"/>
                    <a:pt x="969107" y="2196123"/>
                  </a:cubicBezTo>
                  <a:cubicBezTo>
                    <a:pt x="967633" y="2204228"/>
                    <a:pt x="967117" y="2213744"/>
                    <a:pt x="961292" y="2219569"/>
                  </a:cubicBezTo>
                  <a:cubicBezTo>
                    <a:pt x="953054" y="2227807"/>
                    <a:pt x="940451" y="2229990"/>
                    <a:pt x="930031" y="2235200"/>
                  </a:cubicBezTo>
                  <a:cubicBezTo>
                    <a:pt x="901374" y="2232595"/>
                    <a:pt x="872547" y="2231454"/>
                    <a:pt x="844061" y="2227385"/>
                  </a:cubicBezTo>
                  <a:cubicBezTo>
                    <a:pt x="835906" y="2226220"/>
                    <a:pt x="828607" y="2221567"/>
                    <a:pt x="820615" y="2219569"/>
                  </a:cubicBezTo>
                  <a:cubicBezTo>
                    <a:pt x="807728" y="2216347"/>
                    <a:pt x="794564" y="2214359"/>
                    <a:pt x="781538" y="2211754"/>
                  </a:cubicBezTo>
                  <a:cubicBezTo>
                    <a:pt x="763751" y="2202860"/>
                    <a:pt x="740299" y="2188308"/>
                    <a:pt x="719015" y="2188308"/>
                  </a:cubicBezTo>
                  <a:cubicBezTo>
                    <a:pt x="703169" y="2188308"/>
                    <a:pt x="687754" y="2193518"/>
                    <a:pt x="672123" y="2196123"/>
                  </a:cubicBezTo>
                  <a:cubicBezTo>
                    <a:pt x="643467" y="2224779"/>
                    <a:pt x="656493" y="2227384"/>
                    <a:pt x="633046" y="2203939"/>
                  </a:cubicBezTo>
                </a:path>
              </a:pathLst>
            </a:cu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922630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A4936F-044B-469F-BA73-4BEAFA1BAD61}"/>
              </a:ext>
            </a:extLst>
          </p:cNvPr>
          <p:cNvSpPr>
            <a:spLocks noGrp="1"/>
          </p:cNvSpPr>
          <p:nvPr>
            <p:ph idx="1"/>
          </p:nvPr>
        </p:nvSpPr>
        <p:spPr>
          <a:xfrm>
            <a:off x="461913" y="942975"/>
            <a:ext cx="11293312" cy="5137314"/>
          </a:xfrm>
        </p:spPr>
        <p:txBody>
          <a:bodyPr>
            <a:noAutofit/>
          </a:bodyPr>
          <a:lstStyle/>
          <a:p>
            <a:pPr marL="457200" indent="-457200">
              <a:buFont typeface="+mj-lt"/>
              <a:buAutoNum type="alphaLcParenR"/>
            </a:pPr>
            <a:r>
              <a:rPr lang="en-US" sz="1700" b="1" dirty="0">
                <a:latin typeface="Arial" panose="020B0604020202020204" pitchFamily="34" charset="0"/>
                <a:cs typeface="Arial" panose="020B0604020202020204" pitchFamily="34" charset="0"/>
              </a:rPr>
              <a:t>Responsible for acquisition and administration of procurements:</a:t>
            </a:r>
          </a:p>
          <a:p>
            <a:pPr lvl="1">
              <a:buFont typeface="Arial" panose="020B0604020202020204" pitchFamily="34" charset="0"/>
              <a:buChar char="•"/>
            </a:pPr>
            <a:r>
              <a:rPr lang="en-US" sz="1700" dirty="0">
                <a:latin typeface="Arial" panose="020B0604020202020204" pitchFamily="34" charset="0"/>
                <a:cs typeface="Arial" panose="020B0604020202020204" pitchFamily="34" charset="0"/>
              </a:rPr>
              <a:t>Major construction,</a:t>
            </a:r>
          </a:p>
          <a:p>
            <a:pPr lvl="1">
              <a:buFont typeface="Arial" panose="020B0604020202020204" pitchFamily="34" charset="0"/>
              <a:buChar char="•"/>
            </a:pPr>
            <a:r>
              <a:rPr lang="en-US" sz="1700" dirty="0">
                <a:latin typeface="Arial" panose="020B0604020202020204" pitchFamily="34" charset="0"/>
                <a:cs typeface="Arial" panose="020B0604020202020204" pitchFamily="34" charset="0"/>
              </a:rPr>
              <a:t>Architect - Engineer (AE), </a:t>
            </a:r>
          </a:p>
          <a:p>
            <a:pPr lvl="1">
              <a:buFont typeface="Arial" panose="020B0604020202020204" pitchFamily="34" charset="0"/>
              <a:buChar char="•"/>
            </a:pPr>
            <a:r>
              <a:rPr lang="en-US" sz="1700" dirty="0">
                <a:latin typeface="Arial" panose="020B0604020202020204" pitchFamily="34" charset="0"/>
                <a:cs typeface="Arial" panose="020B0604020202020204" pitchFamily="34" charset="0"/>
              </a:rPr>
              <a:t>Support services – Construction Management, Lease Acquisition Support Services, </a:t>
            </a:r>
          </a:p>
          <a:p>
            <a:pPr lvl="1">
              <a:buFont typeface="Arial" panose="020B0604020202020204" pitchFamily="34" charset="0"/>
              <a:buChar char="•"/>
            </a:pPr>
            <a:r>
              <a:rPr lang="en-US" sz="1700" dirty="0">
                <a:latin typeface="Arial" panose="020B0604020202020204" pitchFamily="34" charset="0"/>
                <a:cs typeface="Arial" panose="020B0604020202020204" pitchFamily="34" charset="0"/>
              </a:rPr>
              <a:t>Supporting  VHA, NCA, and VBA</a:t>
            </a:r>
          </a:p>
          <a:p>
            <a:pPr lvl="1">
              <a:buFont typeface="Arial" panose="020B0604020202020204" pitchFamily="34" charset="0"/>
              <a:buChar char="•"/>
            </a:pPr>
            <a:r>
              <a:rPr lang="en-US" sz="1700" dirty="0">
                <a:latin typeface="Arial" panose="020B0604020202020204" pitchFamily="34" charset="0"/>
                <a:cs typeface="Arial" panose="020B0604020202020204" pitchFamily="34" charset="0"/>
              </a:rPr>
              <a:t>FY22 $411M spend ($511M from FY22 Authorized by Public Law No: 117-190 on 10/10/2022).</a:t>
            </a:r>
          </a:p>
          <a:p>
            <a:pPr lvl="1">
              <a:buFont typeface="Arial" panose="020B0604020202020204" pitchFamily="34" charset="0"/>
              <a:buChar char="•"/>
            </a:pPr>
            <a:r>
              <a:rPr lang="en-US" sz="1700" dirty="0">
                <a:latin typeface="Arial" panose="020B0604020202020204" pitchFamily="34" charset="0"/>
                <a:cs typeface="Arial" panose="020B0604020202020204" pitchFamily="34" charset="0"/>
              </a:rPr>
              <a:t>Responsible for Major Construction Interagency Agreements </a:t>
            </a:r>
          </a:p>
          <a:p>
            <a:pPr marL="914400" lvl="1" indent="-457200">
              <a:buFont typeface="+mj-lt"/>
              <a:buAutoNum type="arabicParenR"/>
            </a:pPr>
            <a:endParaRPr lang="en-US" sz="1700" dirty="0">
              <a:latin typeface="Arial" panose="020B0604020202020204" pitchFamily="34" charset="0"/>
              <a:cs typeface="Arial" panose="020B0604020202020204" pitchFamily="34" charset="0"/>
            </a:endParaRPr>
          </a:p>
          <a:p>
            <a:pPr marL="457200" indent="-457200">
              <a:buFont typeface="+mj-lt"/>
              <a:buAutoNum type="alphaLcParenR"/>
            </a:pPr>
            <a:r>
              <a:rPr lang="en-US" sz="1700" b="1" dirty="0">
                <a:latin typeface="Arial" panose="020B0604020202020204" pitchFamily="34" charset="0"/>
                <a:cs typeface="Arial" panose="020B0604020202020204" pitchFamily="34" charset="0"/>
              </a:rPr>
              <a:t>Assists with construction procurements for other organizations (Minor and Non-reoccurring Maintenance projects - under $20M)</a:t>
            </a:r>
          </a:p>
          <a:p>
            <a:pPr marL="457200" indent="-457200">
              <a:buFont typeface="+mj-lt"/>
              <a:buAutoNum type="alphaLcParenR"/>
            </a:pPr>
            <a:endParaRPr lang="en-US" sz="1700" b="1" dirty="0">
              <a:latin typeface="Arial" panose="020B0604020202020204" pitchFamily="34" charset="0"/>
              <a:cs typeface="Arial" panose="020B0604020202020204" pitchFamily="34" charset="0"/>
            </a:endParaRPr>
          </a:p>
          <a:p>
            <a:pPr marL="457200" indent="-457200">
              <a:buFont typeface="+mj-lt"/>
              <a:buAutoNum type="alphaLcParenR"/>
            </a:pPr>
            <a:r>
              <a:rPr lang="en-US" sz="1700" b="1" dirty="0">
                <a:latin typeface="Arial" panose="020B0604020202020204" pitchFamily="34" charset="0"/>
                <a:cs typeface="Arial" panose="020B0604020202020204" pitchFamily="34" charset="0"/>
              </a:rPr>
              <a:t>Promotes competition for small businesses (including Veterans First Program) in major construction, design, and support services:</a:t>
            </a:r>
          </a:p>
          <a:p>
            <a:pPr lvl="1">
              <a:buFont typeface="Arial" panose="020B0604020202020204" pitchFamily="34" charset="0"/>
              <a:buChar char="•"/>
            </a:pPr>
            <a:r>
              <a:rPr lang="en-US" sz="1700" dirty="0">
                <a:latin typeface="Arial" panose="020B0604020202020204" pitchFamily="34" charset="0"/>
                <a:cs typeface="Arial" panose="020B0604020202020204" pitchFamily="34" charset="0"/>
              </a:rPr>
              <a:t>Over 70% of contract dollars awarded to SDVOSB/VOSBs in FY22</a:t>
            </a:r>
          </a:p>
          <a:p>
            <a:pPr lvl="1">
              <a:buFont typeface="Arial" panose="020B0604020202020204" pitchFamily="34" charset="0"/>
              <a:buChar char="•"/>
            </a:pPr>
            <a:r>
              <a:rPr lang="en-US" sz="1700" dirty="0">
                <a:latin typeface="Arial" panose="020B0604020202020204" pitchFamily="34" charset="0"/>
                <a:cs typeface="Arial" panose="020B0604020202020204" pitchFamily="34" charset="0"/>
              </a:rPr>
              <a:t>Including Several Major Construction Projects</a:t>
            </a:r>
          </a:p>
          <a:p>
            <a:pPr marL="0" indent="0">
              <a:buNone/>
            </a:pPr>
            <a:r>
              <a:rPr lang="en-US" sz="1700" b="1" dirty="0">
                <a:latin typeface="Arial" panose="020B0604020202020204" pitchFamily="34" charset="0"/>
                <a:cs typeface="Arial" panose="020B0604020202020204" pitchFamily="34" charset="0"/>
              </a:rPr>
              <a:t>d)	Promote Diversity, Equity, and Inclusion - host Women Owned Small Business Industry Day</a:t>
            </a:r>
          </a:p>
        </p:txBody>
      </p:sp>
      <p:sp>
        <p:nvSpPr>
          <p:cNvPr id="3" name="Slide Number Placeholder 2">
            <a:extLst>
              <a:ext uri="{FF2B5EF4-FFF2-40B4-BE49-F238E27FC236}">
                <a16:creationId xmlns:a16="http://schemas.microsoft.com/office/drawing/2014/main" id="{2C2930DC-0CD2-4244-8DA1-E76820AD65BB}"/>
              </a:ext>
            </a:extLst>
          </p:cNvPr>
          <p:cNvSpPr>
            <a:spLocks noGrp="1"/>
          </p:cNvSpPr>
          <p:nvPr>
            <p:ph type="sldNum" sz="quarter" idx="12"/>
          </p:nvPr>
        </p:nvSpPr>
        <p:spPr/>
        <p:txBody>
          <a:bodyPr/>
          <a:lstStyle/>
          <a:p>
            <a:fld id="{D983F1FA-211D-3044-9E35-958DFBC26156}" type="slidenum">
              <a:rPr lang="en-US" smtClean="0">
                <a:solidFill>
                  <a:prstClr val="white"/>
                </a:solidFill>
                <a:latin typeface="Arial" panose="020B0604020202020204" pitchFamily="34" charset="0"/>
                <a:cs typeface="Arial" panose="020B0604020202020204" pitchFamily="34" charset="0"/>
              </a:rPr>
              <a:pPr/>
              <a:t>8</a:t>
            </a:fld>
            <a:endParaRPr lang="en-US" dirty="0">
              <a:solidFill>
                <a:prstClr val="white"/>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E191EAD7-2C5C-4861-B6D1-8589A32DE9B0}"/>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CFM Acquisition Program</a:t>
            </a:r>
          </a:p>
        </p:txBody>
      </p:sp>
    </p:spTree>
    <p:extLst>
      <p:ext uri="{BB962C8B-B14F-4D97-AF65-F5344CB8AC3E}">
        <p14:creationId xmlns:p14="http://schemas.microsoft.com/office/powerpoint/2010/main" val="276974173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509E31-9E91-0D68-0118-1F488C42D28C}"/>
              </a:ext>
            </a:extLst>
          </p:cNvPr>
          <p:cNvSpPr>
            <a:spLocks noGrp="1"/>
          </p:cNvSpPr>
          <p:nvPr>
            <p:ph idx="1"/>
          </p:nvPr>
        </p:nvSpPr>
        <p:spPr>
          <a:xfrm>
            <a:off x="1004132" y="1245337"/>
            <a:ext cx="10183735" cy="4367326"/>
          </a:xfrm>
        </p:spPr>
        <p:txBody>
          <a:bodyPr>
            <a:normAutofit/>
          </a:bodyPr>
          <a:lstStyle/>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Strategic Acquisition vehicles</a:t>
            </a: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Small Business engagement</a:t>
            </a: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Industry Days – Joint </a:t>
            </a: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Stipends</a:t>
            </a: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Union Labor Participation </a:t>
            </a: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Design Build and Alternative Delivery Methods</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Integrated Financial Acquisition Management System (IFAMS) Implementation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4400" dirty="0"/>
          </a:p>
        </p:txBody>
      </p:sp>
      <p:sp>
        <p:nvSpPr>
          <p:cNvPr id="3" name="Slide Number Placeholder 2">
            <a:extLst>
              <a:ext uri="{FF2B5EF4-FFF2-40B4-BE49-F238E27FC236}">
                <a16:creationId xmlns:a16="http://schemas.microsoft.com/office/drawing/2014/main" id="{658A9E46-5A25-B4AA-ABA1-428ADC319C30}"/>
              </a:ext>
            </a:extLst>
          </p:cNvPr>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dirty="0">
              <a:solidFill>
                <a:prstClr val="white"/>
              </a:solidFill>
            </a:endParaRPr>
          </a:p>
        </p:txBody>
      </p:sp>
      <p:sp>
        <p:nvSpPr>
          <p:cNvPr id="4" name="Title 3">
            <a:extLst>
              <a:ext uri="{FF2B5EF4-FFF2-40B4-BE49-F238E27FC236}">
                <a16:creationId xmlns:a16="http://schemas.microsoft.com/office/drawing/2014/main" id="{4DA2EDDD-73FD-1769-F0BE-755676F460FD}"/>
              </a:ext>
            </a:extLst>
          </p:cNvPr>
          <p:cNvSpPr>
            <a:spLocks noGrp="1"/>
          </p:cNvSpPr>
          <p:nvPr>
            <p:ph type="title"/>
          </p:nvPr>
        </p:nvSpPr>
        <p:spPr/>
        <p:txBody>
          <a:bodyPr>
            <a:normAutofit fontScale="90000"/>
          </a:bodyPr>
          <a:lstStyle/>
          <a:p>
            <a:pPr marL="0" marR="0" indent="0">
              <a:spcBef>
                <a:spcPts val="0"/>
              </a:spcBef>
              <a:spcAft>
                <a:spcPts val="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Acquisition Trends</a:t>
            </a:r>
          </a:p>
        </p:txBody>
      </p:sp>
    </p:spTree>
    <p:extLst>
      <p:ext uri="{BB962C8B-B14F-4D97-AF65-F5344CB8AC3E}">
        <p14:creationId xmlns:p14="http://schemas.microsoft.com/office/powerpoint/2010/main" val="1064627504"/>
      </p:ext>
    </p:extLst>
  </p:cSld>
  <p:clrMapOvr>
    <a:masterClrMapping/>
  </p:clrMapOvr>
</p:sld>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5E5B92580F994D9ECEEE24B02CC28B" ma:contentTypeVersion="9" ma:contentTypeDescription="Create a new document." ma:contentTypeScope="" ma:versionID="397c3b2714cdfe9b076235a123c3ccc2">
  <xsd:schema xmlns:xsd="http://www.w3.org/2001/XMLSchema" xmlns:xs="http://www.w3.org/2001/XMLSchema" xmlns:p="http://schemas.microsoft.com/office/2006/metadata/properties" xmlns:ns2="1ae35bff-2d7d-487c-b423-b0e5e4c73bae" xmlns:ns3="fda7aaf6-1ae2-4797-b4bc-6973123b71cd" targetNamespace="http://schemas.microsoft.com/office/2006/metadata/properties" ma:root="true" ma:fieldsID="195a185e0edc4563241f4bc19ecb459a" ns2:_="" ns3:_="">
    <xsd:import namespace="1ae35bff-2d7d-487c-b423-b0e5e4c73bae"/>
    <xsd:import namespace="fda7aaf6-1ae2-4797-b4bc-6973123b71c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35bff-2d7d-487c-b423-b0e5e4c73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a7aaf6-1ae2-4797-b4bc-6973123b71c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a51599b-11a3-4b91-a338-dbd0ff8af90c}" ma:internalName="TaxCatchAll" ma:showField="CatchAllData" ma:web="fda7aaf6-1ae2-4797-b4bc-6973123b71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e35bff-2d7d-487c-b423-b0e5e4c73bae">
      <Terms xmlns="http://schemas.microsoft.com/office/infopath/2007/PartnerControls"/>
    </lcf76f155ced4ddcb4097134ff3c332f>
    <TaxCatchAll xmlns="fda7aaf6-1ae2-4797-b4bc-6973123b71cd" xsi:nil="true"/>
  </documentManagement>
</p:properties>
</file>

<file path=customXml/itemProps1.xml><?xml version="1.0" encoding="utf-8"?>
<ds:datastoreItem xmlns:ds="http://schemas.openxmlformats.org/officeDocument/2006/customXml" ds:itemID="{0F965ADE-3573-4AD2-8AF1-E0D1D55B5888}">
  <ds:schemaRefs>
    <ds:schemaRef ds:uri="http://schemas.microsoft.com/sharepoint/v3/contenttype/forms"/>
  </ds:schemaRefs>
</ds:datastoreItem>
</file>

<file path=customXml/itemProps2.xml><?xml version="1.0" encoding="utf-8"?>
<ds:datastoreItem xmlns:ds="http://schemas.openxmlformats.org/officeDocument/2006/customXml" ds:itemID="{81A6141B-AB8D-468E-828A-93EB6E84ED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e35bff-2d7d-487c-b423-b0e5e4c73bae"/>
    <ds:schemaRef ds:uri="fda7aaf6-1ae2-4797-b4bc-6973123b71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0989F1-D06A-4AC0-8605-53911A2FC7DB}">
  <ds:schemaRefs>
    <ds:schemaRef ds:uri="http://schemas.microsoft.com/office/infopath/2007/PartnerControls"/>
    <ds:schemaRef ds:uri="http://purl.org/dc/term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fda7aaf6-1ae2-4797-b4bc-6973123b71cd"/>
    <ds:schemaRef ds:uri="1ae35bff-2d7d-487c-b423-b0e5e4c73ba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11518</TotalTime>
  <Words>2923</Words>
  <Application>Microsoft Office PowerPoint</Application>
  <PresentationFormat>Widescreen</PresentationFormat>
  <Paragraphs>358</Paragraphs>
  <Slides>28</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Courier New</vt:lpstr>
      <vt:lpstr>Myriad Pro</vt:lpstr>
      <vt:lpstr>Symbol</vt:lpstr>
      <vt:lpstr>Verdana</vt:lpstr>
      <vt:lpstr>10_Office Theme</vt:lpstr>
      <vt:lpstr>11_Office Theme</vt:lpstr>
      <vt:lpstr>PowerPoint Presentation</vt:lpstr>
      <vt:lpstr>Office of Construction &amp; Facilities Management (CFM)</vt:lpstr>
      <vt:lpstr>CFM Priorities</vt:lpstr>
      <vt:lpstr>VA Facilities Strategy</vt:lpstr>
      <vt:lpstr>Major Construction Pipeline</vt:lpstr>
      <vt:lpstr>Operations Trends</vt:lpstr>
      <vt:lpstr>Regions</vt:lpstr>
      <vt:lpstr>CFM Acquisition Program</vt:lpstr>
      <vt:lpstr>Acquisition Trends</vt:lpstr>
      <vt:lpstr>Acquisition Initiatives</vt:lpstr>
      <vt:lpstr>Veterans First Contracting Program</vt:lpstr>
      <vt:lpstr>FY23 Major Construction Opportunities - VHA Projects</vt:lpstr>
      <vt:lpstr>FY23 Major Construction Opportunities - VHA Projects</vt:lpstr>
      <vt:lpstr>Interagency Agreement Opportunities</vt:lpstr>
      <vt:lpstr>Interagency Agreement Opportunities</vt:lpstr>
      <vt:lpstr>Interagency Agreement Opportunities</vt:lpstr>
      <vt:lpstr>Interagency Agreement Opportunities</vt:lpstr>
      <vt:lpstr>FY23 Major Construction Opportunities – NCA Projects</vt:lpstr>
      <vt:lpstr>Seismic – VHA Opportunities </vt:lpstr>
      <vt:lpstr>Seismic – VHA Opportunities </vt:lpstr>
      <vt:lpstr>Plus Up Seismic – VHA Opportunities </vt:lpstr>
      <vt:lpstr>Plus Up Seismic – VHA Opportunities </vt:lpstr>
      <vt:lpstr>Service Opportunities</vt:lpstr>
      <vt:lpstr>FY24 Super Construction Opportunities</vt:lpstr>
      <vt:lpstr>FY24 Super Construction Opportunities</vt:lpstr>
      <vt:lpstr>Resource Opportunities</vt:lpstr>
      <vt:lpstr>CFM Vendor Management</vt:lpstr>
      <vt:lpstr>U.S. Department of Veterans Affairs Office of Small and Disadvantaged Business Utilization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ACQUISITION, LOGISTICS AND CONSTRUCTION</dc:title>
  <dc:creator>Robinson, Samuel J.</dc:creator>
  <cp:lastModifiedBy>Henry, Natasha (CFM)</cp:lastModifiedBy>
  <cp:revision>195</cp:revision>
  <cp:lastPrinted>2018-08-02T14:09:29Z</cp:lastPrinted>
  <dcterms:created xsi:type="dcterms:W3CDTF">2018-08-01T17:27:35Z</dcterms:created>
  <dcterms:modified xsi:type="dcterms:W3CDTF">2023-04-05T14:59:10Z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0x010100B05E5B92580F994D9ECEEE24B02CC28B</vt:lpwstr>
  </property>
  <property fmtid="{D5CDD505-2E9C-101B-9397-08002B2CF9AE}" pid="3" name="MediaServiceImageTags">
    <vt:lpwstr/>
  </property>
</Properties>
</file>